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18"/>
  </p:notesMasterIdLst>
  <p:sldIdLst>
    <p:sldId id="313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1" r:id="rId79"/>
    <p:sldId id="392" r:id="rId80"/>
    <p:sldId id="393" r:id="rId81"/>
    <p:sldId id="394" r:id="rId82"/>
    <p:sldId id="395" r:id="rId83"/>
    <p:sldId id="396" r:id="rId84"/>
    <p:sldId id="397" r:id="rId85"/>
    <p:sldId id="398" r:id="rId86"/>
    <p:sldId id="399" r:id="rId87"/>
    <p:sldId id="400" r:id="rId88"/>
    <p:sldId id="401" r:id="rId89"/>
    <p:sldId id="402" r:id="rId90"/>
    <p:sldId id="403" r:id="rId91"/>
    <p:sldId id="404" r:id="rId92"/>
    <p:sldId id="405" r:id="rId93"/>
    <p:sldId id="406" r:id="rId94"/>
    <p:sldId id="407" r:id="rId95"/>
    <p:sldId id="408" r:id="rId96"/>
    <p:sldId id="409" r:id="rId97"/>
    <p:sldId id="410" r:id="rId98"/>
    <p:sldId id="411" r:id="rId99"/>
    <p:sldId id="412" r:id="rId100"/>
    <p:sldId id="413" r:id="rId101"/>
    <p:sldId id="414" r:id="rId102"/>
    <p:sldId id="415" r:id="rId103"/>
    <p:sldId id="416" r:id="rId104"/>
    <p:sldId id="417" r:id="rId105"/>
    <p:sldId id="418" r:id="rId106"/>
    <p:sldId id="419" r:id="rId107"/>
    <p:sldId id="420" r:id="rId108"/>
    <p:sldId id="421" r:id="rId109"/>
    <p:sldId id="422" r:id="rId110"/>
    <p:sldId id="423" r:id="rId111"/>
    <p:sldId id="424" r:id="rId112"/>
    <p:sldId id="425" r:id="rId113"/>
    <p:sldId id="427" r:id="rId114"/>
    <p:sldId id="428" r:id="rId115"/>
    <p:sldId id="429" r:id="rId116"/>
    <p:sldId id="303" r:id="rId117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0000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0" autoAdjust="0"/>
    <p:restoredTop sz="94660"/>
  </p:normalViewPr>
  <p:slideViewPr>
    <p:cSldViewPr snapToGrid="0" snapToObjects="1">
      <p:cViewPr>
        <p:scale>
          <a:sx n="117" d="100"/>
          <a:sy n="117" d="100"/>
        </p:scale>
        <p:origin x="-72" y="-30"/>
      </p:cViewPr>
      <p:guideLst>
        <p:guide orient="horz" pos="429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AD107-41E0-4E5B-BEA8-9A100A77D7BA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8A8EA-4184-4B11-98E0-2DC3EFBD8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7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023879-2E9E-43E7-90C0-B83B3B3F0FCF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539288" y="5948637"/>
            <a:ext cx="798577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47412" y="5948637"/>
            <a:ext cx="630456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60606" y="5948637"/>
            <a:ext cx="630456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3807683" y="831272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1095669" y="471678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776212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7824455" y="6614160"/>
            <a:ext cx="1040145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9241868" y="661416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921221" y="6719451"/>
            <a:ext cx="88316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3724578" y="6668595"/>
            <a:ext cx="1038871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6559404" y="1025236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7187313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454966" y="6708753"/>
            <a:ext cx="1040145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10714877" y="8318269"/>
            <a:ext cx="1040145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10880165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5026566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Public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2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301752"/>
            <a:ext cx="5497160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2530" y="1600200"/>
            <a:ext cx="5521538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3511" y="1600200"/>
            <a:ext cx="5338705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28232" y="310896"/>
            <a:ext cx="5193792" cy="8412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pic>
        <p:nvPicPr>
          <p:cNvPr id="10" name="Picture 9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Public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882" y="1600201"/>
            <a:ext cx="3495823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8823" y="1600200"/>
            <a:ext cx="3457733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98863" y="1600201"/>
            <a:ext cx="3510635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08" y="100584"/>
            <a:ext cx="355701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3400" y="100584"/>
            <a:ext cx="346557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0758" y="100584"/>
            <a:ext cx="351129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29210" y="439710"/>
            <a:ext cx="11420017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79561" y="1476375"/>
            <a:ext cx="11249684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5" y="6062115"/>
            <a:ext cx="9945743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098" y="1600200"/>
            <a:ext cx="5338705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6644" y="1947672"/>
            <a:ext cx="4570809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3422" y="5852161"/>
            <a:ext cx="10813351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532" y="649224"/>
            <a:ext cx="10813350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1918741"/>
            <a:ext cx="5488498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1650" y="310896"/>
            <a:ext cx="5192439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6" y="4279393"/>
            <a:ext cx="6244863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186" y="3282696"/>
            <a:ext cx="6281773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385243" y="1917700"/>
            <a:ext cx="3567771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455613" y="301884"/>
            <a:ext cx="921134" cy="491082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6929" y="6141721"/>
            <a:ext cx="12205754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2430699" y="-3578087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35137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98613" y="17111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04454" y="8348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4047043" y="-3377648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09" y="484633"/>
            <a:ext cx="11670464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4775" y="5358903"/>
            <a:ext cx="11429936" cy="61436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1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21843" y="795528"/>
            <a:ext cx="7130463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1842" y="4794352"/>
            <a:ext cx="7128213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2532991" y="795528"/>
            <a:ext cx="7103800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3777" y="4873438"/>
            <a:ext cx="6763665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1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2430699" y="-3570592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351370" y="424860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8778358" y="-2913279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10804454" y="569919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4047043" y="1516172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1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50987" y="310896"/>
            <a:ext cx="4363599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50987" y="310896"/>
            <a:ext cx="4363599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06191" y="3429000"/>
            <a:ext cx="9343297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1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655098" y="859536"/>
            <a:ext cx="483896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6655098" y="859536"/>
            <a:ext cx="4838964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191" y="728973"/>
            <a:ext cx="5798380" cy="108531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1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4890343" y="311149"/>
            <a:ext cx="4356380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0712" y="311149"/>
            <a:ext cx="4356013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46501" y="311149"/>
            <a:ext cx="438250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653" y="311149"/>
            <a:ext cx="440152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304020" y="311150"/>
            <a:ext cx="2451002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04020" y="311150"/>
            <a:ext cx="2451001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6501" y="3028951"/>
            <a:ext cx="3363339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654" y="3028951"/>
            <a:ext cx="338234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0957" y="3028951"/>
            <a:ext cx="5365768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6769" y="3028951"/>
            <a:ext cx="536995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304020" y="1683658"/>
            <a:ext cx="2451002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04020" y="1676400"/>
            <a:ext cx="2451001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304020" y="5182961"/>
            <a:ext cx="2451002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04020" y="5182961"/>
            <a:ext cx="2451001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1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986" y="310896"/>
            <a:ext cx="11299041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44385" y="310897"/>
            <a:ext cx="11296883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Public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6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6929" y="1786"/>
            <a:ext cx="12205754" cy="6856214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5853968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455613" y="6096000"/>
            <a:ext cx="841815" cy="447676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1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0" y="-2056029"/>
            <a:ext cx="13110173" cy="19379146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1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lue-tines-4.png"/>
          <p:cNvPicPr>
            <a:picLocks noChangeAspect="1"/>
          </p:cNvPicPr>
          <p:nvPr userDrawn="1"/>
        </p:nvPicPr>
        <p:blipFill>
          <a:blip r:embed="rId3" cstate="print"/>
          <a:srcRect l="77007" t="40260" r="12067" b="25598"/>
          <a:stretch>
            <a:fillRect/>
          </a:stretch>
        </p:blipFill>
        <p:spPr bwMode="auto">
          <a:xfrm rot="10800000">
            <a:off x="5579651" y="1"/>
            <a:ext cx="1118787" cy="269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8916" y="2495462"/>
            <a:ext cx="9027062" cy="898524"/>
          </a:xfrm>
        </p:spPr>
        <p:txBody>
          <a:bodyPr lIns="68562" tIns="34281" rIns="68562" bIns="34281" anchor="b"/>
          <a:lstStyle>
            <a:lvl1pPr algn="l">
              <a:defRPr lang="en-US" sz="3700" b="0" smtClean="0">
                <a:solidFill>
                  <a:srgbClr val="168ACB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8916" y="3264742"/>
            <a:ext cx="9027062" cy="799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400" dirty="0">
                <a:solidFill>
                  <a:srgbClr val="9A9B9C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54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807962" y="6552010"/>
            <a:ext cx="382053" cy="364331"/>
          </a:xfrm>
          <a:prstGeom prst="rect">
            <a:avLst/>
          </a:prstGeom>
        </p:spPr>
        <p:txBody>
          <a:bodyPr lIns="68562" tIns="34281" rIns="68562" bIns="34281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8EC329-0C5C-44E0-A341-4F45506C0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333" y="275035"/>
            <a:ext cx="103980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333" y="1543050"/>
            <a:ext cx="10398033" cy="4525566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 sz="2100"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09333" y="857250"/>
            <a:ext cx="10398033" cy="514350"/>
          </a:xfrm>
        </p:spPr>
        <p:txBody>
          <a:bodyPr/>
          <a:lstStyle>
            <a:lvl1pPr marL="0" indent="0">
              <a:buNone/>
              <a:defRPr lang="en-US" sz="2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gu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4437061" y="3829050"/>
            <a:ext cx="1142591" cy="2171700"/>
            <a:chOff x="5918200" y="5105400"/>
            <a:chExt cx="1524000" cy="2895600"/>
          </a:xfrm>
        </p:grpSpPr>
        <p:sp>
          <p:nvSpPr>
            <p:cNvPr id="4" name="Rectangle 8"/>
            <p:cNvSpPr>
              <a:spLocks noChangeArrowheads="1"/>
            </p:cNvSpPr>
            <p:nvPr userDrawn="1"/>
          </p:nvSpPr>
          <p:spPr bwMode="auto">
            <a:xfrm>
              <a:off x="5918200" y="5105400"/>
              <a:ext cx="1524000" cy="289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685617">
                <a:defRPr/>
              </a:pPr>
              <a:endParaRPr lang="en-US" sz="2400" dirty="0">
                <a:solidFill>
                  <a:srgbClr val="FFFFFF"/>
                </a:solidFill>
                <a:latin typeface="Arial" pitchFamily="34" charset="0"/>
                <a:ea typeface="Apple LiGothic Medium" charset="-12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5" name="Picture 9" descr="Man-#5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70600" y="5410200"/>
              <a:ext cx="1254298" cy="246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23658" y="2000250"/>
            <a:ext cx="10027213" cy="742950"/>
          </a:xfrm>
        </p:spPr>
        <p:txBody>
          <a:bodyPr/>
          <a:lstStyle>
            <a:lvl1pPr>
              <a:defRPr sz="4000" b="0">
                <a:solidFill>
                  <a:srgbClr val="9A9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195" y="275035"/>
            <a:ext cx="1039876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195" y="1543050"/>
            <a:ext cx="10398766" cy="45255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39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5" y="3022900"/>
            <a:ext cx="11589374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417121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Public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39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5" y="3022900"/>
            <a:ext cx="11589374" cy="172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774540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Public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896" y="1344168"/>
            <a:ext cx="11424906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90" y="1339745"/>
            <a:ext cx="5360092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5987" y="1339745"/>
            <a:ext cx="5628454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8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4" y="1339745"/>
            <a:ext cx="534674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59819" y="1747684"/>
            <a:ext cx="4314844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4736592"/>
            <a:ext cx="4315968" cy="3383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Public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38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838972" y="6584513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Public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30" r:id="rId3"/>
    <p:sldLayoutId id="2147483900" r:id="rId4"/>
    <p:sldLayoutId id="2147483932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  <p:sldLayoutId id="2147483918" r:id="rId23"/>
    <p:sldLayoutId id="2147483919" r:id="rId24"/>
    <p:sldLayoutId id="2147483921" r:id="rId25"/>
    <p:sldLayoutId id="2147483922" r:id="rId26"/>
    <p:sldLayoutId id="2147483924" r:id="rId27"/>
    <p:sldLayoutId id="2147483925" r:id="rId28"/>
    <p:sldLayoutId id="2147483926" r:id="rId29"/>
    <p:sldLayoutId id="2147483927" r:id="rId30"/>
    <p:sldLayoutId id="2147483934" r:id="rId31"/>
    <p:sldLayoutId id="2147483935" r:id="rId32"/>
    <p:sldLayoutId id="2147483936" r:id="rId33"/>
    <p:sldLayoutId id="2147483937" r:id="rId34"/>
    <p:sldLayoutId id="2147483938" r:id="rId35"/>
    <p:sldLayoutId id="2147483939" r:id="rId3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cisco.com/web/paws-developer" TargetMode="Externa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cisco.com/web/paws-developer/blogs" TargetMode="External"/><Relationship Id="rId2" Type="http://schemas.openxmlformats.org/officeDocument/2006/relationships/hyperlink" Target="http://developer.cisco.com/web/paws-developer/" TargetMode="Externa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dirty="0">
                <a:sym typeface="Arial" charset="0"/>
              </a:rPr>
              <a:t>Introduction to Platform Administrative Web Service Interface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June 2012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cs typeface="Arial" charset="0"/>
              </a:rPr>
              <a:t>Additional Information</a:t>
            </a:r>
            <a:endParaRPr smtClean="0">
              <a:ea typeface="ヒラギノ角ゴ ProN W3"/>
              <a:cs typeface="ヒラギノ角ゴ ProN W3"/>
            </a:endParaRPr>
          </a:p>
        </p:txBody>
      </p:sp>
      <p:sp>
        <p:nvSpPr>
          <p:cNvPr id="31746" name="Conten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dirty="0" smtClean="0"/>
              <a:t>PAWS will be a public interface in the UC 9.0(1) release</a:t>
            </a:r>
          </a:p>
          <a:p>
            <a:pPr eaLnBrk="1" hangingPunct="1"/>
            <a:r>
              <a:rPr dirty="0" smtClean="0"/>
              <a:t>Enables Cisco UC software version management to be integrated with third-party Serviceability consoles</a:t>
            </a:r>
          </a:p>
          <a:p>
            <a:pPr eaLnBrk="1" hangingPunct="1"/>
            <a:r>
              <a:rPr dirty="0" smtClean="0"/>
              <a:t>New Developer Portal</a:t>
            </a:r>
          </a:p>
          <a:p>
            <a:pPr lvl="1" eaLnBrk="1" hangingPunct="1"/>
            <a:r>
              <a:rPr dirty="0" smtClean="0">
                <a:hlinkClick r:id="rId2"/>
              </a:rPr>
              <a:t>http://developer.cisco.com/web/paws-developer </a:t>
            </a:r>
            <a:endParaRPr dirty="0" smtClean="0"/>
          </a:p>
          <a:p>
            <a:pPr lvl="1" eaLnBrk="1" hangingPunct="1"/>
            <a:r>
              <a:rPr dirty="0" smtClean="0"/>
              <a:t>Launch June 2012</a:t>
            </a:r>
          </a:p>
          <a:p>
            <a:pPr lvl="1" eaLnBrk="1" hangingPunct="1"/>
            <a:r>
              <a:rPr dirty="0" smtClean="0"/>
              <a:t>Developer Guide &amp; API Reference</a:t>
            </a:r>
          </a:p>
          <a:p>
            <a:pPr lvl="1" eaLnBrk="1" hangingPunct="1"/>
            <a:r>
              <a:rPr dirty="0" smtClean="0"/>
              <a:t>Resources used for a typical upgrade</a:t>
            </a:r>
          </a:p>
          <a:p>
            <a:pPr lvl="1" eaLnBrk="1" hangingPunct="1"/>
            <a:r>
              <a:rPr dirty="0" smtClean="0"/>
              <a:t>Request/Response code examples</a:t>
            </a:r>
          </a:p>
          <a:p>
            <a:pPr lvl="1" eaLnBrk="1" hangingPunct="1"/>
            <a:r>
              <a:rPr dirty="0" smtClean="0"/>
              <a:t>Sample application</a:t>
            </a:r>
          </a:p>
          <a:p>
            <a:pPr lvl="1" eaLnBrk="1" hangingPunct="1"/>
            <a:r>
              <a:rPr dirty="0" smtClean="0"/>
              <a:t>Discussion Forums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sz="4000" dirty="0" smtClean="0">
                <a:solidFill>
                  <a:srgbClr val="9A9B9C"/>
                </a:solidFill>
                <a:cs typeface="Arial" charset="0"/>
              </a:rPr>
              <a:t>Coding Examples</a:t>
            </a:r>
            <a:endParaRPr sz="4000" dirty="0" smtClean="0">
              <a:solidFill>
                <a:srgbClr val="9A9B9C"/>
              </a:solidFill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cs typeface="Arial" charset="0"/>
              </a:rPr>
              <a:t>Exploring the PAWS Service</a:t>
            </a:r>
            <a:endParaRPr smtClean="0">
              <a:ea typeface="ヒラギノ角ゴ ProN W3"/>
              <a:cs typeface="ヒラギノ角ゴ ProN W3"/>
            </a:endParaRPr>
          </a:p>
        </p:txBody>
      </p:sp>
      <p:sp>
        <p:nvSpPr>
          <p:cNvPr id="122882" name="Conten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35681" indent="-235681"/>
            <a:r>
              <a:rPr sz="2400" dirty="0" smtClean="0"/>
              <a:t>As with other Unified CM XML Services, you can explore PAWS by </a:t>
            </a:r>
            <a:r>
              <a:rPr sz="2400" dirty="0" err="1" smtClean="0"/>
              <a:t>POSTing</a:t>
            </a:r>
            <a:r>
              <a:rPr sz="2400" dirty="0" smtClean="0"/>
              <a:t> SOAP/XML Messages via curl</a:t>
            </a:r>
          </a:p>
          <a:p>
            <a:pPr marL="235681" indent="-235681"/>
            <a:r>
              <a:rPr sz="2400" dirty="0" smtClean="0"/>
              <a:t>If the service supports a Synchronous Method</a:t>
            </a:r>
          </a:p>
          <a:p>
            <a:pPr marL="905824" lvl="1" indent="-407085"/>
            <a:r>
              <a:rPr sz="2000" dirty="0" smtClean="0"/>
              <a:t>Response is returned to the curl client</a:t>
            </a:r>
          </a:p>
          <a:p>
            <a:pPr marL="235681" indent="-235681"/>
            <a:r>
              <a:rPr sz="2400" dirty="0" smtClean="0"/>
              <a:t>Typical curl command:</a:t>
            </a:r>
          </a:p>
          <a:p>
            <a:pPr marL="905824" lvl="1" indent="-407085"/>
            <a:r>
              <a:rPr sz="2000" dirty="0" smtClean="0"/>
              <a:t>curl -k -v -L -u </a:t>
            </a:r>
            <a:r>
              <a:rPr sz="2000" dirty="0" err="1" smtClean="0"/>
              <a:t>pawsadmin:cisco</a:t>
            </a:r>
            <a:r>
              <a:rPr sz="2000" dirty="0" smtClean="0"/>
              <a:t> -H "Content-type: text/xml;" -d @</a:t>
            </a:r>
            <a:r>
              <a:rPr sz="2000" dirty="0" err="1" smtClean="0"/>
              <a:t>GetApiVersion.xml</a:t>
            </a:r>
            <a:r>
              <a:rPr sz="2000" dirty="0" smtClean="0"/>
              <a:t> https://192.168.101.99/platform-services/services/APIVersionService</a:t>
            </a:r>
          </a:p>
          <a:p>
            <a:pPr marL="905824" lvl="1" indent="-407085"/>
            <a:r>
              <a:rPr sz="2000" dirty="0" smtClean="0"/>
              <a:t>Leave off the ‘-v’ to suppress verbose HTTP interactions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Sample curl Command</a:t>
            </a:r>
          </a:p>
        </p:txBody>
      </p:sp>
      <p:sp>
        <p:nvSpPr>
          <p:cNvPr id="123906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r>
              <a:rPr sz="2400" dirty="0" smtClean="0"/>
              <a:t>curl -k -L -u </a:t>
            </a:r>
            <a:r>
              <a:rPr sz="2400" dirty="0" err="1" smtClean="0"/>
              <a:t>pawsadmin:cisco</a:t>
            </a:r>
            <a:r>
              <a:rPr sz="2400" dirty="0" smtClean="0"/>
              <a:t> -H "Content-type: text/xml;" -d @</a:t>
            </a:r>
            <a:r>
              <a:rPr sz="2400" dirty="0" err="1" smtClean="0"/>
              <a:t>GetApiVersion.xml</a:t>
            </a:r>
            <a:r>
              <a:rPr sz="2400" dirty="0" smtClean="0"/>
              <a:t> https://192.168.101.99/platform-services/services/APIVersionService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Sample curl Response</a:t>
            </a:r>
          </a:p>
        </p:txBody>
      </p:sp>
      <p:sp>
        <p:nvSpPr>
          <p:cNvPr id="124930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sz="2400" dirty="0" smtClean="0"/>
              <a:t>Response: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sz="2000" dirty="0" smtClean="0"/>
              <a:t>&lt;?xml version='1.0' encoding='</a:t>
            </a:r>
            <a:r>
              <a:rPr sz="2000" dirty="0" err="1" smtClean="0"/>
              <a:t>UTF</a:t>
            </a:r>
            <a:r>
              <a:rPr sz="2000" dirty="0" smtClean="0"/>
              <a:t>-8'?&gt;&lt;</a:t>
            </a:r>
            <a:r>
              <a:rPr sz="2000" dirty="0" err="1" smtClean="0"/>
              <a:t>soapenv:Envelope</a:t>
            </a:r>
            <a:r>
              <a:rPr sz="2000" dirty="0" smtClean="0"/>
              <a:t> </a:t>
            </a:r>
            <a:r>
              <a:rPr sz="2000" dirty="0" err="1" smtClean="0"/>
              <a:t>xmlns:soapenv</a:t>
            </a:r>
            <a:r>
              <a:rPr sz="2000" dirty="0" smtClean="0"/>
              <a:t>="http://schemas.xmlsoap.org/soap/envelope/"&gt;&lt;soapenv:Header </a:t>
            </a:r>
            <a:r>
              <a:rPr sz="2000" dirty="0" err="1" smtClean="0"/>
              <a:t>xmlns:wsa</a:t>
            </a:r>
            <a:r>
              <a:rPr sz="2000" dirty="0" smtClean="0"/>
              <a:t>="http://www.w3.org/2005/08/addressing"&gt;&lt;wsa:Action&gt;urn:getAPIVersionResponse&lt;/wsa:Action&gt;&lt;wsa:RelatesTo&gt;uuid:26634481-3273-4a70-b537-ab4b874e4d6c&lt;/wsa:RelatesTo&gt;&lt;/soapenv:Header&gt;&lt;soapenv:Body&gt;&lt;ns:getAPIVersionResponse </a:t>
            </a:r>
            <a:r>
              <a:rPr sz="2000" dirty="0" err="1" smtClean="0"/>
              <a:t>xmlns:ns</a:t>
            </a:r>
            <a:r>
              <a:rPr sz="2000" dirty="0" smtClean="0"/>
              <a:t>="http://services.api.platform.vos.cisco.com"&gt;&lt;ns:return </a:t>
            </a:r>
            <a:r>
              <a:rPr sz="2000" dirty="0" err="1" smtClean="0"/>
              <a:t>xmlns:ax21</a:t>
            </a:r>
            <a:r>
              <a:rPr sz="2000" dirty="0" smtClean="0"/>
              <a:t>="http://element.services.api.platform.vos.cisco.com/xsd" </a:t>
            </a:r>
            <a:r>
              <a:rPr sz="2000" dirty="0" err="1" smtClean="0"/>
              <a:t>xmlns:ax22</a:t>
            </a:r>
            <a:r>
              <a:rPr sz="2000" dirty="0" smtClean="0"/>
              <a:t>="http://api.platform.vos.cisco.com/xsd" </a:t>
            </a:r>
            <a:r>
              <a:rPr sz="2000" dirty="0" err="1" smtClean="0"/>
              <a:t>xmlns:xsi</a:t>
            </a:r>
            <a:r>
              <a:rPr sz="2000" dirty="0" smtClean="0"/>
              <a:t>="http://www.w3.org/2001/XMLSchema-instance" </a:t>
            </a:r>
            <a:r>
              <a:rPr sz="2000" dirty="0" err="1" smtClean="0"/>
              <a:t>xsi:type</a:t>
            </a:r>
            <a:r>
              <a:rPr sz="2000" dirty="0" smtClean="0"/>
              <a:t>="</a:t>
            </a:r>
            <a:r>
              <a:rPr sz="2000" dirty="0" err="1" smtClean="0"/>
              <a:t>ax21:APIVersionResponse</a:t>
            </a:r>
            <a:r>
              <a:rPr sz="2000" dirty="0" smtClean="0"/>
              <a:t>"&gt;&lt;</a:t>
            </a:r>
            <a:r>
              <a:rPr sz="2000" dirty="0" err="1" smtClean="0"/>
              <a:t>ax21:result</a:t>
            </a:r>
            <a:r>
              <a:rPr sz="2000" dirty="0" smtClean="0"/>
              <a:t>&gt;</a:t>
            </a:r>
            <a:r>
              <a:rPr sz="2000" dirty="0" err="1" smtClean="0"/>
              <a:t>internal.request.complete</a:t>
            </a:r>
            <a:r>
              <a:rPr sz="2000" dirty="0" smtClean="0"/>
              <a:t>&lt;/</a:t>
            </a:r>
            <a:r>
              <a:rPr sz="2000" dirty="0" err="1" smtClean="0"/>
              <a:t>ax21:result</a:t>
            </a:r>
            <a:r>
              <a:rPr sz="2000" dirty="0" smtClean="0"/>
              <a:t>&gt;</a:t>
            </a:r>
            <a:r>
              <a:rPr sz="2000" dirty="0" smtClean="0">
                <a:solidFill>
                  <a:schemeClr val="accent2"/>
                </a:solidFill>
              </a:rPr>
              <a:t>&lt;</a:t>
            </a:r>
            <a:r>
              <a:rPr sz="2000" dirty="0" err="1" smtClean="0">
                <a:solidFill>
                  <a:schemeClr val="accent2"/>
                </a:solidFill>
              </a:rPr>
              <a:t>ax21:APIVersion</a:t>
            </a:r>
            <a:r>
              <a:rPr sz="2000" dirty="0" smtClean="0">
                <a:solidFill>
                  <a:schemeClr val="accent2"/>
                </a:solidFill>
              </a:rPr>
              <a:t>&gt;5.0.1.0&lt;/</a:t>
            </a:r>
            <a:r>
              <a:rPr sz="2000" dirty="0" err="1" smtClean="0">
                <a:solidFill>
                  <a:schemeClr val="accent2"/>
                </a:solidFill>
              </a:rPr>
              <a:t>ax21:APIVersion</a:t>
            </a:r>
            <a:r>
              <a:rPr sz="2000" dirty="0" smtClean="0">
                <a:solidFill>
                  <a:schemeClr val="accent2"/>
                </a:solidFill>
              </a:rPr>
              <a:t>&gt;</a:t>
            </a:r>
            <a:r>
              <a:rPr sz="2000" dirty="0" smtClean="0"/>
              <a:t>&lt;/</a:t>
            </a:r>
            <a:r>
              <a:rPr sz="2000" dirty="0" err="1" smtClean="0"/>
              <a:t>ns:return</a:t>
            </a:r>
            <a:r>
              <a:rPr sz="2000" dirty="0" smtClean="0"/>
              <a:t>&gt;&lt;/</a:t>
            </a:r>
            <a:r>
              <a:rPr sz="2000" dirty="0" err="1" smtClean="0"/>
              <a:t>ns:getAPIVersionResponse</a:t>
            </a:r>
            <a:r>
              <a:rPr sz="2000" dirty="0" smtClean="0"/>
              <a:t>&gt;&lt;/</a:t>
            </a:r>
            <a:r>
              <a:rPr sz="2000" dirty="0" err="1" smtClean="0"/>
              <a:t>soapenv:Body</a:t>
            </a:r>
            <a:r>
              <a:rPr sz="2000" dirty="0" smtClean="0"/>
              <a:t>&gt;&lt;/</a:t>
            </a:r>
            <a:r>
              <a:rPr sz="2000" dirty="0" err="1" smtClean="0"/>
              <a:t>soapenv:Envelope</a:t>
            </a:r>
            <a:r>
              <a:rPr sz="2000" dirty="0" smtClean="0"/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Callback Server for Asynchronous Responses</a:t>
            </a:r>
          </a:p>
        </p:txBody>
      </p:sp>
      <p:sp>
        <p:nvSpPr>
          <p:cNvPr id="125954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2400" dirty="0" smtClean="0"/>
              <a:t>Key PAWS Services should use asynchronous requests &amp; responses</a:t>
            </a:r>
          </a:p>
          <a:p>
            <a:r>
              <a:rPr sz="2400" dirty="0" smtClean="0"/>
              <a:t>curl users need a ‘server’ to accept the responses</a:t>
            </a:r>
          </a:p>
          <a:p>
            <a:r>
              <a:rPr sz="2400" dirty="0" smtClean="0"/>
              <a:t>Location of Callback Server provided to Unified CM in Request Header</a:t>
            </a:r>
          </a:p>
          <a:p>
            <a:pPr lvl="1"/>
            <a:r>
              <a:rPr sz="2000" dirty="0" smtClean="0"/>
              <a:t>Part of the &lt;</a:t>
            </a:r>
            <a:r>
              <a:rPr sz="2000" dirty="0" err="1" smtClean="0"/>
              <a:t>wsa:ReplyTo</a:t>
            </a:r>
            <a:r>
              <a:rPr sz="2000" dirty="0" smtClean="0"/>
              <a:t>&gt; element</a:t>
            </a:r>
          </a:p>
          <a:p>
            <a:pPr lvl="1"/>
            <a:r>
              <a:rPr sz="2000" dirty="0" smtClean="0"/>
              <a:t>Contained in the &lt;</a:t>
            </a:r>
            <a:r>
              <a:rPr sz="2000" dirty="0" err="1" smtClean="0"/>
              <a:t>wsa:Address</a:t>
            </a:r>
            <a:r>
              <a:rPr sz="2000" dirty="0" smtClean="0"/>
              <a:t>&gt;</a:t>
            </a:r>
          </a:p>
          <a:p>
            <a:r>
              <a:rPr sz="2400" dirty="0" smtClean="0"/>
              <a:t>PAWS Responses use “chunked” transfer-encoding</a:t>
            </a:r>
          </a:p>
          <a:p>
            <a:pPr lvl="1"/>
            <a:r>
              <a:rPr sz="2000" dirty="0" smtClean="0"/>
              <a:t>Callback Server can’t just ‘dump’ the contents of a POST message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Simple Python Callback Server</a:t>
            </a:r>
          </a:p>
        </p:txBody>
      </p:sp>
      <p:sp>
        <p:nvSpPr>
          <p:cNvPr id="151555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import time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import </a:t>
            </a:r>
            <a:r>
              <a:rPr sz="1800" dirty="0" err="1">
                <a:latin typeface="Courier New" pitchFamily="49" charset="0"/>
              </a:rPr>
              <a:t>BaseHTTPServer</a:t>
            </a:r>
            <a:endParaRPr sz="1800" dirty="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 err="1">
                <a:latin typeface="Courier New" pitchFamily="49" charset="0"/>
              </a:rPr>
              <a:t>HOST_NAME</a:t>
            </a:r>
            <a:r>
              <a:rPr sz="1800" dirty="0">
                <a:latin typeface="Courier New" pitchFamily="49" charset="0"/>
              </a:rPr>
              <a:t> = '192.168.101.101' # !!!REMEMBER TO CHANGE THIS!!!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 err="1">
                <a:latin typeface="Courier New" pitchFamily="49" charset="0"/>
              </a:rPr>
              <a:t>PORT_NUMBER</a:t>
            </a:r>
            <a:r>
              <a:rPr sz="1800" dirty="0">
                <a:latin typeface="Courier New" pitchFamily="49" charset="0"/>
              </a:rPr>
              <a:t> = 8888 # Change this if desired.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DEBUG = False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def </a:t>
            </a:r>
            <a:r>
              <a:rPr sz="1800" dirty="0" err="1">
                <a:latin typeface="Courier New" pitchFamily="49" charset="0"/>
              </a:rPr>
              <a:t>ReadChunkedData</a:t>
            </a:r>
            <a:r>
              <a:rPr sz="1800" dirty="0">
                <a:latin typeface="Courier New" pitchFamily="49" charset="0"/>
              </a:rPr>
              <a:t>(</a:t>
            </a:r>
            <a:r>
              <a:rPr sz="1800" dirty="0" err="1">
                <a:latin typeface="Courier New" pitchFamily="49" charset="0"/>
              </a:rPr>
              <a:t>postDataHandle</a:t>
            </a:r>
            <a:r>
              <a:rPr sz="1800" dirty="0">
                <a:latin typeface="Courier New" pitchFamily="49" charset="0"/>
              </a:rPr>
              <a:t>):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class </a:t>
            </a:r>
            <a:r>
              <a:rPr sz="1800" dirty="0" err="1">
                <a:latin typeface="Courier New" pitchFamily="49" charset="0"/>
              </a:rPr>
              <a:t>MyHandler</a:t>
            </a:r>
            <a:r>
              <a:rPr sz="1800" dirty="0">
                <a:latin typeface="Courier New" pitchFamily="49" charset="0"/>
              </a:rPr>
              <a:t>(</a:t>
            </a:r>
            <a:r>
              <a:rPr sz="1800" dirty="0" err="1">
                <a:latin typeface="Courier New" pitchFamily="49" charset="0"/>
              </a:rPr>
              <a:t>BaseHTTPServer.BaseHTTPRequestHandler</a:t>
            </a:r>
            <a:r>
              <a:rPr sz="1800" dirty="0">
                <a:latin typeface="Courier New" pitchFamily="49" charset="0"/>
              </a:rPr>
              <a:t>):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if __name__ == '__main__':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	</a:t>
            </a:r>
            <a:r>
              <a:rPr sz="1800" dirty="0" err="1">
                <a:latin typeface="Courier New" pitchFamily="49" charset="0"/>
              </a:rPr>
              <a:t>server_class</a:t>
            </a:r>
            <a:r>
              <a:rPr sz="1800" dirty="0">
                <a:latin typeface="Courier New" pitchFamily="49" charset="0"/>
              </a:rPr>
              <a:t> = </a:t>
            </a:r>
            <a:r>
              <a:rPr sz="1800" dirty="0" err="1">
                <a:latin typeface="Courier New" pitchFamily="49" charset="0"/>
              </a:rPr>
              <a:t>BaseHTTPServer.HTTPServer</a:t>
            </a:r>
            <a:endParaRPr sz="1800" dirty="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	</a:t>
            </a:r>
            <a:r>
              <a:rPr sz="1800" dirty="0" err="1">
                <a:latin typeface="Courier New" pitchFamily="49" charset="0"/>
              </a:rPr>
              <a:t>httpd</a:t>
            </a:r>
            <a:r>
              <a:rPr sz="1800" dirty="0">
                <a:latin typeface="Courier New" pitchFamily="49" charset="0"/>
              </a:rPr>
              <a:t> = </a:t>
            </a:r>
            <a:r>
              <a:rPr sz="1800" dirty="0" err="1">
                <a:latin typeface="Courier New" pitchFamily="49" charset="0"/>
              </a:rPr>
              <a:t>server_class</a:t>
            </a:r>
            <a:r>
              <a:rPr sz="1800" dirty="0">
                <a:latin typeface="Courier New" pitchFamily="49" charset="0"/>
              </a:rPr>
              <a:t>((</a:t>
            </a:r>
            <a:r>
              <a:rPr sz="1800" dirty="0" err="1">
                <a:latin typeface="Courier New" pitchFamily="49" charset="0"/>
              </a:rPr>
              <a:t>HOST_NAME</a:t>
            </a:r>
            <a:r>
              <a:rPr sz="1800" dirty="0">
                <a:latin typeface="Courier New" pitchFamily="49" charset="0"/>
              </a:rPr>
              <a:t>, </a:t>
            </a:r>
            <a:r>
              <a:rPr sz="1800" dirty="0" err="1">
                <a:latin typeface="Courier New" pitchFamily="49" charset="0"/>
              </a:rPr>
              <a:t>PORT_NUMBER</a:t>
            </a:r>
            <a:r>
              <a:rPr sz="1800" dirty="0">
                <a:latin typeface="Courier New" pitchFamily="49" charset="0"/>
              </a:rPr>
              <a:t>), </a:t>
            </a:r>
            <a:r>
              <a:rPr sz="1800" dirty="0" err="1">
                <a:latin typeface="Courier New" pitchFamily="49" charset="0"/>
              </a:rPr>
              <a:t>MyHandler</a:t>
            </a:r>
            <a:r>
              <a:rPr sz="1800" dirty="0"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	print </a:t>
            </a:r>
            <a:r>
              <a:rPr sz="1800" dirty="0" err="1">
                <a:latin typeface="Courier New" pitchFamily="49" charset="0"/>
              </a:rPr>
              <a:t>time.asctime</a:t>
            </a:r>
            <a:r>
              <a:rPr sz="1800" dirty="0">
                <a:latin typeface="Courier New" pitchFamily="49" charset="0"/>
              </a:rPr>
              <a:t>(), "Server Starts - %s:%s" % (</a:t>
            </a:r>
            <a:r>
              <a:rPr sz="1800" dirty="0" err="1">
                <a:latin typeface="Courier New" pitchFamily="49" charset="0"/>
              </a:rPr>
              <a:t>HOST_NAME</a:t>
            </a:r>
            <a:r>
              <a:rPr sz="1800" dirty="0">
                <a:latin typeface="Courier New" pitchFamily="49" charset="0"/>
              </a:rPr>
              <a:t>, </a:t>
            </a:r>
            <a:r>
              <a:rPr sz="1800" dirty="0" err="1">
                <a:latin typeface="Courier New" pitchFamily="49" charset="0"/>
              </a:rPr>
              <a:t>PORT_NUMBER</a:t>
            </a:r>
            <a:r>
              <a:rPr sz="1800" dirty="0"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	try: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		</a:t>
            </a:r>
            <a:r>
              <a:rPr sz="1800" dirty="0" err="1">
                <a:latin typeface="Courier New" pitchFamily="49" charset="0"/>
              </a:rPr>
              <a:t>httpd.serve_forever</a:t>
            </a:r>
            <a:r>
              <a:rPr sz="1800" dirty="0">
                <a:latin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	except </a:t>
            </a:r>
            <a:r>
              <a:rPr sz="1800" dirty="0" err="1">
                <a:latin typeface="Courier New" pitchFamily="49" charset="0"/>
              </a:rPr>
              <a:t>KeyboardInterrupt</a:t>
            </a:r>
            <a:r>
              <a:rPr sz="1800" dirty="0">
                <a:latin typeface="Courier New" pitchFamily="49" charset="0"/>
              </a:rPr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		pass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	</a:t>
            </a:r>
            <a:r>
              <a:rPr sz="1800" dirty="0" err="1">
                <a:latin typeface="Courier New" pitchFamily="49" charset="0"/>
              </a:rPr>
              <a:t>httpd.server_close</a:t>
            </a:r>
            <a:r>
              <a:rPr sz="1800" dirty="0">
                <a:latin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800" dirty="0">
                <a:latin typeface="Courier New" pitchFamily="49" charset="0"/>
              </a:rPr>
              <a:t>	print </a:t>
            </a:r>
            <a:r>
              <a:rPr sz="1800" dirty="0" err="1">
                <a:latin typeface="Courier New" pitchFamily="49" charset="0"/>
              </a:rPr>
              <a:t>time.asctime</a:t>
            </a:r>
            <a:r>
              <a:rPr sz="1800" dirty="0">
                <a:latin typeface="Courier New" pitchFamily="49" charset="0"/>
              </a:rPr>
              <a:t>(), "Server Stops - %s:%s" % (</a:t>
            </a:r>
            <a:r>
              <a:rPr sz="1800" dirty="0" err="1">
                <a:latin typeface="Courier New" pitchFamily="49" charset="0"/>
              </a:rPr>
              <a:t>HOST_NAME</a:t>
            </a:r>
            <a:r>
              <a:rPr sz="1800" dirty="0">
                <a:latin typeface="Courier New" pitchFamily="49" charset="0"/>
              </a:rPr>
              <a:t>, </a:t>
            </a:r>
            <a:r>
              <a:rPr sz="1800" dirty="0" err="1">
                <a:latin typeface="Courier New" pitchFamily="49" charset="0"/>
              </a:rPr>
              <a:t>PORT_NUMBER</a:t>
            </a:r>
            <a:r>
              <a:rPr sz="1800" dirty="0">
                <a:latin typeface="Courier New" pitchFamily="49" charset="0"/>
              </a:rPr>
              <a:t>)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410386" y="1485900"/>
            <a:ext cx="3012392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import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BaseHTTPServer</a:t>
            </a:r>
            <a:endParaRPr lang="en-US" b="1" dirty="0">
              <a:solidFill>
                <a:schemeClr val="accent2"/>
              </a:solidFill>
              <a:latin typeface="Courier New" pitchFamily="49" charset="0"/>
              <a:sym typeface="Arial" charset="0"/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410386" y="1771650"/>
            <a:ext cx="8547816" cy="6232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HOST_NAME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 = '192.168.101.101' # !!!REMEMBER TO CHANGE THIS!!!</a:t>
            </a:r>
          </a:p>
          <a:p>
            <a:pPr defTabSz="685617"/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PORT_NUMBER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 = 8888 # Change this if desired.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410386" y="2686050"/>
            <a:ext cx="7720667" cy="6232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def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ReadChunkedData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postDataHandle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):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class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MyHandler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BaseHTTPServer.BaseHTTPRequestHandler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):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1696034" y="3590925"/>
            <a:ext cx="10064257" cy="14542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server_class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 =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BaseHTTPServer.HTTPServer</a:t>
            </a:r>
            <a:endParaRPr lang="en-US" b="1" dirty="0">
              <a:solidFill>
                <a:schemeClr val="accent2"/>
              </a:solidFill>
              <a:latin typeface="Courier New" pitchFamily="49" charset="0"/>
              <a:sym typeface="Arial" charset="0"/>
            </a:endParaRPr>
          </a:p>
          <a:p>
            <a:pPr defTabSz="685617"/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httpd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 =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server_class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((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HOST_NAME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,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PORT_NUMBER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),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MyHandler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)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print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time.asctime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(), "Server Starts - %s:%s" % (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HOST_NAME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,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PORT_NUMBER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)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try: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	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httpd.serve_forever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1696033" y="5086350"/>
            <a:ext cx="3584919" cy="9002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except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KeyboardInterrupt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: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	pass</a:t>
            </a:r>
          </a:p>
          <a:p>
            <a:pPr defTabSz="685617"/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httpd.server_close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51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51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51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51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51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51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  <p:bldP spid="151556" grpId="1" animBg="1"/>
      <p:bldP spid="151556" grpId="2" animBg="1"/>
      <p:bldP spid="151557" grpId="0" animBg="1"/>
      <p:bldP spid="151557" grpId="1" animBg="1"/>
      <p:bldP spid="151557" grpId="2" animBg="1"/>
      <p:bldP spid="151558" grpId="0" animBg="1"/>
      <p:bldP spid="151558" grpId="1" animBg="1"/>
      <p:bldP spid="151558" grpId="2" animBg="1"/>
      <p:bldP spid="151559" grpId="0" animBg="1"/>
      <p:bldP spid="151559" grpId="1" animBg="1"/>
      <p:bldP spid="151559" grpId="2" animBg="1"/>
      <p:bldP spid="151560" grpId="0" animBg="1"/>
      <p:bldP spid="151560" grpId="1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/>
          </p:cNvSpPr>
          <p:nvPr>
            <p:ph type="title"/>
          </p:nvPr>
        </p:nvSpPr>
        <p:spPr>
          <a:xfrm>
            <a:off x="297551" y="190500"/>
            <a:ext cx="11438251" cy="523875"/>
          </a:xfrm>
        </p:spPr>
        <p:txBody>
          <a:bodyPr/>
          <a:lstStyle/>
          <a:p>
            <a:r>
              <a:rPr dirty="0" smtClean="0"/>
              <a:t>Handling the PAWS Response POST</a:t>
            </a:r>
          </a:p>
        </p:txBody>
      </p:sp>
      <p:sp>
        <p:nvSpPr>
          <p:cNvPr id="154627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class </a:t>
            </a:r>
            <a:r>
              <a:rPr sz="1300" dirty="0" err="1">
                <a:latin typeface="Courier New" pitchFamily="49" charset="0"/>
              </a:rPr>
              <a:t>MyHandler</a:t>
            </a:r>
            <a:r>
              <a:rPr sz="1300" dirty="0">
                <a:latin typeface="Courier New" pitchFamily="49" charset="0"/>
              </a:rPr>
              <a:t>(</a:t>
            </a:r>
            <a:r>
              <a:rPr sz="1300" dirty="0" err="1">
                <a:latin typeface="Courier New" pitchFamily="49" charset="0"/>
              </a:rPr>
              <a:t>BaseHTTPServer.BaseHTTPRequestHandler</a:t>
            </a:r>
            <a:r>
              <a:rPr sz="1300" dirty="0">
                <a:latin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def </a:t>
            </a:r>
            <a:r>
              <a:rPr sz="1300" dirty="0" err="1">
                <a:latin typeface="Courier New" pitchFamily="49" charset="0"/>
              </a:rPr>
              <a:t>do_POST</a:t>
            </a:r>
            <a:r>
              <a:rPr sz="1300" dirty="0">
                <a:latin typeface="Courier New" pitchFamily="49" charset="0"/>
              </a:rPr>
              <a:t>(s):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print </a:t>
            </a:r>
            <a:r>
              <a:rPr sz="1300" dirty="0" err="1">
                <a:latin typeface="Courier New" pitchFamily="49" charset="0"/>
              </a:rPr>
              <a:t>time.asctime</a:t>
            </a:r>
            <a:r>
              <a:rPr sz="1300" dirty="0">
                <a:latin typeface="Courier New" pitchFamily="49" charset="0"/>
              </a:rPr>
              <a:t>(), "</a:t>
            </a:r>
            <a:r>
              <a:rPr sz="1300" dirty="0" err="1">
                <a:latin typeface="Courier New" pitchFamily="49" charset="0"/>
              </a:rPr>
              <a:t>do_POST</a:t>
            </a:r>
            <a:r>
              <a:rPr sz="1300" dirty="0">
                <a:latin typeface="Courier New" pitchFamily="49" charset="0"/>
              </a:rPr>
              <a:t>"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# Check for chunked encoding and process as necessary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try: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encoding = </a:t>
            </a:r>
            <a:r>
              <a:rPr sz="1300" dirty="0" err="1">
                <a:latin typeface="Courier New" pitchFamily="49" charset="0"/>
              </a:rPr>
              <a:t>s.headers.getheader</a:t>
            </a:r>
            <a:r>
              <a:rPr sz="1300" dirty="0">
                <a:latin typeface="Courier New" pitchFamily="49" charset="0"/>
              </a:rPr>
              <a:t>('Transfer-Encoding')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except: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# No Transfer encoding, set to null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encoding = ''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if (encoding == 'chunked'):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# Transfer is chunked...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</a:t>
            </a:r>
            <a:r>
              <a:rPr sz="1300" dirty="0" err="1">
                <a:latin typeface="Courier New" pitchFamily="49" charset="0"/>
              </a:rPr>
              <a:t>xmlData</a:t>
            </a:r>
            <a:r>
              <a:rPr sz="1300" dirty="0">
                <a:latin typeface="Courier New" pitchFamily="49" charset="0"/>
              </a:rPr>
              <a:t> = </a:t>
            </a:r>
            <a:r>
              <a:rPr sz="1300" dirty="0" err="1">
                <a:latin typeface="Courier New" pitchFamily="49" charset="0"/>
              </a:rPr>
              <a:t>ReadChunkedData</a:t>
            </a:r>
            <a:r>
              <a:rPr sz="1300" dirty="0">
                <a:latin typeface="Courier New" pitchFamily="49" charset="0"/>
              </a:rPr>
              <a:t>(</a:t>
            </a:r>
            <a:r>
              <a:rPr sz="1300" dirty="0" err="1">
                <a:latin typeface="Courier New" pitchFamily="49" charset="0"/>
              </a:rPr>
              <a:t>s.rfile</a:t>
            </a:r>
            <a:r>
              <a:rPr sz="1300" dirty="0">
                <a:latin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print 'Complete data is:'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print </a:t>
            </a:r>
            <a:r>
              <a:rPr sz="1300" dirty="0" err="1">
                <a:latin typeface="Courier New" pitchFamily="49" charset="0"/>
              </a:rPr>
              <a:t>repr</a:t>
            </a:r>
            <a:r>
              <a:rPr sz="1300" dirty="0">
                <a:latin typeface="Courier New" pitchFamily="49" charset="0"/>
              </a:rPr>
              <a:t>(</a:t>
            </a:r>
            <a:r>
              <a:rPr sz="1300" dirty="0" err="1">
                <a:latin typeface="Courier New" pitchFamily="49" charset="0"/>
              </a:rPr>
              <a:t>xmlData</a:t>
            </a:r>
            <a:r>
              <a:rPr sz="1300" dirty="0">
                <a:latin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else: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# Traditional POST Data...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try: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	length = </a:t>
            </a:r>
            <a:r>
              <a:rPr sz="1300" dirty="0" err="1">
                <a:latin typeface="Courier New" pitchFamily="49" charset="0"/>
              </a:rPr>
              <a:t>int</a:t>
            </a:r>
            <a:r>
              <a:rPr sz="1300" dirty="0">
                <a:latin typeface="Courier New" pitchFamily="49" charset="0"/>
              </a:rPr>
              <a:t>(</a:t>
            </a:r>
            <a:r>
              <a:rPr sz="1300" dirty="0" err="1">
                <a:latin typeface="Courier New" pitchFamily="49" charset="0"/>
              </a:rPr>
              <a:t>s.headers.getheader</a:t>
            </a:r>
            <a:r>
              <a:rPr sz="1300" dirty="0">
                <a:latin typeface="Courier New" pitchFamily="49" charset="0"/>
              </a:rPr>
              <a:t>('content-length'))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	</a:t>
            </a:r>
            <a:r>
              <a:rPr sz="1300" dirty="0" err="1">
                <a:latin typeface="Courier New" pitchFamily="49" charset="0"/>
              </a:rPr>
              <a:t>postdata</a:t>
            </a:r>
            <a:r>
              <a:rPr sz="1300" dirty="0">
                <a:latin typeface="Courier New" pitchFamily="49" charset="0"/>
              </a:rPr>
              <a:t> = </a:t>
            </a:r>
            <a:r>
              <a:rPr sz="1300" dirty="0" err="1">
                <a:latin typeface="Courier New" pitchFamily="49" charset="0"/>
              </a:rPr>
              <a:t>s.rfile.read</a:t>
            </a:r>
            <a:r>
              <a:rPr sz="1300" dirty="0">
                <a:latin typeface="Courier New" pitchFamily="49" charset="0"/>
              </a:rPr>
              <a:t>(length)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	print </a:t>
            </a:r>
            <a:r>
              <a:rPr sz="1300" dirty="0" err="1">
                <a:latin typeface="Courier New" pitchFamily="49" charset="0"/>
              </a:rPr>
              <a:t>postdata</a:t>
            </a:r>
            <a:endParaRPr sz="1300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except: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	pass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</a:t>
            </a:r>
            <a:r>
              <a:rPr sz="1300" dirty="0" err="1">
                <a:latin typeface="Courier New" pitchFamily="49" charset="0"/>
              </a:rPr>
              <a:t>s.send_response</a:t>
            </a:r>
            <a:r>
              <a:rPr sz="1300" dirty="0">
                <a:latin typeface="Courier New" pitchFamily="49" charset="0"/>
              </a:rPr>
              <a:t>(200)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</a:t>
            </a:r>
            <a:r>
              <a:rPr sz="1300" dirty="0" err="1">
                <a:latin typeface="Courier New" pitchFamily="49" charset="0"/>
              </a:rPr>
              <a:t>s.send_header</a:t>
            </a:r>
            <a:r>
              <a:rPr sz="1300" dirty="0">
                <a:latin typeface="Courier New" pitchFamily="49" charset="0"/>
              </a:rPr>
              <a:t>("Content-type", "text/html")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</a:t>
            </a:r>
            <a:r>
              <a:rPr sz="1300" dirty="0" err="1">
                <a:latin typeface="Courier New" pitchFamily="49" charset="0"/>
              </a:rPr>
              <a:t>s.end_headers</a:t>
            </a:r>
            <a:r>
              <a:rPr sz="1300" dirty="0">
                <a:latin typeface="Courier New" pitchFamily="49" charset="0"/>
              </a:rPr>
              <a:t>()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</a:t>
            </a:r>
            <a:r>
              <a:rPr sz="1300" dirty="0" err="1">
                <a:latin typeface="Courier New" pitchFamily="49" charset="0"/>
              </a:rPr>
              <a:t>s.wfile.write</a:t>
            </a:r>
            <a:r>
              <a:rPr sz="1300" dirty="0">
                <a:latin typeface="Courier New" pitchFamily="49" charset="0"/>
              </a:rPr>
              <a:t>("&lt;html&gt;&lt;head&gt;&lt;title&gt;PAWS </a:t>
            </a:r>
            <a:r>
              <a:rPr sz="1300" dirty="0" err="1">
                <a:latin typeface="Courier New" pitchFamily="49" charset="0"/>
              </a:rPr>
              <a:t>Async</a:t>
            </a:r>
            <a:r>
              <a:rPr sz="1300" dirty="0">
                <a:latin typeface="Courier New" pitchFamily="49" charset="0"/>
              </a:rPr>
              <a:t> Test Server&lt;/title&gt;&lt;/head</a:t>
            </a:r>
            <a:r>
              <a:rPr sz="1300" dirty="0" smtClean="0">
                <a:latin typeface="Courier New" pitchFamily="49" charset="0"/>
              </a:rPr>
              <a:t>&gt;")</a:t>
            </a:r>
            <a:endParaRPr sz="1300" dirty="0">
              <a:latin typeface="Courier New" pitchFamily="49" charset="0"/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353257" y="1028700"/>
            <a:ext cx="7666069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 eaLnBrk="0" hangingPunct="0">
              <a:buClr>
                <a:srgbClr val="168ACB"/>
              </a:buClr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class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MyHandler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BaseHTTPServer.BaseHTTPRequestHandler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):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1638905" y="1257300"/>
            <a:ext cx="2191155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def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do_POST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(s):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495848" y="1714500"/>
            <a:ext cx="8092564" cy="1731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# Check for chunked encoding and process as necessary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try: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	encoding =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s.headers.getheader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('Transfer-Encoding')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except: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	# No Transfer encoding, set to null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	encoding = ''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2495848" y="2914650"/>
            <a:ext cx="5518141" cy="14542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if (encoding == 'chunked'):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	# Transfer is chunked...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	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xmlData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 =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ReadChunkedData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s.rfile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)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	print 'Complete data is:'</a:t>
            </a:r>
          </a:p>
          <a:p>
            <a:pPr defTabSz="685617"/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	print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repr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xmlData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2083545" y="5132133"/>
            <a:ext cx="9374966" cy="11772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s.send_response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(200)</a:t>
            </a:r>
          </a:p>
          <a:p>
            <a:pPr defTabSz="685617"/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s.send_header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("Content-type", "text/html")</a:t>
            </a:r>
          </a:p>
          <a:p>
            <a:pPr defTabSz="685617"/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s.end_headers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()</a:t>
            </a:r>
          </a:p>
          <a:p>
            <a:pPr defTabSz="685617"/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s.wfile.write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Arial" charset="0"/>
              </a:rPr>
              <a:t>("&lt;html&gt;&lt;head&gt;&lt;title&gt;PAWS Test Server&lt;/title&gt;&lt;/head&gt;")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154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154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54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546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15462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15462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15462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15462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15462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  <p:bldP spid="154628" grpId="1" animBg="1"/>
      <p:bldP spid="154628" grpId="2" animBg="1"/>
      <p:bldP spid="154629" grpId="0" animBg="1"/>
      <p:bldP spid="154629" grpId="1" animBg="1"/>
      <p:bldP spid="154629" grpId="2" animBg="1"/>
      <p:bldP spid="154630" grpId="0" animBg="1"/>
      <p:bldP spid="154630" grpId="1" animBg="1"/>
      <p:bldP spid="154630" grpId="2" animBg="1"/>
      <p:bldP spid="154631" grpId="0" animBg="1"/>
      <p:bldP spid="154631" grpId="1" animBg="1"/>
      <p:bldP spid="154631" grpId="2" animBg="1"/>
      <p:bldP spid="154632" grpId="0" animBg="1"/>
      <p:bldP spid="154632" grpId="1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/>
          </p:cNvSpPr>
          <p:nvPr>
            <p:ph type="title"/>
          </p:nvPr>
        </p:nvSpPr>
        <p:spPr>
          <a:xfrm>
            <a:off x="306189" y="200025"/>
            <a:ext cx="11438251" cy="457200"/>
          </a:xfrm>
        </p:spPr>
        <p:txBody>
          <a:bodyPr/>
          <a:lstStyle/>
          <a:p>
            <a:r>
              <a:rPr dirty="0" smtClean="0"/>
              <a:t>Processing the chunked data…</a:t>
            </a:r>
          </a:p>
        </p:txBody>
      </p:sp>
      <p:sp>
        <p:nvSpPr>
          <p:cNvPr id="130050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657225"/>
            <a:ext cx="11424906" cy="5652135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def </a:t>
            </a:r>
            <a:r>
              <a:rPr sz="1300" dirty="0" err="1">
                <a:latin typeface="Courier New" pitchFamily="49" charset="0"/>
              </a:rPr>
              <a:t>ReadChunkedData</a:t>
            </a:r>
            <a:r>
              <a:rPr sz="1300" dirty="0">
                <a:latin typeface="Courier New" pitchFamily="49" charset="0"/>
              </a:rPr>
              <a:t>(</a:t>
            </a:r>
            <a:r>
              <a:rPr sz="1300" dirty="0" err="1">
                <a:latin typeface="Courier New" pitchFamily="49" charset="0"/>
              </a:rPr>
              <a:t>postDataHandle</a:t>
            </a:r>
            <a:r>
              <a:rPr sz="1300" dirty="0">
                <a:latin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</a:t>
            </a:r>
            <a:r>
              <a:rPr sz="1300" dirty="0" err="1">
                <a:latin typeface="Courier New" pitchFamily="49" charset="0"/>
              </a:rPr>
              <a:t>endOfTransfer</a:t>
            </a:r>
            <a:r>
              <a:rPr sz="1300" dirty="0">
                <a:latin typeface="Courier New" pitchFamily="49" charset="0"/>
              </a:rPr>
              <a:t> = 'FALSE'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</a:t>
            </a:r>
            <a:r>
              <a:rPr sz="1300" dirty="0" err="1">
                <a:latin typeface="Courier New" pitchFamily="49" charset="0"/>
              </a:rPr>
              <a:t>postData</a:t>
            </a:r>
            <a:r>
              <a:rPr sz="1300" dirty="0">
                <a:latin typeface="Courier New" pitchFamily="49" charset="0"/>
              </a:rPr>
              <a:t> = ''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while (</a:t>
            </a:r>
            <a:r>
              <a:rPr sz="1300" dirty="0" err="1">
                <a:latin typeface="Courier New" pitchFamily="49" charset="0"/>
              </a:rPr>
              <a:t>endOfTransfer</a:t>
            </a:r>
            <a:r>
              <a:rPr sz="1300" dirty="0">
                <a:latin typeface="Courier New" pitchFamily="49" charset="0"/>
              </a:rPr>
              <a:t> == 'FALSE'):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</a:t>
            </a:r>
            <a:r>
              <a:rPr sz="1300" dirty="0" err="1">
                <a:latin typeface="Courier New" pitchFamily="49" charset="0"/>
              </a:rPr>
              <a:t>hexsize</a:t>
            </a:r>
            <a:r>
              <a:rPr sz="1300" dirty="0">
                <a:latin typeface="Courier New" pitchFamily="49" charset="0"/>
              </a:rPr>
              <a:t> = ''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</a:t>
            </a:r>
            <a:r>
              <a:rPr sz="1300" dirty="0" err="1">
                <a:latin typeface="Courier New" pitchFamily="49" charset="0"/>
              </a:rPr>
              <a:t>inputchar</a:t>
            </a:r>
            <a:r>
              <a:rPr sz="1300" dirty="0">
                <a:latin typeface="Courier New" pitchFamily="49" charset="0"/>
              </a:rPr>
              <a:t> = </a:t>
            </a:r>
            <a:r>
              <a:rPr sz="1300" dirty="0" err="1">
                <a:latin typeface="Courier New" pitchFamily="49" charset="0"/>
              </a:rPr>
              <a:t>postDataHandle.read</a:t>
            </a:r>
            <a:r>
              <a:rPr sz="1300" dirty="0">
                <a:latin typeface="Courier New" pitchFamily="49" charset="0"/>
              </a:rPr>
              <a:t>(1)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while (</a:t>
            </a:r>
            <a:r>
              <a:rPr sz="1300" dirty="0" err="1">
                <a:latin typeface="Courier New" pitchFamily="49" charset="0"/>
              </a:rPr>
              <a:t>inputchar</a:t>
            </a:r>
            <a:r>
              <a:rPr sz="1300" dirty="0">
                <a:latin typeface="Courier New" pitchFamily="49" charset="0"/>
              </a:rPr>
              <a:t> != '\r'):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</a:t>
            </a:r>
            <a:r>
              <a:rPr sz="1300" dirty="0" err="1">
                <a:latin typeface="Courier New" pitchFamily="49" charset="0"/>
              </a:rPr>
              <a:t>hexsize</a:t>
            </a:r>
            <a:r>
              <a:rPr sz="1300" dirty="0">
                <a:latin typeface="Courier New" pitchFamily="49" charset="0"/>
              </a:rPr>
              <a:t> += </a:t>
            </a:r>
            <a:r>
              <a:rPr sz="1300" dirty="0" err="1">
                <a:latin typeface="Courier New" pitchFamily="49" charset="0"/>
              </a:rPr>
              <a:t>inputchar</a:t>
            </a:r>
            <a:endParaRPr sz="1300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</a:t>
            </a:r>
            <a:r>
              <a:rPr sz="1300" dirty="0" err="1">
                <a:latin typeface="Courier New" pitchFamily="49" charset="0"/>
              </a:rPr>
              <a:t>inputchar</a:t>
            </a:r>
            <a:r>
              <a:rPr sz="1300" dirty="0">
                <a:latin typeface="Courier New" pitchFamily="49" charset="0"/>
              </a:rPr>
              <a:t> = </a:t>
            </a:r>
            <a:r>
              <a:rPr sz="1300" dirty="0" err="1">
                <a:latin typeface="Courier New" pitchFamily="49" charset="0"/>
              </a:rPr>
              <a:t>postDataHandle.read</a:t>
            </a:r>
            <a:r>
              <a:rPr sz="1300" dirty="0">
                <a:latin typeface="Courier New" pitchFamily="49" charset="0"/>
              </a:rPr>
              <a:t>(1)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# read in the extra LF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if (</a:t>
            </a:r>
            <a:r>
              <a:rPr sz="1300" dirty="0" err="1">
                <a:latin typeface="Courier New" pitchFamily="49" charset="0"/>
              </a:rPr>
              <a:t>postDataHandle.read</a:t>
            </a:r>
            <a:r>
              <a:rPr sz="1300" dirty="0">
                <a:latin typeface="Courier New" pitchFamily="49" charset="0"/>
              </a:rPr>
              <a:t>(1) != '\n'):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# problem, missing \n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</a:t>
            </a:r>
            <a:r>
              <a:rPr sz="1300" dirty="0" err="1">
                <a:latin typeface="Courier New" pitchFamily="49" charset="0"/>
              </a:rPr>
              <a:t>endOfTransfer</a:t>
            </a:r>
            <a:r>
              <a:rPr sz="1300" dirty="0">
                <a:latin typeface="Courier New" pitchFamily="49" charset="0"/>
              </a:rPr>
              <a:t> = 'TRUE'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break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</a:t>
            </a:r>
            <a:r>
              <a:rPr sz="1300" dirty="0" err="1">
                <a:latin typeface="Courier New" pitchFamily="49" charset="0"/>
              </a:rPr>
              <a:t>intsize</a:t>
            </a:r>
            <a:r>
              <a:rPr sz="1300" dirty="0">
                <a:latin typeface="Courier New" pitchFamily="49" charset="0"/>
              </a:rPr>
              <a:t> = </a:t>
            </a:r>
            <a:r>
              <a:rPr sz="1300" dirty="0" err="1">
                <a:latin typeface="Courier New" pitchFamily="49" charset="0"/>
              </a:rPr>
              <a:t>int</a:t>
            </a:r>
            <a:r>
              <a:rPr sz="1300" dirty="0">
                <a:latin typeface="Courier New" pitchFamily="49" charset="0"/>
              </a:rPr>
              <a:t>(</a:t>
            </a:r>
            <a:r>
              <a:rPr sz="1300" dirty="0" err="1">
                <a:latin typeface="Courier New" pitchFamily="49" charset="0"/>
              </a:rPr>
              <a:t>hexsize</a:t>
            </a:r>
            <a:r>
              <a:rPr sz="1300" dirty="0">
                <a:latin typeface="Courier New" pitchFamily="49" charset="0"/>
              </a:rPr>
              <a:t>, 16)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if (</a:t>
            </a:r>
            <a:r>
              <a:rPr sz="1300" dirty="0" err="1">
                <a:latin typeface="Courier New" pitchFamily="49" charset="0"/>
              </a:rPr>
              <a:t>intsize</a:t>
            </a:r>
            <a:r>
              <a:rPr sz="1300" dirty="0">
                <a:latin typeface="Courier New" pitchFamily="49" charset="0"/>
              </a:rPr>
              <a:t> == 0):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</a:t>
            </a:r>
            <a:r>
              <a:rPr sz="1300" dirty="0" err="1">
                <a:latin typeface="Courier New" pitchFamily="49" charset="0"/>
              </a:rPr>
              <a:t>endOfTransfer</a:t>
            </a:r>
            <a:r>
              <a:rPr sz="1300" dirty="0">
                <a:latin typeface="Courier New" pitchFamily="49" charset="0"/>
              </a:rPr>
              <a:t> = 'TRUE'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# Read in the data for this chunk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for </a:t>
            </a:r>
            <a:r>
              <a:rPr sz="1300" dirty="0" err="1">
                <a:latin typeface="Courier New" pitchFamily="49" charset="0"/>
              </a:rPr>
              <a:t>i</a:t>
            </a:r>
            <a:r>
              <a:rPr sz="1300" dirty="0">
                <a:latin typeface="Courier New" pitchFamily="49" charset="0"/>
              </a:rPr>
              <a:t> in range(</a:t>
            </a:r>
            <a:r>
              <a:rPr sz="1300" dirty="0" err="1">
                <a:latin typeface="Courier New" pitchFamily="49" charset="0"/>
              </a:rPr>
              <a:t>intsize</a:t>
            </a:r>
            <a:r>
              <a:rPr sz="1300" dirty="0">
                <a:latin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</a:t>
            </a:r>
            <a:r>
              <a:rPr sz="1300" dirty="0" err="1">
                <a:latin typeface="Courier New" pitchFamily="49" charset="0"/>
              </a:rPr>
              <a:t>postData</a:t>
            </a:r>
            <a:r>
              <a:rPr sz="1300" dirty="0">
                <a:latin typeface="Courier New" pitchFamily="49" charset="0"/>
              </a:rPr>
              <a:t> += </a:t>
            </a:r>
            <a:r>
              <a:rPr sz="1300" dirty="0" err="1">
                <a:latin typeface="Courier New" pitchFamily="49" charset="0"/>
              </a:rPr>
              <a:t>postDataHandle.read</a:t>
            </a:r>
            <a:r>
              <a:rPr sz="1300" dirty="0">
                <a:latin typeface="Courier New" pitchFamily="49" charset="0"/>
              </a:rPr>
              <a:t>(1)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# chunk should be followed by CR/LF...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if (</a:t>
            </a:r>
            <a:r>
              <a:rPr sz="1300" dirty="0" err="1">
                <a:latin typeface="Courier New" pitchFamily="49" charset="0"/>
              </a:rPr>
              <a:t>postDataHandle.readline</a:t>
            </a:r>
            <a:r>
              <a:rPr sz="1300" dirty="0">
                <a:latin typeface="Courier New" pitchFamily="49" charset="0"/>
              </a:rPr>
              <a:t>(1) != '\r'):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# problem, missing \r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</a:t>
            </a:r>
            <a:r>
              <a:rPr sz="1300" dirty="0" err="1">
                <a:latin typeface="Courier New" pitchFamily="49" charset="0"/>
              </a:rPr>
              <a:t>endOfTransfer</a:t>
            </a:r>
            <a:r>
              <a:rPr sz="1300" dirty="0">
                <a:latin typeface="Courier New" pitchFamily="49" charset="0"/>
              </a:rPr>
              <a:t> = 'TRUE'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break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if (</a:t>
            </a:r>
            <a:r>
              <a:rPr sz="1300" dirty="0" err="1">
                <a:latin typeface="Courier New" pitchFamily="49" charset="0"/>
              </a:rPr>
              <a:t>postDataHandle.readline</a:t>
            </a:r>
            <a:r>
              <a:rPr sz="1300" dirty="0">
                <a:latin typeface="Courier New" pitchFamily="49" charset="0"/>
              </a:rPr>
              <a:t>(1) != '\n'):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# problem, missing \n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</a:t>
            </a:r>
            <a:r>
              <a:rPr sz="1300" dirty="0" err="1">
                <a:latin typeface="Courier New" pitchFamily="49" charset="0"/>
              </a:rPr>
              <a:t>endOfTransfer</a:t>
            </a:r>
            <a:r>
              <a:rPr sz="1300" dirty="0">
                <a:latin typeface="Courier New" pitchFamily="49" charset="0"/>
              </a:rPr>
              <a:t> = 'TRUE'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		break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1300" dirty="0">
                <a:latin typeface="Courier New" pitchFamily="49" charset="0"/>
              </a:rPr>
              <a:t>	return </a:t>
            </a:r>
            <a:r>
              <a:rPr sz="1300" dirty="0" err="1">
                <a:latin typeface="Courier New" pitchFamily="49" charset="0"/>
              </a:rPr>
              <a:t>postData</a:t>
            </a:r>
            <a:endParaRPr sz="13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596485"/>
          </a:xfrm>
        </p:spPr>
        <p:txBody>
          <a:bodyPr/>
          <a:lstStyle/>
          <a:p>
            <a:r>
              <a:rPr dirty="0" err="1" smtClean="0"/>
              <a:t>ReadChunkedData</a:t>
            </a:r>
            <a:r>
              <a:rPr dirty="0" smtClean="0"/>
              <a:t> (Part 1)</a:t>
            </a:r>
          </a:p>
        </p:txBody>
      </p:sp>
      <p:sp>
        <p:nvSpPr>
          <p:cNvPr id="158723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1152525"/>
            <a:ext cx="11424906" cy="5156835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def </a:t>
            </a:r>
            <a:r>
              <a:rPr sz="2100" b="1" dirty="0" err="1">
                <a:latin typeface="Courier New" pitchFamily="49" charset="0"/>
              </a:rPr>
              <a:t>ReadChunkedData</a:t>
            </a:r>
            <a:r>
              <a:rPr sz="2100" b="1" dirty="0">
                <a:latin typeface="Courier New" pitchFamily="49" charset="0"/>
              </a:rPr>
              <a:t>(</a:t>
            </a:r>
            <a:r>
              <a:rPr sz="2100" b="1" dirty="0" err="1">
                <a:latin typeface="Courier New" pitchFamily="49" charset="0"/>
              </a:rPr>
              <a:t>postDataHandle</a:t>
            </a:r>
            <a:r>
              <a:rPr sz="2100" b="1" dirty="0">
                <a:latin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</a:t>
            </a:r>
            <a:r>
              <a:rPr sz="2100" b="1" dirty="0" err="1">
                <a:latin typeface="Courier New" pitchFamily="49" charset="0"/>
              </a:rPr>
              <a:t>endOfTransfer</a:t>
            </a:r>
            <a:r>
              <a:rPr sz="2100" b="1" dirty="0">
                <a:latin typeface="Courier New" pitchFamily="49" charset="0"/>
              </a:rPr>
              <a:t> = 'FALSE'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</a:t>
            </a:r>
            <a:r>
              <a:rPr sz="2100" b="1" dirty="0" err="1">
                <a:latin typeface="Courier New" pitchFamily="49" charset="0"/>
              </a:rPr>
              <a:t>postData</a:t>
            </a:r>
            <a:r>
              <a:rPr sz="2100" b="1" dirty="0">
                <a:latin typeface="Courier New" pitchFamily="49" charset="0"/>
              </a:rPr>
              <a:t> = ''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while (</a:t>
            </a:r>
            <a:r>
              <a:rPr sz="2100" b="1" dirty="0" err="1">
                <a:latin typeface="Courier New" pitchFamily="49" charset="0"/>
              </a:rPr>
              <a:t>endOfTransfer</a:t>
            </a:r>
            <a:r>
              <a:rPr sz="2100" b="1" dirty="0">
                <a:latin typeface="Courier New" pitchFamily="49" charset="0"/>
              </a:rPr>
              <a:t> == 'FALSE'):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</a:t>
            </a:r>
            <a:r>
              <a:rPr sz="2100" b="1" dirty="0" err="1">
                <a:latin typeface="Courier New" pitchFamily="49" charset="0"/>
              </a:rPr>
              <a:t>hexsize</a:t>
            </a:r>
            <a:r>
              <a:rPr sz="2100" b="1" dirty="0">
                <a:latin typeface="Courier New" pitchFamily="49" charset="0"/>
              </a:rPr>
              <a:t> = ''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</a:t>
            </a:r>
            <a:r>
              <a:rPr sz="2100" b="1" dirty="0" err="1">
                <a:latin typeface="Courier New" pitchFamily="49" charset="0"/>
              </a:rPr>
              <a:t>inputchar</a:t>
            </a:r>
            <a:r>
              <a:rPr sz="2100" b="1" dirty="0">
                <a:latin typeface="Courier New" pitchFamily="49" charset="0"/>
              </a:rPr>
              <a:t> = </a:t>
            </a:r>
            <a:r>
              <a:rPr sz="2100" b="1" dirty="0" err="1">
                <a:latin typeface="Courier New" pitchFamily="49" charset="0"/>
              </a:rPr>
              <a:t>postDataHandle.read</a:t>
            </a:r>
            <a:r>
              <a:rPr sz="2100" b="1" dirty="0">
                <a:latin typeface="Courier New" pitchFamily="49" charset="0"/>
              </a:rPr>
              <a:t>(1)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while (</a:t>
            </a:r>
            <a:r>
              <a:rPr sz="2100" b="1" dirty="0" err="1">
                <a:latin typeface="Courier New" pitchFamily="49" charset="0"/>
              </a:rPr>
              <a:t>inputchar</a:t>
            </a:r>
            <a:r>
              <a:rPr sz="2100" b="1" dirty="0">
                <a:latin typeface="Courier New" pitchFamily="49" charset="0"/>
              </a:rPr>
              <a:t> != '\r'):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</a:t>
            </a:r>
            <a:r>
              <a:rPr sz="2100" b="1" dirty="0" err="1">
                <a:latin typeface="Courier New" pitchFamily="49" charset="0"/>
              </a:rPr>
              <a:t>hexsize</a:t>
            </a:r>
            <a:r>
              <a:rPr sz="2100" b="1" dirty="0">
                <a:latin typeface="Courier New" pitchFamily="49" charset="0"/>
              </a:rPr>
              <a:t> += </a:t>
            </a:r>
            <a:r>
              <a:rPr sz="2100" b="1" dirty="0" err="1">
                <a:latin typeface="Courier New" pitchFamily="49" charset="0"/>
              </a:rPr>
              <a:t>inputchar</a:t>
            </a:r>
            <a:endParaRPr sz="21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</a:t>
            </a:r>
            <a:r>
              <a:rPr sz="2100" b="1" dirty="0" err="1">
                <a:latin typeface="Courier New" pitchFamily="49" charset="0"/>
              </a:rPr>
              <a:t>inputchar</a:t>
            </a:r>
            <a:r>
              <a:rPr sz="2100" b="1" dirty="0">
                <a:latin typeface="Courier New" pitchFamily="49" charset="0"/>
              </a:rPr>
              <a:t> = </a:t>
            </a:r>
            <a:r>
              <a:rPr sz="2100" b="1" dirty="0" err="1">
                <a:latin typeface="Courier New" pitchFamily="49" charset="0"/>
              </a:rPr>
              <a:t>postDataHandle.read</a:t>
            </a:r>
            <a:r>
              <a:rPr sz="2100" b="1" dirty="0">
                <a:latin typeface="Courier New" pitchFamily="49" charset="0"/>
              </a:rPr>
              <a:t>(1)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# read in the extra LF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if (</a:t>
            </a:r>
            <a:r>
              <a:rPr sz="2100" b="1" dirty="0" err="1">
                <a:latin typeface="Courier New" pitchFamily="49" charset="0"/>
              </a:rPr>
              <a:t>postDataHandle.read</a:t>
            </a:r>
            <a:r>
              <a:rPr sz="2100" b="1" dirty="0">
                <a:latin typeface="Courier New" pitchFamily="49" charset="0"/>
              </a:rPr>
              <a:t>(1) != '\n'):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# problem, missing \n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</a:t>
            </a:r>
            <a:r>
              <a:rPr sz="2100" b="1" dirty="0" err="1">
                <a:latin typeface="Courier New" pitchFamily="49" charset="0"/>
              </a:rPr>
              <a:t>endOfTransfer</a:t>
            </a:r>
            <a:r>
              <a:rPr sz="2100" b="1" dirty="0">
                <a:latin typeface="Courier New" pitchFamily="49" charset="0"/>
              </a:rPr>
              <a:t> = 'TRUE'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break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</a:t>
            </a:r>
            <a:r>
              <a:rPr sz="2100" b="1" dirty="0" err="1">
                <a:latin typeface="Courier New" pitchFamily="49" charset="0"/>
              </a:rPr>
              <a:t>intsize</a:t>
            </a:r>
            <a:r>
              <a:rPr sz="2100" b="1" dirty="0">
                <a:latin typeface="Courier New" pitchFamily="49" charset="0"/>
              </a:rPr>
              <a:t> = </a:t>
            </a:r>
            <a:r>
              <a:rPr sz="2100" b="1" dirty="0" err="1">
                <a:latin typeface="Courier New" pitchFamily="49" charset="0"/>
              </a:rPr>
              <a:t>int</a:t>
            </a:r>
            <a:r>
              <a:rPr sz="2100" b="1" dirty="0">
                <a:latin typeface="Courier New" pitchFamily="49" charset="0"/>
              </a:rPr>
              <a:t>(</a:t>
            </a:r>
            <a:r>
              <a:rPr sz="2100" b="1" dirty="0" err="1">
                <a:latin typeface="Courier New" pitchFamily="49" charset="0"/>
              </a:rPr>
              <a:t>hexsize</a:t>
            </a:r>
            <a:r>
              <a:rPr sz="2100" b="1" dirty="0">
                <a:latin typeface="Courier New" pitchFamily="49" charset="0"/>
              </a:rPr>
              <a:t>, 16)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if (</a:t>
            </a:r>
            <a:r>
              <a:rPr sz="2100" b="1" dirty="0" err="1">
                <a:latin typeface="Courier New" pitchFamily="49" charset="0"/>
              </a:rPr>
              <a:t>intsize</a:t>
            </a:r>
            <a:r>
              <a:rPr sz="2100" b="1" dirty="0">
                <a:latin typeface="Courier New" pitchFamily="49" charset="0"/>
              </a:rPr>
              <a:t> == 0):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</a:t>
            </a:r>
            <a:r>
              <a:rPr sz="2100" b="1" dirty="0" err="1">
                <a:latin typeface="Courier New" pitchFamily="49" charset="0"/>
              </a:rPr>
              <a:t>endOfTransfer</a:t>
            </a:r>
            <a:r>
              <a:rPr sz="2100" b="1" dirty="0">
                <a:latin typeface="Courier New" pitchFamily="49" charset="0"/>
              </a:rPr>
              <a:t> = 'TRUE'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58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58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58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58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587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587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fill="hold"/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0" fill="hold"/>
                                        <p:tgtEl>
                                          <p:spTgt spid="158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158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fill="hold"/>
                                        <p:tgtEl>
                                          <p:spTgt spid="158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fill="hold"/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0" fill="hold"/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158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0" fill="hold"/>
                                        <p:tgtEl>
                                          <p:spTgt spid="158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0" fill="hold"/>
                                        <p:tgtEl>
                                          <p:spTgt spid="158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0" fill="hold"/>
                                        <p:tgtEl>
                                          <p:spTgt spid="158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0" fill="hold"/>
                                        <p:tgtEl>
                                          <p:spTgt spid="158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0" fill="hold"/>
                                        <p:tgtEl>
                                          <p:spTgt spid="1587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0" fill="hold"/>
                                        <p:tgtEl>
                                          <p:spTgt spid="1587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ReadChunkedData (Part 2)</a:t>
            </a:r>
          </a:p>
        </p:txBody>
      </p:sp>
      <p:sp>
        <p:nvSpPr>
          <p:cNvPr id="159747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# Read in the data for this chunk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for </a:t>
            </a:r>
            <a:r>
              <a:rPr sz="2100" b="1" dirty="0" err="1">
                <a:latin typeface="Courier New" pitchFamily="49" charset="0"/>
              </a:rPr>
              <a:t>i</a:t>
            </a:r>
            <a:r>
              <a:rPr sz="2100" b="1" dirty="0">
                <a:latin typeface="Courier New" pitchFamily="49" charset="0"/>
              </a:rPr>
              <a:t> in range(</a:t>
            </a:r>
            <a:r>
              <a:rPr sz="2100" b="1" dirty="0" err="1">
                <a:latin typeface="Courier New" pitchFamily="49" charset="0"/>
              </a:rPr>
              <a:t>intsize</a:t>
            </a:r>
            <a:r>
              <a:rPr sz="2100" b="1" dirty="0">
                <a:latin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</a:t>
            </a:r>
            <a:r>
              <a:rPr sz="2100" b="1" dirty="0" err="1">
                <a:latin typeface="Courier New" pitchFamily="49" charset="0"/>
              </a:rPr>
              <a:t>postData</a:t>
            </a:r>
            <a:r>
              <a:rPr sz="2100" b="1" dirty="0">
                <a:latin typeface="Courier New" pitchFamily="49" charset="0"/>
              </a:rPr>
              <a:t> += </a:t>
            </a:r>
            <a:r>
              <a:rPr sz="2100" b="1" dirty="0" err="1">
                <a:latin typeface="Courier New" pitchFamily="49" charset="0"/>
              </a:rPr>
              <a:t>postDataHandle.read</a:t>
            </a:r>
            <a:r>
              <a:rPr sz="2100" b="1" dirty="0">
                <a:latin typeface="Courier New" pitchFamily="49" charset="0"/>
              </a:rPr>
              <a:t>(1)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# chunk should be followed by CR/LF...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if (</a:t>
            </a:r>
            <a:r>
              <a:rPr sz="2100" b="1" dirty="0" err="1">
                <a:latin typeface="Courier New" pitchFamily="49" charset="0"/>
              </a:rPr>
              <a:t>postDataHandle.readline</a:t>
            </a:r>
            <a:r>
              <a:rPr sz="2100" b="1" dirty="0">
                <a:latin typeface="Courier New" pitchFamily="49" charset="0"/>
              </a:rPr>
              <a:t>(1) != '\r'):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# problem, missing \r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</a:t>
            </a:r>
            <a:r>
              <a:rPr sz="2100" b="1" dirty="0" err="1">
                <a:latin typeface="Courier New" pitchFamily="49" charset="0"/>
              </a:rPr>
              <a:t>endOfTransfer</a:t>
            </a:r>
            <a:r>
              <a:rPr sz="2100" b="1" dirty="0">
                <a:latin typeface="Courier New" pitchFamily="49" charset="0"/>
              </a:rPr>
              <a:t> = 'TRUE'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break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if (</a:t>
            </a:r>
            <a:r>
              <a:rPr sz="2100" b="1" dirty="0" err="1">
                <a:latin typeface="Courier New" pitchFamily="49" charset="0"/>
              </a:rPr>
              <a:t>postDataHandle.readline</a:t>
            </a:r>
            <a:r>
              <a:rPr sz="2100" b="1" dirty="0">
                <a:latin typeface="Courier New" pitchFamily="49" charset="0"/>
              </a:rPr>
              <a:t>(1) != '\n'):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# problem, missing \n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</a:t>
            </a:r>
            <a:r>
              <a:rPr sz="2100" b="1" dirty="0" err="1">
                <a:latin typeface="Courier New" pitchFamily="49" charset="0"/>
              </a:rPr>
              <a:t>endOfTransfer</a:t>
            </a:r>
            <a:r>
              <a:rPr sz="2100" b="1" dirty="0">
                <a:latin typeface="Courier New" pitchFamily="49" charset="0"/>
              </a:rPr>
              <a:t> = 'TRUE'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		break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sz="2100" b="1" dirty="0">
                <a:latin typeface="Courier New" pitchFamily="49" charset="0"/>
              </a:rPr>
              <a:t>	</a:t>
            </a:r>
            <a:r>
              <a:rPr sz="2100" b="1" dirty="0" smtClean="0">
                <a:latin typeface="Courier New" pitchFamily="49" charset="0"/>
              </a:rPr>
              <a:t>	return </a:t>
            </a:r>
            <a:r>
              <a:rPr sz="2100" b="1" dirty="0" err="1">
                <a:latin typeface="Courier New" pitchFamily="49" charset="0"/>
              </a:rPr>
              <a:t>postData</a:t>
            </a:r>
            <a:endParaRPr sz="2100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59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59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59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159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159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0" fill="hold"/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159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fill="hold"/>
                                        <p:tgtEl>
                                          <p:spTgt spid="159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0" fill="hold"/>
                                        <p:tgtEl>
                                          <p:spTgt spid="159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cs typeface="Arial" charset="0"/>
              </a:rPr>
              <a:t>Exploding Some PAWS Myths</a:t>
            </a:r>
            <a:endParaRPr smtClean="0">
              <a:ea typeface="ヒラギノ角ゴ ProN W3"/>
              <a:cs typeface="ヒラギノ角ゴ ProN W3"/>
            </a:endParaRPr>
          </a:p>
        </p:txBody>
      </p:sp>
      <p:sp>
        <p:nvSpPr>
          <p:cNvPr id="163843" name="Conten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smtClean="0"/>
              <a:t>Does not reduce elapsed time to “write the bits”</a:t>
            </a:r>
          </a:p>
          <a:p>
            <a:pPr lvl="1" eaLnBrk="1" hangingPunct="1"/>
            <a:r>
              <a:rPr smtClean="0"/>
              <a:t>Minor time savings from task concurrency if you sequence tasks correctly</a:t>
            </a:r>
          </a:p>
          <a:p>
            <a:pPr eaLnBrk="1" hangingPunct="1"/>
            <a:r>
              <a:rPr smtClean="0"/>
              <a:t>Does not do platform migrations</a:t>
            </a:r>
          </a:p>
          <a:p>
            <a:pPr lvl="1" eaLnBrk="1" hangingPunct="1"/>
            <a:r>
              <a:rPr smtClean="0"/>
              <a:t>e.g. MCS to MCS, MCS to UCS, UCS to UCS</a:t>
            </a:r>
          </a:p>
          <a:p>
            <a:pPr eaLnBrk="1" hangingPunct="1"/>
            <a:r>
              <a:rPr smtClean="0"/>
              <a:t>Does not handle IP address or hostname changes</a:t>
            </a:r>
          </a:p>
          <a:p>
            <a:pPr eaLnBrk="1" hangingPunct="1"/>
            <a:r>
              <a:rPr smtClean="0"/>
              <a:t>Does not auto-poll or download upgrade files from cisco.com</a:t>
            </a:r>
          </a:p>
          <a:p>
            <a:pPr eaLnBrk="1" hangingPunct="1"/>
            <a:r>
              <a:rPr smtClean="0"/>
              <a:t>Does not auto-distribute upgrade files to app nodes</a:t>
            </a:r>
          </a:p>
          <a:p>
            <a:pPr eaLnBrk="1" hangingPunct="1"/>
            <a:r>
              <a:rPr smtClean="0"/>
              <a:t>Does not auto-update … programming has to be “started”; then the PAWS-enabled application automates it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Running the Callback Server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Simple command line to start server:</a:t>
            </a:r>
          </a:p>
          <a:p>
            <a:pPr lvl="1"/>
            <a:r>
              <a:rPr lang="en-US" sz="2000" b="1" dirty="0" smtClean="0">
                <a:latin typeface="Courier New" pitchFamily="49" charset="0"/>
              </a:rPr>
              <a:t>python webserver.py</a:t>
            </a:r>
          </a:p>
          <a:p>
            <a:r>
              <a:rPr lang="en-US" sz="2400" dirty="0" smtClean="0"/>
              <a:t>Doesn’t require ‘root’ privileges unless you pick a privileged port (&lt;1024)</a:t>
            </a:r>
          </a:p>
          <a:p>
            <a:pPr lvl="1"/>
            <a:r>
              <a:rPr lang="en-US" sz="2000" dirty="0" smtClean="0"/>
              <a:t>Default in this code is port 8888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Sample Output from Callback Server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Mon Apr  9 11:37:40 2012 </a:t>
            </a:r>
            <a:r>
              <a:rPr lang="en-US" sz="2000" dirty="0" err="1" smtClean="0"/>
              <a:t>do_POST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Complete data is: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'&lt;?xml version=\'1.0\' encoding=\'</a:t>
            </a:r>
            <a:r>
              <a:rPr lang="en-US" sz="2000" dirty="0" err="1" smtClean="0"/>
              <a:t>UTF</a:t>
            </a:r>
            <a:r>
              <a:rPr lang="en-US" sz="2000" dirty="0" smtClean="0"/>
              <a:t>-8\'?&gt;&lt;</a:t>
            </a:r>
            <a:r>
              <a:rPr lang="en-US" sz="2000" dirty="0" err="1" smtClean="0"/>
              <a:t>soapenv:Envelope</a:t>
            </a:r>
            <a:r>
              <a:rPr lang="en-US" sz="2000" dirty="0" smtClean="0"/>
              <a:t> </a:t>
            </a:r>
            <a:r>
              <a:rPr lang="en-US" sz="2000" dirty="0" err="1" smtClean="0"/>
              <a:t>xmlns:soapenv</a:t>
            </a:r>
            <a:r>
              <a:rPr lang="en-US" sz="2000" dirty="0" smtClean="0"/>
              <a:t>="http://schemas.xmlsoap.org/soap/envelope/"&gt;&lt;soapenv:Header </a:t>
            </a:r>
            <a:r>
              <a:rPr lang="en-US" sz="2000" dirty="0" err="1" smtClean="0"/>
              <a:t>xmlns:wsa</a:t>
            </a:r>
            <a:r>
              <a:rPr lang="en-US" sz="2000" dirty="0" smtClean="0"/>
              <a:t>="http://schemas.xmlsoap.org/ws/2004/08/addressing"&gt;&lt;wsa:To&gt;http://192.168.101.101:8888/servlet/WSACallBackHandler&lt;/wsa:To&gt;&lt;wsa:MessageID&gt;urn:uuid:0F61829901A8890A521333985860766&lt;/wsa:MessageID&gt;&lt;wsa:Action&gt;urn:getUpgradeStageResponse&lt;/wsa:Action&gt;&lt;wsa:RelatesTo&gt;uuid:7481e8cf-ba47-49dc-9566-b52596fd4444&lt;/wsa:RelatesTo&gt;&lt;/soapenv:Header&gt;&lt;soapenv:Body&gt;&lt;ns:getUpgradeStageResponse </a:t>
            </a:r>
            <a:r>
              <a:rPr lang="en-US" sz="2000" dirty="0" err="1" smtClean="0"/>
              <a:t>xmlns:ns</a:t>
            </a:r>
            <a:r>
              <a:rPr lang="en-US" sz="2000" dirty="0" smtClean="0"/>
              <a:t>="http://services.api.platform.vos.cisco.com"&gt;&lt;ns:return </a:t>
            </a:r>
            <a:r>
              <a:rPr lang="en-US" sz="2000" dirty="0" err="1" smtClean="0"/>
              <a:t>xmlns:ax225</a:t>
            </a:r>
            <a:r>
              <a:rPr lang="en-US" sz="2000" dirty="0" smtClean="0"/>
              <a:t>="http://element.services.api.platform.vos.cisco.com/xsd" </a:t>
            </a:r>
            <a:r>
              <a:rPr lang="en-US" sz="2000" dirty="0" err="1" smtClean="0"/>
              <a:t>xmlns:xsi</a:t>
            </a:r>
            <a:r>
              <a:rPr lang="en-US" sz="2000" dirty="0" smtClean="0"/>
              <a:t>="http://www.w3.org/2001/XMLSchema-instance" </a:t>
            </a:r>
            <a:r>
              <a:rPr lang="en-US" sz="2000" dirty="0" err="1" smtClean="0"/>
              <a:t>xmlns:ax226</a:t>
            </a:r>
            <a:r>
              <a:rPr lang="en-US" sz="2000" dirty="0" smtClean="0"/>
              <a:t>="http://api.platform.vos.cisco.com/xsd" </a:t>
            </a:r>
            <a:r>
              <a:rPr lang="en-US" sz="2000" dirty="0" err="1" smtClean="0"/>
              <a:t>xsi:type</a:t>
            </a:r>
            <a:r>
              <a:rPr lang="en-US" sz="2000" dirty="0" smtClean="0"/>
              <a:t>="</a:t>
            </a:r>
            <a:r>
              <a:rPr lang="en-US" sz="2000" dirty="0" err="1" smtClean="0"/>
              <a:t>ax225:UpgradeStageResponse</a:t>
            </a:r>
            <a:r>
              <a:rPr lang="en-US" sz="2000" dirty="0" smtClean="0"/>
              <a:t>"&gt;&lt;</a:t>
            </a:r>
            <a:r>
              <a:rPr lang="en-US" sz="2000" dirty="0" err="1" smtClean="0"/>
              <a:t>ax225:remoteMessages</a:t>
            </a:r>
            <a:r>
              <a:rPr lang="en-US" sz="2000" dirty="0" smtClean="0"/>
              <a:t> </a:t>
            </a:r>
            <a:r>
              <a:rPr lang="en-US" sz="2000" dirty="0" err="1" smtClean="0"/>
              <a:t>xsi:nil</a:t>
            </a:r>
            <a:r>
              <a:rPr lang="en-US" sz="2000" dirty="0" smtClean="0"/>
              <a:t>="true" /&gt;&lt;</a:t>
            </a:r>
            <a:r>
              <a:rPr lang="en-US" sz="2000" dirty="0" err="1" smtClean="0"/>
              <a:t>ax225:result</a:t>
            </a:r>
            <a:r>
              <a:rPr lang="en-US" sz="2000" dirty="0" smtClean="0"/>
              <a:t>&gt;</a:t>
            </a:r>
            <a:r>
              <a:rPr lang="en-US" sz="2000" dirty="0" err="1" smtClean="0"/>
              <a:t>internal.request.complete</a:t>
            </a:r>
            <a:r>
              <a:rPr lang="en-US" sz="2000" dirty="0" smtClean="0"/>
              <a:t>&lt;/</a:t>
            </a:r>
            <a:r>
              <a:rPr lang="en-US" sz="2000" dirty="0" err="1" smtClean="0"/>
              <a:t>ax225:result</a:t>
            </a:r>
            <a:r>
              <a:rPr lang="en-US" sz="2000" dirty="0" smtClean="0"/>
              <a:t>&gt;&lt;</a:t>
            </a:r>
            <a:r>
              <a:rPr lang="en-US" sz="2000" dirty="0" err="1" smtClean="0"/>
              <a:t>ax225:upgradeStage</a:t>
            </a:r>
            <a:r>
              <a:rPr lang="en-US" sz="2000" dirty="0" smtClean="0"/>
              <a:t>&gt;</a:t>
            </a:r>
            <a:r>
              <a:rPr lang="en-US" sz="2000" dirty="0" err="1" smtClean="0"/>
              <a:t>upgrade.stage.completed</a:t>
            </a:r>
            <a:r>
              <a:rPr lang="en-US" sz="2000" dirty="0" smtClean="0"/>
              <a:t>&lt;/</a:t>
            </a:r>
            <a:r>
              <a:rPr lang="en-US" sz="2000" dirty="0" err="1" smtClean="0"/>
              <a:t>ax225:upgradeStage</a:t>
            </a:r>
            <a:r>
              <a:rPr lang="en-US" sz="2000" dirty="0" smtClean="0"/>
              <a:t>&gt;&lt;/</a:t>
            </a:r>
            <a:r>
              <a:rPr lang="en-US" sz="2000" dirty="0" err="1" smtClean="0"/>
              <a:t>ns:return</a:t>
            </a:r>
            <a:r>
              <a:rPr lang="en-US" sz="2000" dirty="0" smtClean="0"/>
              <a:t>&gt;&lt;/</a:t>
            </a:r>
            <a:r>
              <a:rPr lang="en-US" sz="2000" dirty="0" err="1" smtClean="0"/>
              <a:t>ns:getUpgradeStageResponse</a:t>
            </a:r>
            <a:r>
              <a:rPr lang="en-US" sz="2000" dirty="0" smtClean="0"/>
              <a:t>&gt;&lt;/</a:t>
            </a:r>
            <a:r>
              <a:rPr lang="en-US" sz="2000" dirty="0" err="1" smtClean="0"/>
              <a:t>soapenv:Body</a:t>
            </a:r>
            <a:r>
              <a:rPr lang="en-US" sz="2000" dirty="0" smtClean="0"/>
              <a:t>&gt;&lt;/</a:t>
            </a:r>
            <a:r>
              <a:rPr lang="en-US" sz="2000" dirty="0" err="1" smtClean="0"/>
              <a:t>soapenv:Envelope</a:t>
            </a:r>
            <a:r>
              <a:rPr lang="en-US" sz="2000" dirty="0" smtClean="0"/>
              <a:t>&gt;'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192.168.101.99 - - [09/Apr/2012 11:37:40] "POST /</a:t>
            </a:r>
            <a:r>
              <a:rPr lang="en-US" sz="2000" dirty="0" err="1" smtClean="0"/>
              <a:t>servlet</a:t>
            </a:r>
            <a:r>
              <a:rPr lang="en-US" sz="2000" dirty="0" smtClean="0"/>
              <a:t>/</a:t>
            </a:r>
            <a:r>
              <a:rPr lang="en-US" sz="2000" dirty="0" err="1" smtClean="0"/>
              <a:t>WSACallBackHandler</a:t>
            </a:r>
            <a:r>
              <a:rPr lang="en-US" sz="2000" dirty="0" smtClean="0"/>
              <a:t> HTTP/1.1" 200 -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PAWS Serviceability</a:t>
            </a:r>
          </a:p>
        </p:txBody>
      </p:sp>
      <p:sp>
        <p:nvSpPr>
          <p:cNvPr id="135170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2400" dirty="0" smtClean="0"/>
              <a:t>PAWS Service can produce trace logs for troubleshooting</a:t>
            </a:r>
          </a:p>
          <a:p>
            <a:r>
              <a:rPr sz="2400" dirty="0" smtClean="0"/>
              <a:t>Ensure logging is enabled through Cisco Unified Serviceability</a:t>
            </a:r>
          </a:p>
          <a:p>
            <a:pPr lvl="1"/>
            <a:r>
              <a:rPr sz="2000" dirty="0" smtClean="0"/>
              <a:t>Within the "Database and Admin Services", choose "Platform Administrative Web Service"</a:t>
            </a:r>
          </a:p>
          <a:p>
            <a:pPr lvl="1"/>
            <a:r>
              <a:rPr sz="2000" dirty="0" smtClean="0"/>
              <a:t>In the “Debug Trace Level” box, select Debug</a:t>
            </a:r>
          </a:p>
          <a:p>
            <a:r>
              <a:rPr sz="2400" dirty="0" smtClean="0"/>
              <a:t>Use RTMT or the CLI to transfer log files for analysis</a:t>
            </a:r>
          </a:p>
          <a:p>
            <a:pPr lvl="1"/>
            <a:r>
              <a:rPr sz="2000" b="1" dirty="0" smtClean="0"/>
              <a:t>From the CLI:</a:t>
            </a:r>
          </a:p>
          <a:p>
            <a:pPr lvl="2" indent="-171404"/>
            <a:r>
              <a:rPr sz="1800" b="1" dirty="0" smtClean="0">
                <a:latin typeface="Courier New" pitchFamily="49" charset="0"/>
              </a:rPr>
              <a:t>file get </a:t>
            </a:r>
            <a:r>
              <a:rPr sz="1800" b="1" dirty="0" err="1" smtClean="0">
                <a:latin typeface="Courier New" pitchFamily="49" charset="0"/>
              </a:rPr>
              <a:t>activelog</a:t>
            </a:r>
            <a:r>
              <a:rPr sz="1800" b="1" dirty="0" smtClean="0">
                <a:latin typeface="Courier New" pitchFamily="49" charset="0"/>
              </a:rPr>
              <a:t> tomcat/logs/platform-</a:t>
            </a:r>
            <a:r>
              <a:rPr sz="1800" b="1" dirty="0" err="1" smtClean="0">
                <a:latin typeface="Courier New" pitchFamily="49" charset="0"/>
              </a:rPr>
              <a:t>api</a:t>
            </a:r>
            <a:r>
              <a:rPr sz="1800" b="1" dirty="0" smtClean="0">
                <a:latin typeface="Courier New" pitchFamily="49" charset="0"/>
              </a:rPr>
              <a:t>/</a:t>
            </a:r>
            <a:r>
              <a:rPr sz="1800" b="1" dirty="0" err="1" smtClean="0">
                <a:latin typeface="Courier New" pitchFamily="49" charset="0"/>
              </a:rPr>
              <a:t>log4j</a:t>
            </a:r>
            <a:r>
              <a:rPr sz="1800" b="1" dirty="0" smtClean="0">
                <a:latin typeface="Courier New" pitchFamily="49" charset="0"/>
              </a:rPr>
              <a:t>/*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sz="4300" dirty="0" smtClean="0"/>
              <a:t>Wrap Up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PAWS Service Summary</a:t>
            </a:r>
          </a:p>
        </p:txBody>
      </p:sp>
      <p:sp>
        <p:nvSpPr>
          <p:cNvPr id="138242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sz="2400" dirty="0" smtClean="0"/>
              <a:t>PAWS-I:  New public interface in Unified CM 9.0(1)</a:t>
            </a:r>
          </a:p>
          <a:p>
            <a:pPr eaLnBrk="1" hangingPunct="1"/>
            <a:r>
              <a:rPr sz="2400" dirty="0" smtClean="0"/>
              <a:t>Applications can remotely manage the Platform of multiple UC Clusters</a:t>
            </a:r>
          </a:p>
          <a:p>
            <a:pPr eaLnBrk="1" hangingPunct="1"/>
            <a:r>
              <a:rPr sz="2400" dirty="0" smtClean="0"/>
              <a:t>XML/SOAP based on AXIS 2.0</a:t>
            </a:r>
          </a:p>
          <a:p>
            <a:pPr eaLnBrk="1" hangingPunct="1"/>
            <a:r>
              <a:rPr sz="2400" dirty="0" smtClean="0"/>
              <a:t>Resources called synchronously or asynchronously</a:t>
            </a:r>
          </a:p>
          <a:p>
            <a:r>
              <a:rPr sz="2400" dirty="0" smtClean="0"/>
              <a:t>PAWS-M:  Cisco console which uses PAWS-I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Platform Administrative Web Service</a:t>
            </a:r>
            <a:br>
              <a:rPr dirty="0" smtClean="0"/>
            </a:br>
            <a:r>
              <a:rPr lang="en-US" sz="2800" dirty="0" smtClean="0">
                <a:sym typeface="Arial" charset="0"/>
              </a:rPr>
              <a:t>Key Takeaways</a:t>
            </a:r>
            <a:endParaRPr dirty="0" smtClean="0"/>
          </a:p>
        </p:txBody>
      </p:sp>
      <p:sp>
        <p:nvSpPr>
          <p:cNvPr id="139267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Where do I go for more information?</a:t>
            </a:r>
          </a:p>
          <a:p>
            <a:pPr lvl="1"/>
            <a:r>
              <a:rPr lang="en-US" sz="2000" dirty="0" smtClean="0">
                <a:hlinkClick r:id="rId2"/>
              </a:rPr>
              <a:t>http://developer.cisco.com/web/paws-developer/</a:t>
            </a:r>
            <a:endParaRPr lang="en-US" sz="2000" dirty="0" smtClean="0"/>
          </a:p>
          <a:p>
            <a:r>
              <a:rPr lang="en-US" sz="2400" dirty="0" smtClean="0"/>
              <a:t>How do I stay informed?</a:t>
            </a:r>
          </a:p>
          <a:p>
            <a:pPr lvl="1"/>
            <a:r>
              <a:rPr lang="en-US" sz="2000" dirty="0" smtClean="0"/>
              <a:t>Subscribe to the PAWS Blog</a:t>
            </a:r>
          </a:p>
          <a:p>
            <a:pPr lvl="1"/>
            <a:r>
              <a:rPr lang="en-US" sz="2000" dirty="0" smtClean="0">
                <a:hlinkClick r:id="rId3"/>
              </a:rPr>
              <a:t>http://developer.cisco.com/web/paws-developer/blogs</a:t>
            </a:r>
            <a:endParaRPr lang="en-US" sz="2000" dirty="0" smtClean="0"/>
          </a:p>
          <a:p>
            <a:endParaRPr sz="2400" dirty="0">
              <a:sym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smtClean="0">
                <a:cs typeface="Arial" charset="0"/>
              </a:rPr>
              <a:t>Getting Started with PAWS</a:t>
            </a:r>
            <a:endParaRPr smtClean="0">
              <a:ea typeface="ヒラギノ角ゴ ProN W3"/>
              <a:cs typeface="ヒラギノ角ゴ ProN W3"/>
            </a:endParaRPr>
          </a:p>
        </p:txBody>
      </p:sp>
      <p:sp>
        <p:nvSpPr>
          <p:cNvPr id="32771" name="Rectangle 8"/>
          <p:cNvSpPr>
            <a:spLocks/>
          </p:cNvSpPr>
          <p:nvPr/>
        </p:nvSpPr>
        <p:spPr bwMode="auto">
          <a:xfrm>
            <a:off x="1058087" y="1185863"/>
            <a:ext cx="991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Platform Administrative Web Services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Enable the PAWS Service</a:t>
            </a:r>
          </a:p>
        </p:txBody>
      </p:sp>
      <p:sp>
        <p:nvSpPr>
          <p:cNvPr id="33795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98739" indent="-498739"/>
            <a:r>
              <a:rPr lang="en-US" sz="2400" dirty="0" smtClean="0"/>
              <a:t>By default, the PAWS service is disabled</a:t>
            </a:r>
          </a:p>
          <a:p>
            <a:pPr marL="803458" lvl="1" indent="-498739"/>
            <a:r>
              <a:rPr lang="en-US" dirty="0" smtClean="0"/>
              <a:t>	</a:t>
            </a:r>
            <a:r>
              <a:rPr lang="en-US" sz="2000" dirty="0" smtClean="0"/>
              <a:t>Must be activated and running before use</a:t>
            </a:r>
            <a:endParaRPr lang="en-US" dirty="0" smtClean="0"/>
          </a:p>
          <a:p>
            <a:pPr marL="498739" indent="-498739"/>
            <a:r>
              <a:rPr lang="en-US" sz="2400" dirty="0" smtClean="0"/>
              <a:t>Option 1: Activate from Serviceability GUI</a:t>
            </a:r>
          </a:p>
          <a:p>
            <a:pPr marL="803458" lvl="1" indent="-498739"/>
            <a:r>
              <a:rPr lang="en-US" dirty="0" smtClean="0"/>
              <a:t>	</a:t>
            </a:r>
            <a:r>
              <a:rPr lang="en-US" sz="2000" dirty="0" smtClean="0"/>
              <a:t>Listed under </a:t>
            </a:r>
            <a:r>
              <a:rPr lang="en-US" sz="2000" dirty="0" smtClean="0">
                <a:sym typeface="Arial Bold"/>
              </a:rPr>
              <a:t>Database and Admin Services</a:t>
            </a:r>
            <a:endParaRPr lang="en-US" sz="2000" dirty="0" smtClean="0"/>
          </a:p>
          <a:p>
            <a:pPr marL="803458" lvl="1" indent="-498739"/>
            <a:r>
              <a:rPr lang="en-US" sz="2000" dirty="0" smtClean="0"/>
              <a:t>	PAWS service can be activated, started and stopped</a:t>
            </a:r>
          </a:p>
          <a:p>
            <a:pPr marL="498739" indent="-498739">
              <a:spcBef>
                <a:spcPts val="1350"/>
              </a:spcBef>
            </a:pPr>
            <a:r>
              <a:rPr lang="en-US" sz="2400" dirty="0" smtClean="0"/>
              <a:t>Option 2: Activate from the Command Line Interface (CLI)</a:t>
            </a:r>
          </a:p>
          <a:p>
            <a:pPr marL="803458" lvl="1" indent="-498739"/>
            <a:r>
              <a:rPr lang="en-US" b="1" dirty="0" smtClean="0">
                <a:latin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</a:rPr>
              <a:t>utils</a:t>
            </a:r>
            <a:r>
              <a:rPr lang="en-US" b="1" dirty="0" smtClean="0">
                <a:latin typeface="Courier New" pitchFamily="49" charset="0"/>
              </a:rPr>
              <a:t> service activate Platform Administrative Web Service</a:t>
            </a:r>
          </a:p>
          <a:p>
            <a:pPr marL="803458" lvl="1" indent="-498739"/>
            <a:r>
              <a:rPr lang="en-US" b="1" dirty="0" smtClean="0">
                <a:latin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</a:rPr>
              <a:t>utils</a:t>
            </a:r>
            <a:r>
              <a:rPr lang="en-US" b="1" dirty="0" smtClean="0">
                <a:latin typeface="Courier New" pitchFamily="49" charset="0"/>
              </a:rPr>
              <a:t> service deactivate Platform Administrative Web Service</a:t>
            </a:r>
          </a:p>
          <a:p>
            <a:pPr marL="803458" lvl="1" indent="-498739">
              <a:spcBef>
                <a:spcPts val="1350"/>
              </a:spcBef>
            </a:pPr>
            <a:r>
              <a:rPr lang="en-US" sz="2000" dirty="0" smtClean="0"/>
              <a:t>	To start and stop an already activated PAWS service from the CLI:</a:t>
            </a:r>
          </a:p>
          <a:p>
            <a:pPr lvl="2" indent="-171404"/>
            <a:r>
              <a:rPr lang="en-US" sz="1800" b="1" dirty="0" smtClean="0">
                <a:latin typeface="Courier New" pitchFamily="49" charset="0"/>
              </a:rPr>
              <a:t>		</a:t>
            </a:r>
            <a:r>
              <a:rPr lang="en-US" sz="1800" b="1" dirty="0" err="1" smtClean="0">
                <a:latin typeface="Courier New" pitchFamily="49" charset="0"/>
              </a:rPr>
              <a:t>utils</a:t>
            </a:r>
            <a:r>
              <a:rPr lang="en-US" sz="1800" b="1" dirty="0" smtClean="0">
                <a:latin typeface="Courier New" pitchFamily="49" charset="0"/>
              </a:rPr>
              <a:t> service start Platform Administrative Web Service</a:t>
            </a:r>
          </a:p>
          <a:p>
            <a:pPr lvl="2" indent="-171404"/>
            <a:r>
              <a:rPr lang="en-US" sz="1800" b="1" dirty="0" smtClean="0">
                <a:latin typeface="Courier New" pitchFamily="49" charset="0"/>
              </a:rPr>
              <a:t>		</a:t>
            </a:r>
            <a:r>
              <a:rPr lang="en-US" sz="1800" b="1" dirty="0" err="1" smtClean="0">
                <a:latin typeface="Courier New" pitchFamily="49" charset="0"/>
              </a:rPr>
              <a:t>utils</a:t>
            </a:r>
            <a:r>
              <a:rPr lang="en-US" sz="1800" b="1" dirty="0" smtClean="0">
                <a:latin typeface="Courier New" pitchFamily="49" charset="0"/>
              </a:rPr>
              <a:t> service stop Platform Administrative Web Service</a:t>
            </a:r>
          </a:p>
          <a:p>
            <a:pPr eaLnBrk="1" hangingPunct="1"/>
            <a:endParaRPr sz="2400" b="1" dirty="0">
              <a:sym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Platform Administrative Web Services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Enable the PAWS Service</a:t>
            </a:r>
          </a:p>
        </p:txBody>
      </p:sp>
      <p:sp>
        <p:nvSpPr>
          <p:cNvPr id="33795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98739" indent="-498739"/>
            <a:r>
              <a:rPr lang="en-US" sz="2400" dirty="0" smtClean="0"/>
              <a:t>Option 3: Activate from Service XML interface</a:t>
            </a:r>
          </a:p>
          <a:p>
            <a:pPr marL="803458" lvl="1" indent="-498739"/>
            <a:r>
              <a:rPr lang="en-US" sz="2000" dirty="0" smtClean="0"/>
              <a:t>	Refer to </a:t>
            </a:r>
            <a:r>
              <a:rPr lang="en-US" sz="2000" dirty="0" err="1" smtClean="0"/>
              <a:t>ControlCenterServices</a:t>
            </a:r>
            <a:r>
              <a:rPr lang="en-US" sz="2000" dirty="0" smtClean="0"/>
              <a:t> API</a:t>
            </a:r>
          </a:p>
          <a:p>
            <a:pPr marL="803458" lvl="1" indent="-498739"/>
            <a:r>
              <a:rPr lang="en-US" sz="2000" dirty="0" smtClean="0"/>
              <a:t>	</a:t>
            </a:r>
            <a:r>
              <a:rPr lang="en-US" sz="2000" dirty="0" err="1" smtClean="0"/>
              <a:t>soapDoControlServices</a:t>
            </a:r>
            <a:r>
              <a:rPr lang="en-US" sz="2000" dirty="0" smtClean="0"/>
              <a:t> operation takes one array of service names for which their services are either started or stopped</a:t>
            </a:r>
          </a:p>
          <a:p>
            <a:pPr marL="803458" lvl="1" indent="-498739"/>
            <a:endParaRPr lang="en-US" sz="800" dirty="0" smtClean="0"/>
          </a:p>
          <a:p>
            <a:pPr marL="1322432" lvl="1" indent="-498739">
              <a:spcBef>
                <a:spcPts val="0"/>
              </a:spcBef>
            </a:pPr>
            <a:r>
              <a:rPr lang="en-US" sz="1600" dirty="0" err="1" smtClean="0"/>
              <a:t>xmlns:ns2</a:t>
            </a:r>
            <a:r>
              <a:rPr lang="en-US" sz="1600" dirty="0" smtClean="0"/>
              <a:t>="http://cisco.com/ccm/serviceability/soap/ControlCenterServices/"&gt;</a:t>
            </a:r>
          </a:p>
          <a:p>
            <a:pPr marL="1322432" lvl="1" indent="-498739">
              <a:spcBef>
                <a:spcPts val="0"/>
              </a:spcBef>
            </a:pPr>
            <a:r>
              <a:rPr lang="en-US" sz="1600" dirty="0" smtClean="0"/>
              <a:t>      &lt;</a:t>
            </a:r>
            <a:r>
              <a:rPr lang="en-US" sz="1600" dirty="0" err="1" smtClean="0"/>
              <a:t>NodeName</a:t>
            </a:r>
            <a:r>
              <a:rPr lang="en-US" sz="1600" dirty="0" smtClean="0"/>
              <a:t> </a:t>
            </a:r>
            <a:r>
              <a:rPr lang="en-US" sz="1600" dirty="0" err="1" smtClean="0"/>
              <a:t>xsi:type</a:t>
            </a:r>
            <a:r>
              <a:rPr lang="en-US" sz="1600" dirty="0" smtClean="0"/>
              <a:t>="</a:t>
            </a:r>
            <a:r>
              <a:rPr lang="en-US" sz="1600" dirty="0" err="1" smtClean="0"/>
              <a:t>xsd:string</a:t>
            </a:r>
            <a:r>
              <a:rPr lang="en-US" sz="1600" dirty="0" smtClean="0"/>
              <a:t>" </a:t>
            </a:r>
            <a:r>
              <a:rPr lang="en-US" sz="1600" dirty="0" err="1" smtClean="0"/>
              <a:t>xsi:nil</a:t>
            </a:r>
            <a:r>
              <a:rPr lang="en-US" sz="1600" dirty="0" smtClean="0"/>
              <a:t>="true"/&gt;</a:t>
            </a:r>
          </a:p>
          <a:p>
            <a:pPr marL="1322432" lvl="1" indent="-498739">
              <a:spcBef>
                <a:spcPts val="0"/>
              </a:spcBef>
            </a:pPr>
            <a:r>
              <a:rPr lang="en-US" sz="1600" dirty="0" smtClean="0"/>
              <a:t>      &lt;</a:t>
            </a:r>
            <a:r>
              <a:rPr lang="en-US" sz="1600" dirty="0" err="1" smtClean="0"/>
              <a:t>ControlType</a:t>
            </a:r>
            <a:r>
              <a:rPr lang="en-US" sz="1600" dirty="0" smtClean="0"/>
              <a:t> </a:t>
            </a:r>
            <a:r>
              <a:rPr lang="en-US" sz="1600" dirty="0" err="1" smtClean="0"/>
              <a:t>href</a:t>
            </a:r>
            <a:r>
              <a:rPr lang="en-US" sz="1600" dirty="0" smtClean="0"/>
              <a:t>="#</a:t>
            </a:r>
            <a:r>
              <a:rPr lang="en-US" sz="1600" dirty="0" err="1" smtClean="0"/>
              <a:t>id1</a:t>
            </a:r>
            <a:r>
              <a:rPr lang="en-US" sz="1600" dirty="0" smtClean="0"/>
              <a:t>"/&gt;</a:t>
            </a:r>
          </a:p>
          <a:p>
            <a:pPr marL="1322432" lvl="1" indent="-498739">
              <a:spcBef>
                <a:spcPts val="0"/>
              </a:spcBef>
            </a:pPr>
            <a:r>
              <a:rPr lang="en-US" sz="1600" dirty="0" smtClean="0"/>
              <a:t>      &lt;</a:t>
            </a:r>
            <a:r>
              <a:rPr lang="en-US" sz="1600" dirty="0" err="1" smtClean="0"/>
              <a:t>ServiceList</a:t>
            </a:r>
            <a:r>
              <a:rPr lang="en-US" sz="1600" dirty="0" smtClean="0"/>
              <a:t> </a:t>
            </a:r>
            <a:r>
              <a:rPr lang="en-US" sz="1600" dirty="0" err="1" smtClean="0"/>
              <a:t>xsi:type</a:t>
            </a:r>
            <a:r>
              <a:rPr lang="en-US" sz="1600" dirty="0" smtClean="0"/>
              <a:t>="</a:t>
            </a:r>
            <a:r>
              <a:rPr lang="en-US" sz="1600" dirty="0" err="1" smtClean="0"/>
              <a:t>soapenc:Array</a:t>
            </a:r>
            <a:r>
              <a:rPr lang="en-US" sz="1600" dirty="0" smtClean="0"/>
              <a:t>" </a:t>
            </a:r>
            <a:r>
              <a:rPr lang="en-US" sz="1600" dirty="0" err="1" smtClean="0"/>
              <a:t>soapenc:arrayType</a:t>
            </a:r>
            <a:r>
              <a:rPr lang="en-US" sz="1600" dirty="0" smtClean="0"/>
              <a:t>="</a:t>
            </a:r>
            <a:r>
              <a:rPr lang="en-US" sz="1600" dirty="0" err="1" smtClean="0"/>
              <a:t>xsd:string</a:t>
            </a:r>
            <a:r>
              <a:rPr lang="en-US" sz="1600" dirty="0" smtClean="0"/>
              <a:t>[1]"&gt;</a:t>
            </a:r>
          </a:p>
          <a:p>
            <a:pPr marL="1322432" lvl="1" indent="-498739">
              <a:spcBef>
                <a:spcPts val="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        &lt;item&gt;Platform Administrative Web Service&lt;/item&gt;</a:t>
            </a:r>
          </a:p>
          <a:p>
            <a:pPr marL="1322432" lvl="1" indent="-498739">
              <a:spcBef>
                <a:spcPts val="0"/>
              </a:spcBef>
            </a:pPr>
            <a:r>
              <a:rPr lang="en-US" sz="1600" dirty="0" smtClean="0"/>
              <a:t>      &lt;/</a:t>
            </a:r>
            <a:r>
              <a:rPr lang="en-US" sz="1600" dirty="0" err="1" smtClean="0"/>
              <a:t>ServiceList</a:t>
            </a:r>
            <a:r>
              <a:rPr lang="en-US" sz="1600" dirty="0" smtClean="0"/>
              <a:t>&gt;</a:t>
            </a:r>
          </a:p>
          <a:p>
            <a:pPr marL="1322432" lvl="1" indent="-498739">
              <a:spcBef>
                <a:spcPts val="0"/>
              </a:spcBef>
            </a:pPr>
            <a:r>
              <a:rPr lang="en-US" sz="1600" dirty="0" smtClean="0"/>
              <a:t>    &lt;/</a:t>
            </a:r>
            <a:r>
              <a:rPr lang="en-US" sz="1600" dirty="0" err="1" smtClean="0"/>
              <a:t>multiRef</a:t>
            </a:r>
            <a:r>
              <a:rPr lang="en-US" sz="1600" dirty="0" smtClean="0"/>
              <a:t>&gt;</a:t>
            </a:r>
          </a:p>
          <a:p>
            <a:pPr marL="1322432" lvl="1" indent="-498739">
              <a:spcBef>
                <a:spcPts val="0"/>
              </a:spcBef>
            </a:pPr>
            <a:r>
              <a:rPr lang="en-US" sz="1600" dirty="0" smtClean="0"/>
              <a:t>    &lt;</a:t>
            </a:r>
            <a:r>
              <a:rPr lang="en-US" sz="1600" dirty="0" err="1" smtClean="0"/>
              <a:t>multiRef</a:t>
            </a:r>
            <a:r>
              <a:rPr lang="en-US" sz="1600" dirty="0" smtClean="0"/>
              <a:t> id="</a:t>
            </a:r>
            <a:r>
              <a:rPr lang="en-US" sz="1600" dirty="0" err="1" smtClean="0"/>
              <a:t>id1</a:t>
            </a:r>
            <a:r>
              <a:rPr lang="en-US" sz="1600" dirty="0" smtClean="0"/>
              <a:t>" </a:t>
            </a:r>
            <a:r>
              <a:rPr lang="en-US" sz="1600" dirty="0" err="1" smtClean="0"/>
              <a:t>soapenc:root</a:t>
            </a:r>
            <a:r>
              <a:rPr lang="en-US" sz="1600" dirty="0" smtClean="0"/>
              <a:t>="0" </a:t>
            </a:r>
          </a:p>
          <a:p>
            <a:pPr marL="1322432" lvl="1" indent="-498739">
              <a:spcBef>
                <a:spcPts val="0"/>
              </a:spcBef>
            </a:pPr>
            <a:r>
              <a:rPr lang="en-US" sz="1600" dirty="0" err="1" smtClean="0"/>
              <a:t>soapenv:encodingStyle</a:t>
            </a:r>
            <a:r>
              <a:rPr lang="en-US" sz="1600" dirty="0" smtClean="0"/>
              <a:t>="http://schemas.xmlsoap.org/soap/encoding/" </a:t>
            </a:r>
          </a:p>
          <a:p>
            <a:pPr marL="1322432" lvl="1" indent="-498739">
              <a:spcBef>
                <a:spcPts val="0"/>
              </a:spcBef>
            </a:pPr>
            <a:r>
              <a:rPr lang="en-US" sz="1600" dirty="0" err="1" smtClean="0"/>
              <a:t>xsi:type</a:t>
            </a:r>
            <a:r>
              <a:rPr lang="en-US" sz="1600" dirty="0" smtClean="0"/>
              <a:t>="</a:t>
            </a:r>
            <a:r>
              <a:rPr lang="en-US" sz="1600" dirty="0" err="1" smtClean="0"/>
              <a:t>ns3:ControlType</a:t>
            </a:r>
            <a:r>
              <a:rPr lang="en-US" sz="1600" dirty="0" smtClean="0"/>
              <a:t>" </a:t>
            </a:r>
          </a:p>
          <a:p>
            <a:pPr marL="1322432" lvl="1" indent="-498739">
              <a:spcBef>
                <a:spcPts val="0"/>
              </a:spcBef>
            </a:pPr>
            <a:r>
              <a:rPr lang="en-US" sz="1600" dirty="0" err="1" smtClean="0"/>
              <a:t>xmlns:ns3</a:t>
            </a:r>
            <a:r>
              <a:rPr lang="en-US" sz="1600" dirty="0" smtClean="0"/>
              <a:t>="http://cisco.com/ccm/serviceability/soap/ControlCenterServices/" </a:t>
            </a:r>
          </a:p>
          <a:p>
            <a:pPr marL="1322432" lvl="1" indent="-498739">
              <a:spcBef>
                <a:spcPts val="0"/>
              </a:spcBef>
            </a:pPr>
            <a:r>
              <a:rPr lang="en-US" sz="2000" b="1" dirty="0" err="1" smtClean="0">
                <a:solidFill>
                  <a:schemeClr val="accent2"/>
                </a:solidFill>
              </a:rPr>
              <a:t>xmlns:soapenc</a:t>
            </a:r>
            <a:r>
              <a:rPr lang="en-US" sz="2000" b="1" dirty="0" smtClean="0">
                <a:solidFill>
                  <a:schemeClr val="accent2"/>
                </a:solidFill>
              </a:rPr>
              <a:t>="http://schemas.xmlsoap.org/soap/encoding/"&gt;Start&lt;/multiRef&gt;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Activating the PAWS Service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5265" y="1468410"/>
            <a:ext cx="9543013" cy="2971800"/>
            <a:chOff x="735265" y="1468410"/>
            <a:chExt cx="9543013" cy="2971800"/>
          </a:xfrm>
        </p:grpSpPr>
        <p:pic>
          <p:nvPicPr>
            <p:cNvPr id="34818" name="Picture 4" descr="ServiceActivation"/>
            <p:cNvPicPr>
              <a:picLocks noChangeAspect="1" noChangeArrowheads="1"/>
            </p:cNvPicPr>
            <p:nvPr/>
          </p:nvPicPr>
          <p:blipFill>
            <a:blip r:embed="rId2" cstate="print"/>
            <a:srcRect t="49435" r="23085" b="20325"/>
            <a:stretch>
              <a:fillRect/>
            </a:stretch>
          </p:blipFill>
          <p:spPr bwMode="auto">
            <a:xfrm>
              <a:off x="735265" y="1468410"/>
              <a:ext cx="9543013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19" name="Oval 5"/>
            <p:cNvSpPr>
              <a:spLocks noChangeArrowheads="1"/>
            </p:cNvSpPr>
            <p:nvPr/>
          </p:nvSpPr>
          <p:spPr bwMode="auto">
            <a:xfrm>
              <a:off x="1173293" y="3237139"/>
              <a:ext cx="3142125" cy="40005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68562" tIns="34281" rIns="68562" bIns="34281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Platform Administrative Web Services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Access the PAWS Service Web Portal</a:t>
            </a:r>
          </a:p>
        </p:txBody>
      </p:sp>
      <p:sp>
        <p:nvSpPr>
          <p:cNvPr id="35842" name="Content Placeholder 7"/>
          <p:cNvSpPr>
            <a:spLocks noGrp="1"/>
          </p:cNvSpPr>
          <p:nvPr>
            <p:ph idx="4294967295"/>
          </p:nvPr>
        </p:nvSpPr>
        <p:spPr>
          <a:xfrm>
            <a:off x="447676" y="1600200"/>
            <a:ext cx="5991300" cy="4697016"/>
          </a:xfrm>
        </p:spPr>
        <p:txBody>
          <a:bodyPr/>
          <a:lstStyle/>
          <a:p>
            <a:pPr marL="498739" indent="-498739"/>
            <a:r>
              <a:rPr lang="en-US" dirty="0" smtClean="0"/>
              <a:t>Mechanism to verify PAWS Service is running</a:t>
            </a:r>
          </a:p>
          <a:p>
            <a:pPr marL="498739" indent="-498739"/>
            <a:r>
              <a:rPr lang="en-US" dirty="0" smtClean="0"/>
              <a:t>All interaction with PAWS Service requires authentication</a:t>
            </a:r>
          </a:p>
          <a:p>
            <a:pPr marL="803458" lvl="1" indent="-498739"/>
            <a:r>
              <a:rPr lang="en-US" sz="2000" dirty="0" smtClean="0"/>
              <a:t>	Must have an OS Administrator (</a:t>
            </a:r>
            <a:r>
              <a:rPr lang="en-US" sz="2000" dirty="0" err="1" smtClean="0"/>
              <a:t>CMPlatform</a:t>
            </a:r>
            <a:r>
              <a:rPr lang="en-US" sz="2000" dirty="0" smtClean="0"/>
              <a:t> Realm) Account</a:t>
            </a:r>
          </a:p>
          <a:p>
            <a:pPr marL="803458" lvl="1" indent="-498739"/>
            <a:r>
              <a:rPr lang="en-US" sz="2000" dirty="0" smtClean="0"/>
              <a:t>	Can use the account created during installation</a:t>
            </a:r>
          </a:p>
          <a:p>
            <a:pPr marL="803458" lvl="1" indent="-498739"/>
            <a:r>
              <a:rPr lang="en-US" sz="2000" dirty="0" smtClean="0"/>
              <a:t>	Can use the CLI to create a new account for PAWS Administration</a:t>
            </a:r>
          </a:p>
          <a:p>
            <a:pPr marL="498739" indent="-498739"/>
            <a:r>
              <a:rPr lang="en-US" dirty="0" smtClean="0"/>
              <a:t>Check CLI Reference Guide for Unified CM for more info</a:t>
            </a:r>
            <a:endParaRPr lang="en-US" dirty="0"/>
          </a:p>
        </p:txBody>
      </p:sp>
      <p:sp>
        <p:nvSpPr>
          <p:cNvPr id="35845" name="Rectangle 7"/>
          <p:cNvSpPr>
            <a:spLocks/>
          </p:cNvSpPr>
          <p:nvPr/>
        </p:nvSpPr>
        <p:spPr bwMode="auto">
          <a:xfrm>
            <a:off x="6609174" y="2000250"/>
            <a:ext cx="5141658" cy="4011216"/>
          </a:xfrm>
          <a:prstGeom prst="rect">
            <a:avLst/>
          </a:prstGeom>
          <a:solidFill>
            <a:schemeClr val="accent1">
              <a:alpha val="59999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68562" tIns="34281" rIns="68562" bIns="34281" anchor="ctr" anchorCtr="1"/>
          <a:lstStyle/>
          <a:p>
            <a:pPr marL="257106" indent="-257106" eaLnBrk="0" hangingPunct="0">
              <a:spcBef>
                <a:spcPts val="900"/>
              </a:spcBef>
              <a:buClr>
                <a:srgbClr val="168ACB"/>
              </a:buClr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sym typeface="Arial" charset="0"/>
              </a:rPr>
              <a:t>admin:set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sym typeface="Arial" charset="0"/>
              </a:rPr>
              <a:t> account name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sym typeface="Arial" charset="0"/>
              </a:rPr>
              <a:t>pawsadmin</a:t>
            </a:r>
            <a:endParaRPr lang="en-US" b="1" dirty="0">
              <a:solidFill>
                <a:srgbClr val="000000"/>
              </a:solidFill>
              <a:latin typeface="Courier New" pitchFamily="49" charset="0"/>
              <a:sym typeface="Arial" charset="0"/>
            </a:endParaRPr>
          </a:p>
          <a:p>
            <a:pPr marL="257106" indent="-257106" eaLnBrk="0" hangingPunct="0">
              <a:spcBef>
                <a:spcPts val="900"/>
              </a:spcBef>
              <a:buClr>
                <a:srgbClr val="168ACB"/>
              </a:buClr>
            </a:pPr>
            <a:endParaRPr lang="en-US" b="1" dirty="0">
              <a:solidFill>
                <a:srgbClr val="000000"/>
              </a:solidFill>
              <a:latin typeface="Courier New" pitchFamily="49" charset="0"/>
              <a:sym typeface="Arial" charset="0"/>
            </a:endParaRPr>
          </a:p>
          <a:p>
            <a:pPr marL="257106" indent="-257106" eaLnBrk="0" hangingPunct="0">
              <a:spcBef>
                <a:spcPts val="900"/>
              </a:spcBef>
              <a:buClr>
                <a:srgbClr val="168ACB"/>
              </a:buClr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sym typeface="Arial" charset="0"/>
              </a:rPr>
              <a:t>Privilege Levels are:</a:t>
            </a:r>
          </a:p>
          <a:p>
            <a:pPr marL="257106" indent="-257106" eaLnBrk="0" hangingPunct="0">
              <a:spcBef>
                <a:spcPts val="900"/>
              </a:spcBef>
              <a:buClr>
                <a:srgbClr val="168ACB"/>
              </a:buClr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sym typeface="Arial" charset="0"/>
              </a:rPr>
              <a:t>   Ordinary - Level 0</a:t>
            </a:r>
          </a:p>
          <a:p>
            <a:pPr marL="257106" indent="-257106" eaLnBrk="0" hangingPunct="0">
              <a:spcBef>
                <a:spcPts val="900"/>
              </a:spcBef>
              <a:buClr>
                <a:srgbClr val="168ACB"/>
              </a:buClr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sym typeface="Arial" charset="0"/>
              </a:rPr>
              <a:t>   Advanced - Level 1</a:t>
            </a:r>
          </a:p>
          <a:p>
            <a:pPr marL="257106" indent="-257106" eaLnBrk="0" hangingPunct="0">
              <a:spcBef>
                <a:spcPts val="900"/>
              </a:spcBef>
              <a:buClr>
                <a:srgbClr val="168ACB"/>
              </a:buClr>
            </a:pPr>
            <a:endParaRPr lang="en-US" b="1" dirty="0">
              <a:solidFill>
                <a:srgbClr val="000000"/>
              </a:solidFill>
              <a:latin typeface="Courier New" pitchFamily="49" charset="0"/>
              <a:sym typeface="Arial" charset="0"/>
            </a:endParaRPr>
          </a:p>
          <a:p>
            <a:pPr marL="257106" indent="-257106" eaLnBrk="0" hangingPunct="0">
              <a:spcBef>
                <a:spcPts val="900"/>
              </a:spcBef>
              <a:buClr>
                <a:srgbClr val="168ACB"/>
              </a:buClr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sym typeface="Arial" charset="0"/>
              </a:rPr>
              <a:t>Please enter the privilege level :0</a:t>
            </a:r>
          </a:p>
          <a:p>
            <a:pPr marL="257106" indent="-257106" eaLnBrk="0" hangingPunct="0">
              <a:spcBef>
                <a:spcPts val="900"/>
              </a:spcBef>
              <a:buClr>
                <a:srgbClr val="168ACB"/>
              </a:buClr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sym typeface="Arial" charset="0"/>
              </a:rPr>
              <a:t>  Please enter the password :*******</a:t>
            </a:r>
          </a:p>
          <a:p>
            <a:pPr marL="257106" indent="-257106" eaLnBrk="0" hangingPunct="0">
              <a:spcBef>
                <a:spcPts val="900"/>
              </a:spcBef>
              <a:buClr>
                <a:srgbClr val="168ACB"/>
              </a:buClr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sym typeface="Arial" charset="0"/>
              </a:rPr>
              <a:t>        re-enter to confirm :*******</a:t>
            </a:r>
          </a:p>
          <a:p>
            <a:pPr marL="257106" indent="-257106" eaLnBrk="0" hangingPunct="0">
              <a:spcBef>
                <a:spcPts val="900"/>
              </a:spcBef>
              <a:buClr>
                <a:srgbClr val="168ACB"/>
              </a:buClr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sym typeface="Arial" charset="0"/>
              </a:rPr>
              <a:t>Account successfully created</a:t>
            </a:r>
          </a:p>
        </p:txBody>
      </p:sp>
      <p:sp>
        <p:nvSpPr>
          <p:cNvPr id="35846" name="Text Placeholder 8"/>
          <p:cNvSpPr>
            <a:spLocks/>
          </p:cNvSpPr>
          <p:nvPr/>
        </p:nvSpPr>
        <p:spPr bwMode="auto">
          <a:xfrm>
            <a:off x="7294728" y="1543050"/>
            <a:ext cx="354203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/>
          <a:lstStyle/>
          <a:p>
            <a:pPr algn="ctr">
              <a:spcBef>
                <a:spcPts val="900"/>
              </a:spcBef>
              <a:buClr>
                <a:srgbClr val="168ACB"/>
              </a:buClr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  <a:sym typeface="Arial" charset="0"/>
              </a:rPr>
              <a:t>Create Account via CLI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Access the list of PAWS Services</a:t>
            </a:r>
          </a:p>
        </p:txBody>
      </p:sp>
      <p:sp>
        <p:nvSpPr>
          <p:cNvPr id="3686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95301" y="1270414"/>
            <a:ext cx="11428110" cy="1929985"/>
          </a:xfrm>
        </p:spPr>
        <p:txBody>
          <a:bodyPr/>
          <a:lstStyle/>
          <a:p>
            <a:pPr eaLnBrk="1" hangingPunct="1"/>
            <a:r>
              <a:rPr lang="en-US" dirty="0" smtClean="0"/>
              <a:t>Make sure PAWS Service is running</a:t>
            </a:r>
          </a:p>
          <a:p>
            <a:pPr eaLnBrk="1" hangingPunct="1"/>
            <a:r>
              <a:rPr lang="en-US" dirty="0" smtClean="0"/>
              <a:t>Access to Service List requires authentication via Platform Administrator credentials</a:t>
            </a:r>
          </a:p>
          <a:p>
            <a:r>
              <a:rPr lang="en-US" dirty="0" smtClean="0"/>
              <a:t>Display available services via:</a:t>
            </a:r>
            <a:br>
              <a:rPr lang="en-US" dirty="0" smtClean="0"/>
            </a:br>
            <a:r>
              <a:rPr lang="en-US" dirty="0" smtClean="0">
                <a:sym typeface="Arial Italic"/>
              </a:rPr>
              <a:t>https://&lt;server&gt;/platform-services/services/listServices</a:t>
            </a:r>
            <a:endParaRPr lang="en-US" dirty="0"/>
          </a:p>
        </p:txBody>
      </p:sp>
      <p:pic>
        <p:nvPicPr>
          <p:cNvPr id="36867" name="Picture 6" descr="ServiceLog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b="28235"/>
          <a:stretch>
            <a:fillRect/>
          </a:stretch>
        </p:blipFill>
        <p:spPr>
          <a:xfrm>
            <a:off x="1924552" y="3429000"/>
            <a:ext cx="9143106" cy="2568179"/>
          </a:xfrm>
          <a:ln w="25400">
            <a:solidFill>
              <a:schemeClr val="bg2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Platform Administrative Web Service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  <a:sym typeface="Arial" charset="0"/>
              </a:rPr>
              <a:t>Available Services and Access to the WSDL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37890" name="Content Placeholder 11"/>
          <p:cNvSpPr>
            <a:spLocks noGrp="1"/>
          </p:cNvSpPr>
          <p:nvPr>
            <p:ph idx="4294967295"/>
          </p:nvPr>
        </p:nvSpPr>
        <p:spPr>
          <a:xfrm>
            <a:off x="6316778" y="1485900"/>
            <a:ext cx="5427662" cy="4525963"/>
          </a:xfrm>
        </p:spPr>
        <p:txBody>
          <a:bodyPr/>
          <a:lstStyle/>
          <a:p>
            <a:pPr marL="235681" indent="-235681"/>
            <a:r>
              <a:rPr sz="2400" dirty="0" smtClean="0"/>
              <a:t>Request WSDL for client stub generation</a:t>
            </a:r>
          </a:p>
          <a:p>
            <a:pPr marL="638005" lvl="1" indent="-139266"/>
            <a:r>
              <a:rPr sz="2000" dirty="0" smtClean="0"/>
              <a:t> https://&lt;server&gt;/platform-services/services/&lt;Service Name&gt;?</a:t>
            </a:r>
            <a:r>
              <a:rPr sz="2000" dirty="0" err="1" smtClean="0"/>
              <a:t>wsdl</a:t>
            </a:r>
            <a:r>
              <a:rPr sz="2000" dirty="0" smtClean="0"/>
              <a:t> </a:t>
            </a:r>
          </a:p>
          <a:p>
            <a:pPr marL="235681" indent="-235681"/>
            <a:r>
              <a:rPr sz="2400" dirty="0" smtClean="0"/>
              <a:t>Call a service </a:t>
            </a:r>
          </a:p>
          <a:p>
            <a:pPr marL="638005" lvl="1" indent="-139266"/>
            <a:r>
              <a:rPr sz="2000" dirty="0" smtClean="0"/>
              <a:t> https://&lt;server&gt;/platform-services/services/&lt;Service Name&gt;</a:t>
            </a:r>
          </a:p>
        </p:txBody>
      </p:sp>
      <p:pic>
        <p:nvPicPr>
          <p:cNvPr id="37893" name="Picture 5" descr="ServiceList"/>
          <p:cNvPicPr>
            <a:picLocks noChangeAspect="1" noChangeArrowheads="1"/>
          </p:cNvPicPr>
          <p:nvPr/>
        </p:nvPicPr>
        <p:blipFill>
          <a:blip r:embed="rId2" cstate="print"/>
          <a:srcRect r="43637" b="4855"/>
          <a:stretch>
            <a:fillRect/>
          </a:stretch>
        </p:blipFill>
        <p:spPr bwMode="auto">
          <a:xfrm>
            <a:off x="1467515" y="1257300"/>
            <a:ext cx="4056197" cy="5141119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Interacting with the PAWS Service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Support for Synchronous and Asynchronous Calls</a:t>
            </a:r>
          </a:p>
        </p:txBody>
      </p:sp>
      <p:sp>
        <p:nvSpPr>
          <p:cNvPr id="38914" name="Content Placeholder 9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35681" indent="-235681"/>
            <a:r>
              <a:rPr sz="2400" dirty="0"/>
              <a:t>Each PAWS service can be invoked either:</a:t>
            </a:r>
          </a:p>
          <a:p>
            <a:pPr marL="905824" lvl="1" indent="-407085"/>
            <a:r>
              <a:rPr sz="2000" dirty="0" smtClean="0"/>
              <a:t>Synchronously – In a Blocking client manner</a:t>
            </a:r>
          </a:p>
          <a:p>
            <a:pPr marL="905824" lvl="1" indent="-407085"/>
            <a:r>
              <a:rPr sz="2000" dirty="0" smtClean="0"/>
              <a:t>Asynchronously – In a Non-Blocking client/server manner</a:t>
            </a:r>
          </a:p>
          <a:p>
            <a:pPr marL="235681" indent="-235681"/>
            <a:r>
              <a:rPr sz="2400" dirty="0"/>
              <a:t>Each PAWS service implements an asynchronous IN-OUT message exchange protocol (</a:t>
            </a:r>
            <a:r>
              <a:rPr sz="2400" dirty="0" err="1"/>
              <a:t>MEP</a:t>
            </a:r>
            <a:r>
              <a:rPr sz="2400" dirty="0"/>
              <a:t>)</a:t>
            </a:r>
          </a:p>
          <a:p>
            <a:pPr marL="235681" indent="-235681"/>
            <a:r>
              <a:rPr sz="2400" dirty="0" err="1"/>
              <a:t>MEP</a:t>
            </a:r>
            <a:r>
              <a:rPr sz="2400" dirty="0"/>
              <a:t> is SOAP-based and must use well-formed SOAP messages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cs typeface="Arial" charset="0"/>
              </a:rPr>
              <a:t>Agenda</a:t>
            </a:r>
            <a:endParaRPr smtClean="0">
              <a:ea typeface="ヒラギノ角ゴ ProN W3"/>
              <a:cs typeface="ヒラギノ角ゴ ProN W3"/>
            </a:endParaRPr>
          </a:p>
        </p:txBody>
      </p:sp>
      <p:sp>
        <p:nvSpPr>
          <p:cNvPr id="22530" name="Conten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35681" indent="-235681"/>
            <a:r>
              <a:rPr dirty="0" smtClean="0"/>
              <a:t>What is PAWS?</a:t>
            </a:r>
          </a:p>
          <a:p>
            <a:pPr marL="235681" indent="-235681"/>
            <a:r>
              <a:rPr dirty="0" smtClean="0"/>
              <a:t>Getting Started with PAWS</a:t>
            </a:r>
          </a:p>
          <a:p>
            <a:pPr marL="235681" indent="-235681"/>
            <a:r>
              <a:rPr dirty="0" smtClean="0"/>
              <a:t>Typical Use Cases</a:t>
            </a:r>
          </a:p>
          <a:p>
            <a:pPr marL="235681" indent="-235681"/>
            <a:r>
              <a:rPr dirty="0" smtClean="0"/>
              <a:t>Resources</a:t>
            </a:r>
          </a:p>
          <a:p>
            <a:pPr marL="235681" indent="-235681"/>
            <a:r>
              <a:rPr dirty="0" smtClean="0"/>
              <a:t>Result Codes &amp; Error Handling</a:t>
            </a:r>
          </a:p>
          <a:p>
            <a:pPr marL="235681" indent="-235681"/>
            <a:r>
              <a:rPr dirty="0" smtClean="0"/>
              <a:t>Coding Examples</a:t>
            </a:r>
          </a:p>
          <a:p>
            <a:pPr marL="235681" indent="-235681"/>
            <a:r>
              <a:rPr dirty="0" smtClean="0"/>
              <a:t>Sample Application Demo</a:t>
            </a:r>
          </a:p>
          <a:p>
            <a:pPr marL="235681" indent="-235681"/>
            <a:r>
              <a:rPr dirty="0" smtClean="0"/>
              <a:t>Wrap Up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06238" y="6551613"/>
            <a:ext cx="382587" cy="365125"/>
          </a:xfrm>
          <a:prstGeom prst="rect">
            <a:avLst/>
          </a:prstGeom>
        </p:spPr>
        <p:txBody>
          <a:bodyPr lIns="108835" tIns="54417" rIns="108835" bIns="54417"/>
          <a:lstStyle/>
          <a:p>
            <a:pPr>
              <a:defRPr/>
            </a:pPr>
            <a:fld id="{6352AA05-5ACD-47FC-99D2-5DA81F5DAE4D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Interacting with the PAWS Service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Using Synchronous Calls</a:t>
            </a:r>
          </a:p>
        </p:txBody>
      </p:sp>
      <p:sp>
        <p:nvSpPr>
          <p:cNvPr id="39938" name="Content Placeholder 9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35681" indent="-235681"/>
            <a:r>
              <a:rPr sz="2400" dirty="0" smtClean="0"/>
              <a:t>Client application </a:t>
            </a:r>
            <a:r>
              <a:rPr sz="2400" dirty="0" err="1" smtClean="0"/>
              <a:t>POSTs</a:t>
            </a:r>
            <a:r>
              <a:rPr sz="2400" dirty="0" smtClean="0"/>
              <a:t> a request and waits for a response</a:t>
            </a:r>
          </a:p>
          <a:p>
            <a:pPr marL="235681" indent="-235681"/>
            <a:r>
              <a:rPr sz="2400" dirty="0" smtClean="0"/>
              <a:t>Synchronous Calls</a:t>
            </a:r>
          </a:p>
          <a:p>
            <a:pPr marL="905824" lvl="1" indent="-407085"/>
            <a:r>
              <a:rPr sz="2000" dirty="0" smtClean="0"/>
              <a:t>Open a socket to requested service</a:t>
            </a:r>
          </a:p>
          <a:p>
            <a:pPr marL="905824" lvl="1" indent="-407085"/>
            <a:r>
              <a:rPr sz="2000" dirty="0" smtClean="0"/>
              <a:t>Wait for a response before closing the socket</a:t>
            </a:r>
          </a:p>
          <a:p>
            <a:pPr marL="905824" lvl="1" indent="-407085"/>
            <a:r>
              <a:rPr sz="2000" dirty="0" smtClean="0"/>
              <a:t>Can waste server resources during lengthy operations</a:t>
            </a:r>
          </a:p>
          <a:p>
            <a:pPr marL="235681" indent="-235681"/>
            <a:r>
              <a:rPr sz="2400" dirty="0" smtClean="0"/>
              <a:t>Request can “timeout” while waiting for a response when requests take a long time to complete</a:t>
            </a:r>
          </a:p>
          <a:p>
            <a:pPr marL="905824" lvl="1" indent="-407085"/>
            <a:r>
              <a:rPr sz="2000" dirty="0" smtClean="0"/>
              <a:t>Downloading an upgrade file</a:t>
            </a:r>
          </a:p>
          <a:p>
            <a:pPr marL="905824" lvl="1" indent="-407085"/>
            <a:r>
              <a:rPr sz="2000" dirty="0" smtClean="0"/>
              <a:t>Running a server upgrade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Interacting with the PAWS Service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Using Asynchronous Calls</a:t>
            </a:r>
          </a:p>
        </p:txBody>
      </p:sp>
      <p:sp>
        <p:nvSpPr>
          <p:cNvPr id="40962" name="Conten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35681" indent="-235681"/>
            <a:r>
              <a:rPr lang="en-US" sz="2400" dirty="0" smtClean="0"/>
              <a:t>Client application </a:t>
            </a:r>
            <a:r>
              <a:rPr lang="en-US" sz="2400" dirty="0" err="1" smtClean="0"/>
              <a:t>POSTs</a:t>
            </a:r>
            <a:r>
              <a:rPr lang="en-US" sz="2400" dirty="0" smtClean="0"/>
              <a:t> a request and response is sent to a ‘callback server’</a:t>
            </a:r>
          </a:p>
          <a:p>
            <a:pPr marL="235681" indent="-235681"/>
            <a:r>
              <a:rPr lang="en-US" sz="2400" dirty="0" smtClean="0"/>
              <a:t>Asynchronous calls</a:t>
            </a:r>
          </a:p>
          <a:p>
            <a:pPr marL="905824" lvl="1" indent="-407085"/>
            <a:r>
              <a:rPr lang="en-US" sz="2000" dirty="0" smtClean="0"/>
              <a:t>Do not wait for a response to close the socket</a:t>
            </a:r>
          </a:p>
          <a:p>
            <a:pPr marL="905824" lvl="1" indent="-407085"/>
            <a:r>
              <a:rPr lang="en-US" sz="2000" dirty="0" smtClean="0"/>
              <a:t>Contain a WS-Addressing endpoint reference (reply-to URL)</a:t>
            </a:r>
          </a:p>
          <a:p>
            <a:pPr marL="905824" lvl="1" indent="-407085"/>
            <a:r>
              <a:rPr lang="en-US" sz="2000" dirty="0" smtClean="0"/>
              <a:t>Acknowledged with HTTP 202 return code before calling desired service</a:t>
            </a:r>
          </a:p>
          <a:p>
            <a:pPr marL="235681" indent="-235681"/>
            <a:r>
              <a:rPr lang="en-US" sz="2400" dirty="0" smtClean="0"/>
              <a:t>Once the service completes, a response is sent to the provided endpoint</a:t>
            </a:r>
          </a:p>
          <a:p>
            <a:pPr marL="905824" lvl="1" indent="-407085"/>
            <a:r>
              <a:rPr lang="en-US" sz="2000" dirty="0" smtClean="0"/>
              <a:t>Responses include result code, messages, and any available results</a:t>
            </a:r>
          </a:p>
          <a:p>
            <a:pPr marL="905824" lvl="1" indent="-407085"/>
            <a:r>
              <a:rPr lang="en-US" sz="2000" dirty="0" err="1" smtClean="0"/>
              <a:t>MessageID</a:t>
            </a:r>
            <a:r>
              <a:rPr lang="en-US" sz="2000" dirty="0" smtClean="0"/>
              <a:t> in request is returned with the response to relate the request and response messages</a:t>
            </a:r>
          </a:p>
          <a:p>
            <a:pPr marL="235681" indent="-235681"/>
            <a:r>
              <a:rPr lang="en-US" sz="2400" dirty="0" smtClean="0"/>
              <a:t>Maximum of 3 concurrent requests are allowed on a given server</a:t>
            </a:r>
          </a:p>
          <a:p>
            <a:pPr marL="905824" lvl="1" indent="-407085"/>
            <a:r>
              <a:rPr lang="en-US" sz="2000" dirty="0" smtClean="0"/>
              <a:t>Additional requests queued up to 60 seconds before being rejected</a:t>
            </a:r>
          </a:p>
          <a:p>
            <a:pPr marL="235681" indent="-235681"/>
            <a:r>
              <a:rPr sz="2400" dirty="0" smtClean="0"/>
              <a:t>Callback </a:t>
            </a:r>
            <a:r>
              <a:rPr sz="2400" dirty="0"/>
              <a:t>server must be available or the response is lost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Selecting Sync vs Async Behavior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Key to selecting between Synchronous and Asynchronous behavior is the &lt;</a:t>
            </a:r>
            <a:r>
              <a:rPr lang="en-US" sz="2400" dirty="0" err="1" smtClean="0"/>
              <a:t>wsa:ReplyTo</a:t>
            </a:r>
            <a:r>
              <a:rPr lang="en-US" sz="2400" dirty="0" smtClean="0"/>
              <a:t>&gt; element</a:t>
            </a:r>
          </a:p>
          <a:p>
            <a:pPr lvl="1"/>
            <a:r>
              <a:rPr lang="en-US" sz="2000" dirty="0" smtClean="0"/>
              <a:t>&lt;</a:t>
            </a:r>
            <a:r>
              <a:rPr lang="en-US" sz="2000" dirty="0" err="1" smtClean="0"/>
              <a:t>wsa:ReplyTo</a:t>
            </a:r>
            <a:r>
              <a:rPr lang="en-US" sz="2000" dirty="0" smtClean="0"/>
              <a:t>&gt; request always includes &lt;</a:t>
            </a:r>
            <a:r>
              <a:rPr lang="en-US" sz="2000" dirty="0" err="1" smtClean="0"/>
              <a:t>wsa:Address</a:t>
            </a:r>
            <a:r>
              <a:rPr lang="en-US" sz="2000" dirty="0" smtClean="0"/>
              <a:t>&gt; of a “callback” server</a:t>
            </a:r>
          </a:p>
          <a:p>
            <a:r>
              <a:rPr lang="en-US" sz="2400" dirty="0" smtClean="0"/>
              <a:t>Synchronous callback</a:t>
            </a:r>
          </a:p>
          <a:p>
            <a:pPr lvl="1"/>
            <a:r>
              <a:rPr lang="en-US" sz="2000" dirty="0" smtClean="0"/>
              <a:t>Provide the synchronous callback address:</a:t>
            </a:r>
          </a:p>
          <a:p>
            <a:pPr lvl="1"/>
            <a:r>
              <a:rPr lang="en-US" sz="2000" dirty="0" smtClean="0"/>
              <a:t>&lt;</a:t>
            </a:r>
            <a:r>
              <a:rPr lang="en-US" sz="2000" dirty="0" err="1" smtClean="0"/>
              <a:t>wsa:Address</a:t>
            </a:r>
            <a:r>
              <a:rPr lang="en-US" sz="2000" dirty="0" smtClean="0"/>
              <a:t>&gt;</a:t>
            </a:r>
            <a:r>
              <a:rPr lang="en-US" sz="2000" dirty="0" smtClean="0">
                <a:solidFill>
                  <a:schemeClr val="accent2"/>
                </a:solidFill>
              </a:rPr>
              <a:t>http://www.w3.org/2005/08/addressing/anonymous</a:t>
            </a:r>
            <a:r>
              <a:rPr lang="en-US" sz="2000" dirty="0" smtClean="0"/>
              <a:t>&lt;/wsa:Address&gt;</a:t>
            </a:r>
          </a:p>
          <a:p>
            <a:r>
              <a:rPr lang="en-US" sz="2400" dirty="0" smtClean="0"/>
              <a:t>Asynchronous callback</a:t>
            </a:r>
          </a:p>
          <a:p>
            <a:pPr lvl="1"/>
            <a:r>
              <a:rPr lang="en-US" sz="2000" dirty="0" smtClean="0"/>
              <a:t>Provide the address of your application’s callback server:</a:t>
            </a:r>
          </a:p>
          <a:p>
            <a:pPr lvl="1"/>
            <a:r>
              <a:rPr lang="en-US" sz="2000" dirty="0" smtClean="0"/>
              <a:t>&lt;</a:t>
            </a:r>
            <a:r>
              <a:rPr lang="en-US" sz="2000" dirty="0" err="1" smtClean="0"/>
              <a:t>wsa:Address</a:t>
            </a:r>
            <a:r>
              <a:rPr lang="en-US" sz="2000" dirty="0" smtClean="0"/>
              <a:t>&gt;http://</a:t>
            </a:r>
            <a:r>
              <a:rPr lang="en-US" sz="2000" dirty="0" smtClean="0">
                <a:solidFill>
                  <a:schemeClr val="accent2"/>
                </a:solidFill>
              </a:rPr>
              <a:t>&lt;server&gt;:&lt;port&gt;</a:t>
            </a:r>
            <a:r>
              <a:rPr lang="en-US" sz="2000" dirty="0" smtClean="0"/>
              <a:t>/servlet/WSACallBackHandler&lt;/wsa:Address&gt;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Choosing Sync or </a:t>
            </a:r>
            <a:r>
              <a:rPr dirty="0" err="1" smtClean="0"/>
              <a:t>Async</a:t>
            </a:r>
            <a:r>
              <a:rPr dirty="0" smtClean="0"/>
              <a:t> Calls</a:t>
            </a:r>
            <a:br>
              <a:rPr dirty="0" smtClean="0"/>
            </a:br>
            <a:r>
              <a:rPr lang="en-US" sz="2800" dirty="0" smtClean="0">
                <a:solidFill>
                  <a:schemeClr val="accent2"/>
                </a:solidFill>
                <a:sym typeface="Arial" charset="0"/>
              </a:rPr>
              <a:t>Which one should you use?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43011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350"/>
              </a:spcBef>
            </a:pPr>
            <a:r>
              <a:rPr lang="en-US" sz="2400" dirty="0" smtClean="0"/>
              <a:t>Applications can use any Resource synchronously or asynchronously</a:t>
            </a:r>
          </a:p>
          <a:p>
            <a:pPr marL="557064" lvl="1" indent="-214255">
              <a:spcBef>
                <a:spcPts val="1350"/>
              </a:spcBef>
            </a:pPr>
            <a:r>
              <a:rPr lang="en-US" sz="2000" dirty="0" smtClean="0"/>
              <a:t>Choice depends upon application requirements and programmer comfort</a:t>
            </a:r>
          </a:p>
          <a:p>
            <a:pPr>
              <a:spcBef>
                <a:spcPts val="1350"/>
              </a:spcBef>
            </a:pPr>
            <a:r>
              <a:rPr lang="en-US" sz="2400" dirty="0" smtClean="0"/>
              <a:t>Following Resources </a:t>
            </a:r>
            <a:r>
              <a:rPr lang="en-US" sz="2400" b="1" i="1" dirty="0" smtClean="0"/>
              <a:t>should </a:t>
            </a:r>
            <a:r>
              <a:rPr lang="en-US" sz="2400" dirty="0" smtClean="0"/>
              <a:t>typically be called asynchronously:</a:t>
            </a:r>
          </a:p>
          <a:p>
            <a:pPr marL="557064" lvl="1" indent="-214255">
              <a:spcBef>
                <a:spcPts val="1350"/>
              </a:spcBef>
            </a:pPr>
            <a:r>
              <a:rPr lang="en-US" sz="2000" dirty="0" err="1" smtClean="0"/>
              <a:t>UpgradeFilterService</a:t>
            </a:r>
            <a:r>
              <a:rPr lang="en-US" sz="2000" dirty="0" smtClean="0"/>
              <a:t>: </a:t>
            </a:r>
            <a:r>
              <a:rPr lang="en-US" sz="2000" dirty="0" err="1" smtClean="0"/>
              <a:t>upgradeFilter</a:t>
            </a:r>
            <a:endParaRPr lang="en-US" sz="2000" dirty="0" smtClean="0"/>
          </a:p>
          <a:p>
            <a:pPr marL="557064" lvl="1" indent="-214255">
              <a:spcBef>
                <a:spcPts val="1350"/>
              </a:spcBef>
            </a:pPr>
            <a:r>
              <a:rPr lang="en-US" sz="2000" dirty="0" err="1" smtClean="0"/>
              <a:t>UpgradeProgressStageService</a:t>
            </a:r>
            <a:r>
              <a:rPr lang="en-US" sz="2000" dirty="0" smtClean="0"/>
              <a:t>: </a:t>
            </a:r>
            <a:r>
              <a:rPr lang="en-US" sz="2000" dirty="0" err="1" smtClean="0"/>
              <a:t>getUpgradeProgress</a:t>
            </a:r>
            <a:endParaRPr lang="en-US" sz="2000" dirty="0" smtClean="0"/>
          </a:p>
          <a:p>
            <a:pPr marL="557064" lvl="1" indent="-214255">
              <a:spcBef>
                <a:spcPts val="1350"/>
              </a:spcBef>
            </a:pPr>
            <a:r>
              <a:rPr lang="en-US" sz="2000" dirty="0" err="1" smtClean="0"/>
              <a:t>CancelUpgradeService</a:t>
            </a:r>
            <a:r>
              <a:rPr lang="en-US" sz="2000" dirty="0" smtClean="0"/>
              <a:t>: </a:t>
            </a:r>
            <a:r>
              <a:rPr lang="en-US" sz="2000" dirty="0" err="1" smtClean="0"/>
              <a:t>cancelUpgrade</a:t>
            </a:r>
            <a:endParaRPr lang="en-US" sz="2000" dirty="0" smtClean="0"/>
          </a:p>
          <a:p>
            <a:pPr marL="557064" lvl="1" indent="-214255">
              <a:spcBef>
                <a:spcPts val="1350"/>
              </a:spcBef>
            </a:pPr>
            <a:r>
              <a:rPr lang="en-US" sz="2000" dirty="0" err="1" smtClean="0"/>
              <a:t>PrepareUpgradeService</a:t>
            </a:r>
            <a:r>
              <a:rPr lang="en-US" sz="2000" dirty="0" smtClean="0"/>
              <a:t>: </a:t>
            </a:r>
            <a:r>
              <a:rPr lang="en-US" sz="2000" dirty="0" err="1" smtClean="0"/>
              <a:t>prepareRemoteUpgrade</a:t>
            </a:r>
            <a:endParaRPr lang="en-US" sz="2000" dirty="0" smtClean="0"/>
          </a:p>
          <a:p>
            <a:pPr marL="557064" lvl="1" indent="-214255">
              <a:spcBef>
                <a:spcPts val="1350"/>
              </a:spcBef>
            </a:pPr>
            <a:r>
              <a:rPr lang="en-US" sz="2000" dirty="0" err="1" smtClean="0"/>
              <a:t>StartUpgradeService</a:t>
            </a:r>
            <a:r>
              <a:rPr lang="en-US" sz="2000" dirty="0" smtClean="0"/>
              <a:t>: </a:t>
            </a:r>
            <a:r>
              <a:rPr lang="en-US" sz="2000" dirty="0" err="1" smtClean="0"/>
              <a:t>startUpgrade</a:t>
            </a:r>
            <a:endParaRPr lang="en-US" sz="2000" dirty="0" smtClean="0"/>
          </a:p>
          <a:p>
            <a:endParaRPr sz="2400" dirty="0">
              <a:sym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PAWS Service Example</a:t>
            </a:r>
          </a:p>
        </p:txBody>
      </p:sp>
      <p:sp>
        <p:nvSpPr>
          <p:cNvPr id="44034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2400" dirty="0" err="1" smtClean="0"/>
              <a:t>APIVersionService</a:t>
            </a:r>
            <a:endParaRPr sz="2400" dirty="0" smtClean="0"/>
          </a:p>
          <a:p>
            <a:pPr lvl="1"/>
            <a:r>
              <a:rPr sz="2000" dirty="0" smtClean="0"/>
              <a:t>Single Resource: </a:t>
            </a:r>
            <a:r>
              <a:rPr sz="2000" dirty="0" err="1" smtClean="0"/>
              <a:t>getAPIVersion</a:t>
            </a:r>
            <a:endParaRPr sz="2000" dirty="0" smtClean="0"/>
          </a:p>
          <a:p>
            <a:pPr lvl="1"/>
            <a:r>
              <a:rPr lang="en-US" sz="2000" dirty="0" smtClean="0"/>
              <a:t>Can be called synchronously or asynchronously</a:t>
            </a:r>
          </a:p>
          <a:p>
            <a:pPr lvl="1"/>
            <a:r>
              <a:rPr sz="2000" dirty="0" smtClean="0"/>
              <a:t>Good idea to validate API Version before proceeding</a:t>
            </a:r>
          </a:p>
          <a:p>
            <a:r>
              <a:rPr sz="2400" dirty="0" smtClean="0"/>
              <a:t>Currently available API Version:</a:t>
            </a:r>
          </a:p>
          <a:p>
            <a:pPr lvl="1"/>
            <a:r>
              <a:rPr sz="2000" dirty="0" smtClean="0"/>
              <a:t>API Version 5.0.1.0 is first public version in UC Manager 9.0</a:t>
            </a:r>
          </a:p>
          <a:p>
            <a:pPr>
              <a:spcBef>
                <a:spcPts val="1350"/>
              </a:spcBef>
            </a:pPr>
            <a:r>
              <a:rPr sz="2400" dirty="0" smtClean="0"/>
              <a:t>Upcoming slides show the difference between using </a:t>
            </a:r>
            <a:r>
              <a:rPr sz="2400" dirty="0" err="1" smtClean="0"/>
              <a:t>getAPIVersion</a:t>
            </a:r>
            <a:r>
              <a:rPr sz="2400" dirty="0" smtClean="0"/>
              <a:t> synchronously and asynchronously</a:t>
            </a:r>
          </a:p>
          <a:p>
            <a:endParaRPr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Synchronous Example of </a:t>
            </a:r>
            <a:r>
              <a:rPr dirty="0" err="1" smtClean="0"/>
              <a:t>getAPIVersion</a:t>
            </a:r>
            <a:r>
              <a:rPr dirty="0" smtClean="0"/>
              <a:t/>
            </a:r>
            <a:br>
              <a:rPr dirty="0" smtClean="0"/>
            </a:br>
            <a:r>
              <a:rPr lang="en-US" sz="2800" dirty="0" smtClean="0">
                <a:solidFill>
                  <a:schemeClr val="accent2"/>
                </a:solidFill>
                <a:sym typeface="Arial" charset="0"/>
              </a:rPr>
              <a:t>Application Interaction with PAWS Service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45058" name="Text Placeholder 3"/>
          <p:cNvSpPr>
            <a:spLocks/>
          </p:cNvSpPr>
          <p:nvPr/>
        </p:nvSpPr>
        <p:spPr bwMode="auto">
          <a:xfrm>
            <a:off x="1409195" y="857250"/>
            <a:ext cx="1039876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/>
          <a:lstStyle/>
          <a:p>
            <a:pPr eaLnBrk="0" hangingPunct="0">
              <a:spcBef>
                <a:spcPts val="900"/>
              </a:spcBef>
              <a:buClr>
                <a:srgbClr val="168ACB"/>
              </a:buClr>
            </a:pPr>
            <a:endParaRPr lang="en-US" sz="2200" dirty="0">
              <a:solidFill>
                <a:schemeClr val="accent2"/>
              </a:solidFill>
              <a:latin typeface="Arial" charset="0"/>
              <a:sym typeface="Arial" charset="0"/>
            </a:endParaRPr>
          </a:p>
        </p:txBody>
      </p:sp>
      <p:pic>
        <p:nvPicPr>
          <p:cNvPr id="45059" name="Picture 5" descr="PawsApiFlowDiagramSync"/>
          <p:cNvPicPr>
            <a:picLocks noChangeAspect="1" noChangeArrowheads="1"/>
          </p:cNvPicPr>
          <p:nvPr/>
        </p:nvPicPr>
        <p:blipFill>
          <a:blip r:embed="rId2" cstate="print"/>
          <a:srcRect l="21428" t="22784" r="23810" b="48825"/>
          <a:stretch>
            <a:fillRect/>
          </a:stretch>
        </p:blipFill>
        <p:spPr bwMode="auto">
          <a:xfrm>
            <a:off x="1218695" y="1885950"/>
            <a:ext cx="9483503" cy="359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Synchronous Code Sample</a:t>
            </a:r>
            <a:br>
              <a:rPr dirty="0" smtClean="0"/>
            </a:br>
            <a:r>
              <a:rPr lang="en-US" sz="2800" dirty="0" err="1" smtClean="0">
                <a:solidFill>
                  <a:schemeClr val="accent2"/>
                </a:solidFill>
              </a:rPr>
              <a:t>getAPIVersion</a:t>
            </a:r>
            <a:r>
              <a:rPr lang="en-US" sz="2800" dirty="0" smtClean="0">
                <a:solidFill>
                  <a:schemeClr val="accent2"/>
                </a:solidFill>
              </a:rPr>
              <a:t> Request</a:t>
            </a:r>
          </a:p>
        </p:txBody>
      </p:sp>
      <p:sp>
        <p:nvSpPr>
          <p:cNvPr id="46082" name="Conten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&lt;?xml version="1.0" encoding="</a:t>
            </a:r>
            <a:r>
              <a:rPr sz="1400" dirty="0" err="1"/>
              <a:t>UTF</a:t>
            </a:r>
            <a:r>
              <a:rPr sz="1400" dirty="0"/>
              <a:t>-8"?&gt;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&lt;</a:t>
            </a:r>
            <a:r>
              <a:rPr sz="1400" dirty="0" err="1"/>
              <a:t>soapenv:Envelope</a:t>
            </a:r>
            <a:r>
              <a:rPr sz="1400" dirty="0"/>
              <a:t> </a:t>
            </a:r>
            <a:r>
              <a:rPr sz="1400" dirty="0" err="1"/>
              <a:t>xmlns:soapenv</a:t>
            </a:r>
            <a:r>
              <a:rPr sz="1400" dirty="0"/>
              <a:t>="http://schemas.xmlsoap.org/soap/envelope/" </a:t>
            </a:r>
            <a:r>
              <a:rPr sz="1400" dirty="0" err="1"/>
              <a:t>xmlns:xsd</a:t>
            </a:r>
            <a:r>
              <a:rPr sz="1400" dirty="0"/>
              <a:t>="http://www.w3.org/2001/XMLSchema" </a:t>
            </a:r>
            <a:r>
              <a:rPr sz="1400" dirty="0" err="1"/>
              <a:t>xmlns:xsi</a:t>
            </a:r>
            <a:r>
              <a:rPr sz="1400" dirty="0"/>
              <a:t>="http://www.w3.org/2001/XMLSchema-instance"&gt;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    &lt;</a:t>
            </a:r>
            <a:r>
              <a:rPr sz="1400" dirty="0" err="1"/>
              <a:t>soapenv:Header</a:t>
            </a:r>
            <a:r>
              <a:rPr sz="14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        &lt;</a:t>
            </a:r>
            <a:r>
              <a:rPr sz="1400" dirty="0" err="1"/>
              <a:t>wsa:Action</a:t>
            </a:r>
            <a:r>
              <a:rPr sz="1400" dirty="0"/>
              <a:t> </a:t>
            </a:r>
            <a:r>
              <a:rPr sz="1400" dirty="0" err="1"/>
              <a:t>xmlns:wsa</a:t>
            </a:r>
            <a:r>
              <a:rPr sz="1400" dirty="0"/>
              <a:t>="http://schemas.xmlsoap.org/ws/2004/08/addressing"&gt;urn:getAPIVersion&lt;/wsa:Action&gt;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        &lt;</a:t>
            </a:r>
            <a:r>
              <a:rPr sz="1400" dirty="0" err="1"/>
              <a:t>wsa:MessageID</a:t>
            </a:r>
            <a:r>
              <a:rPr sz="1400" dirty="0"/>
              <a:t> </a:t>
            </a:r>
            <a:r>
              <a:rPr sz="1400" dirty="0" err="1"/>
              <a:t>xmlns:wsa</a:t>
            </a:r>
            <a:r>
              <a:rPr sz="1400" dirty="0"/>
              <a:t>="http://schemas.xmlsoap.org/ws/2004/08/addressing"&gt;uuid:63e5d8ca-dcac-40af-916b-d32ec3382d0f&lt;/wsa:MessageID&gt;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        &lt;</a:t>
            </a:r>
            <a:r>
              <a:rPr sz="1400" dirty="0" err="1"/>
              <a:t>wsa:ReplyTo</a:t>
            </a:r>
            <a:r>
              <a:rPr sz="1400" dirty="0"/>
              <a:t> </a:t>
            </a:r>
            <a:r>
              <a:rPr sz="1400" dirty="0" err="1"/>
              <a:t>xmlns:wsa</a:t>
            </a:r>
            <a:r>
              <a:rPr sz="14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            &lt;</a:t>
            </a:r>
            <a:r>
              <a:rPr sz="1400" dirty="0" err="1"/>
              <a:t>wsa:Address</a:t>
            </a:r>
            <a:r>
              <a:rPr sz="1400" dirty="0"/>
              <a:t>&gt;http://www.w3.org/2005/08/addressing/anonymous&lt;/wsa:Address&gt;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        &lt;/</a:t>
            </a:r>
            <a:r>
              <a:rPr sz="1400" dirty="0" err="1"/>
              <a:t>wsa:ReplyTo</a:t>
            </a:r>
            <a:r>
              <a:rPr sz="14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        &lt;</a:t>
            </a:r>
            <a:r>
              <a:rPr sz="1400" dirty="0" err="1"/>
              <a:t>wsa:To</a:t>
            </a:r>
            <a:r>
              <a:rPr sz="1400" dirty="0"/>
              <a:t> </a:t>
            </a:r>
            <a:r>
              <a:rPr sz="1400" dirty="0" err="1"/>
              <a:t>xmlns:wsa</a:t>
            </a:r>
            <a:r>
              <a:rPr sz="1400" dirty="0"/>
              <a:t>="http://schemas.xmlsoap.org/ws/2004/08/addressing"&gt;https://192.168.101.99/platform-services/services/APIVersionService.APIVersionServiceHttpSoap11Endpoint&lt;/wsa:To&gt;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    &lt;/</a:t>
            </a:r>
            <a:r>
              <a:rPr sz="1400" dirty="0" err="1"/>
              <a:t>soapenv:Header</a:t>
            </a:r>
            <a:r>
              <a:rPr sz="14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    &lt;</a:t>
            </a:r>
            <a:r>
              <a:rPr sz="1400" dirty="0" err="1"/>
              <a:t>soapenv:Body</a:t>
            </a:r>
            <a:r>
              <a:rPr sz="14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        &lt;</a:t>
            </a:r>
            <a:r>
              <a:rPr sz="1400" dirty="0" err="1"/>
              <a:t>getAPIVersion</a:t>
            </a:r>
            <a:r>
              <a:rPr sz="1400" dirty="0"/>
              <a:t> </a:t>
            </a:r>
            <a:r>
              <a:rPr sz="1400" dirty="0" err="1"/>
              <a:t>xmlns</a:t>
            </a:r>
            <a:r>
              <a:rPr sz="1400" dirty="0"/>
              <a:t>="http://services.api.platform.vos.cisco.com"/&gt;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    &lt;/</a:t>
            </a:r>
            <a:r>
              <a:rPr sz="1400" dirty="0" err="1"/>
              <a:t>soapenv:Body</a:t>
            </a:r>
            <a:r>
              <a:rPr sz="14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400" dirty="0"/>
              <a:t>&lt;/</a:t>
            </a:r>
            <a:r>
              <a:rPr sz="1400" dirty="0" err="1"/>
              <a:t>soapenv:Envelope</a:t>
            </a:r>
            <a:r>
              <a:rPr sz="1400" dirty="0"/>
              <a:t>&gt;</a:t>
            </a:r>
          </a:p>
          <a:p>
            <a:endParaRPr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295275"/>
            <a:ext cx="11438252" cy="800100"/>
          </a:xfrm>
        </p:spPr>
        <p:txBody>
          <a:bodyPr/>
          <a:lstStyle/>
          <a:p>
            <a:r>
              <a:rPr dirty="0" smtClean="0"/>
              <a:t>Synchronous Code Sample</a:t>
            </a:r>
            <a:br>
              <a:rPr dirty="0" smtClean="0"/>
            </a:br>
            <a:r>
              <a:rPr sz="2700" dirty="0" err="1" smtClean="0">
                <a:solidFill>
                  <a:schemeClr val="accent2"/>
                </a:solidFill>
              </a:rPr>
              <a:t>getAPIVersion</a:t>
            </a:r>
            <a:r>
              <a:rPr sz="2700" dirty="0" smtClean="0">
                <a:solidFill>
                  <a:schemeClr val="accent2"/>
                </a:solidFill>
              </a:rPr>
              <a:t> Request</a:t>
            </a:r>
            <a:endParaRPr dirty="0" smtClean="0">
              <a:solidFill>
                <a:schemeClr val="accent2"/>
              </a:solidFill>
            </a:endParaRPr>
          </a:p>
        </p:txBody>
      </p:sp>
      <p:sp>
        <p:nvSpPr>
          <p:cNvPr id="100355" name="Rectangle 3"/>
          <p:cNvSpPr>
            <a:spLocks noGrp="1"/>
          </p:cNvSpPr>
          <p:nvPr>
            <p:ph type="body" idx="4294967295"/>
          </p:nvPr>
        </p:nvSpPr>
        <p:spPr>
          <a:xfrm>
            <a:off x="514350" y="1266825"/>
            <a:ext cx="11522130" cy="5191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&lt;?xml version="1.0" encoding="</a:t>
            </a:r>
            <a:r>
              <a:rPr sz="1500" dirty="0" err="1"/>
              <a:t>UTF</a:t>
            </a:r>
            <a:r>
              <a:rPr sz="1500" dirty="0"/>
              <a:t>-8"?&gt;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</a:t>
            </a:r>
            <a:r>
              <a:rPr sz="1500" dirty="0" err="1"/>
              <a:t>soapenv:Envelope</a:t>
            </a:r>
            <a:r>
              <a:rPr sz="1500" dirty="0"/>
              <a:t> </a:t>
            </a:r>
            <a:r>
              <a:rPr sz="1500" dirty="0" err="1"/>
              <a:t>xmlns:soapenv</a:t>
            </a:r>
            <a:r>
              <a:rPr sz="1500" dirty="0"/>
              <a:t>="http://schemas.xmlsoap.org/soap/envelope/" </a:t>
            </a:r>
            <a:r>
              <a:rPr sz="1500" dirty="0" err="1"/>
              <a:t>xmlns:xsd</a:t>
            </a:r>
            <a:r>
              <a:rPr sz="1500" dirty="0"/>
              <a:t>="http://www.w3.org/2001/XMLSchema" </a:t>
            </a:r>
            <a:r>
              <a:rPr sz="1500" dirty="0" err="1"/>
              <a:t>xmlns:xsi</a:t>
            </a:r>
            <a:r>
              <a:rPr sz="1500" dirty="0"/>
              <a:t>="http://www.w3.org/2001/XMLSchema-instance"&gt;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wsa:Action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="http://schemas.xmlsoap.org/ws/2004/08/addressing"&gt;urn:getAPIVersion&lt;/wsa:Action&gt;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wsa:MessageID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="http://schemas.xmlsoap.org/ws/2004/08/addressing"&gt;uuid:63e5d8ca-dcac-40af-916b-d32ec3382d0f&lt;/wsa:MessageID&gt;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wsa:ReplyTo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</a:t>
            </a:r>
            <a:r>
              <a:rPr sz="1500" dirty="0" err="1"/>
              <a:t>wsa:Address</a:t>
            </a:r>
            <a:r>
              <a:rPr sz="1500" dirty="0"/>
              <a:t>&gt;http://www.w3.org/2005/08/addressing/anonymous&lt;/wsa:Address&gt;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&lt;/</a:t>
            </a:r>
            <a:r>
              <a:rPr sz="1500" dirty="0" err="1"/>
              <a:t>wsa:ReplyTo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wsa:To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="http://schemas.xmlsoap.org/ws/2004/08/addressing"&gt;https://192.168.101.99/platform-services/services/APIVersionService.APIVersionServiceHttpSoap11Endpoint&lt;/wsa:To&gt;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getAPIVersion</a:t>
            </a:r>
            <a:r>
              <a:rPr sz="1500" dirty="0"/>
              <a:t> </a:t>
            </a:r>
            <a:r>
              <a:rPr sz="1500" dirty="0" err="1"/>
              <a:t>xmlns</a:t>
            </a:r>
            <a:r>
              <a:rPr sz="1500" dirty="0"/>
              <a:t>="http://services.api.platform.vos.cisco.com"/&gt;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&lt;/</a:t>
            </a:r>
            <a:r>
              <a:rPr sz="1500" dirty="0" err="1"/>
              <a:t>soapenv:Envelope</a:t>
            </a:r>
            <a:r>
              <a:rPr sz="1500" dirty="0"/>
              <a:t>&gt;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410386" y="2323475"/>
            <a:ext cx="10511835" cy="1038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wsa:Action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xmlns:wsa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="http://schemas.xmlsoap.org/ws/2004/08/addressing"&gt;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urn:getAPIVersion</a:t>
            </a:r>
            <a:endParaRPr lang="en-US" sz="2100" b="1" dirty="0">
              <a:solidFill>
                <a:schemeClr val="accent2"/>
              </a:solidFill>
              <a:latin typeface="Arial Bold"/>
              <a:sym typeface="Arial" charset="0"/>
            </a:endParaRP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wsa:Action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157075" y="5156616"/>
            <a:ext cx="9654892" cy="1038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soapenv:Body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getAPIVersion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xmlns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="http://services.api.platform.vos.cisco.com"/&gt;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soapenv:Body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410386" y="4256388"/>
            <a:ext cx="10511835" cy="9002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pl-PL" b="1" dirty="0">
                <a:solidFill>
                  <a:schemeClr val="accent2"/>
                </a:solidFill>
                <a:latin typeface="Arial" charset="0"/>
                <a:sym typeface="Arial" charset="0"/>
              </a:rPr>
              <a:t>&lt;wsa:To xmlns:wsa="http://schemas.xmlsoap.org/ws/2004/08/addressing"&gt;https://192.168.101.99/platform-services/services/APIVersionService.APIVersionServiceHttpSoap11Endpoint&lt;/wsa:To&gt;</a:t>
            </a:r>
            <a:endParaRPr lang="en-US" b="1" dirty="0">
              <a:solidFill>
                <a:schemeClr val="accent2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00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56" grpId="1" animBg="1"/>
      <p:bldP spid="100357" grpId="0" animBg="1"/>
      <p:bldP spid="100357" grpId="1" animBg="1"/>
      <p:bldP spid="100358" grpId="0" animBg="1"/>
      <p:bldP spid="100358" grpId="1" animBg="1"/>
      <p:bldP spid="100358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306189" y="285750"/>
            <a:ext cx="11438251" cy="809625"/>
          </a:xfrm>
        </p:spPr>
        <p:txBody>
          <a:bodyPr/>
          <a:lstStyle/>
          <a:p>
            <a:r>
              <a:rPr lang="fr-FR" dirty="0" err="1" smtClean="0"/>
              <a:t>Synchronous</a:t>
            </a:r>
            <a:r>
              <a:rPr lang="fr-FR" dirty="0" smtClean="0"/>
              <a:t> Code </a:t>
            </a:r>
            <a:r>
              <a:rPr lang="fr-FR" dirty="0" err="1" smtClean="0"/>
              <a:t>Sample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err="1" smtClean="0">
                <a:solidFill>
                  <a:schemeClr val="accent2"/>
                </a:solidFill>
              </a:rPr>
              <a:t>getAPIVersion</a:t>
            </a:r>
            <a:r>
              <a:rPr lang="fr-FR" sz="2700" dirty="0" smtClean="0">
                <a:solidFill>
                  <a:schemeClr val="accent2"/>
                </a:solidFill>
              </a:rPr>
              <a:t> </a:t>
            </a:r>
            <a:r>
              <a:rPr lang="fr-FR" sz="2700" dirty="0" err="1" smtClean="0">
                <a:solidFill>
                  <a:schemeClr val="accent2"/>
                </a:solidFill>
              </a:rPr>
              <a:t>Request</a:t>
            </a:r>
            <a:endParaRPr dirty="0" smtClean="0"/>
          </a:p>
        </p:txBody>
      </p:sp>
      <p:sp>
        <p:nvSpPr>
          <p:cNvPr id="101379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1095375"/>
            <a:ext cx="11424906" cy="521398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&lt;?xml version="1.0" encoding="</a:t>
            </a:r>
            <a:r>
              <a:rPr sz="1500" dirty="0" err="1"/>
              <a:t>UTF</a:t>
            </a:r>
            <a:r>
              <a:rPr sz="1500" dirty="0"/>
              <a:t>-8"?&gt;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</a:t>
            </a:r>
            <a:r>
              <a:rPr sz="1500" dirty="0" err="1"/>
              <a:t>soapenv:Envelope</a:t>
            </a:r>
            <a:r>
              <a:rPr sz="1500" dirty="0"/>
              <a:t> </a:t>
            </a:r>
            <a:r>
              <a:rPr sz="1500" dirty="0" err="1"/>
              <a:t>xmlns:soapenv</a:t>
            </a:r>
            <a:r>
              <a:rPr sz="1500" dirty="0"/>
              <a:t>="http://schemas.xmlsoap.org/soap/envelope/" </a:t>
            </a:r>
            <a:r>
              <a:rPr sz="1500" dirty="0" err="1"/>
              <a:t>xmlns:xsd</a:t>
            </a:r>
            <a:r>
              <a:rPr sz="1500" dirty="0"/>
              <a:t>="http://www.w3.org/2001/XMLSchema" </a:t>
            </a:r>
            <a:r>
              <a:rPr sz="1500" dirty="0" err="1"/>
              <a:t>xmlns:xsi</a:t>
            </a:r>
            <a:r>
              <a:rPr sz="1500" dirty="0"/>
              <a:t>="http://www.w3.org/2001/XMLSchema-instance"&gt;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wsa:Action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="http://schemas.xmlsoap.org/ws/2004/08/addressing"&gt;urn:getAPIVersion&lt;/wsa:Action&gt;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wsa:MessageID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="http://schemas.xmlsoap.org/ws/2004/08/addressing"&gt;uuid:63e5d8ca-dcac-40af-916b-d32ec3382d0f&lt;/wsa:MessageID&gt;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wsa:ReplyTo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</a:t>
            </a:r>
            <a:r>
              <a:rPr sz="1500" dirty="0" err="1"/>
              <a:t>wsa:Address</a:t>
            </a:r>
            <a:r>
              <a:rPr sz="1500" dirty="0"/>
              <a:t>&gt;http://www.w3.org/2005/08/addressing/anonymous&lt;/wsa:Address&gt;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&lt;/</a:t>
            </a:r>
            <a:r>
              <a:rPr sz="1500" dirty="0" err="1"/>
              <a:t>wsa:ReplyTo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wsa:To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="http://schemas.xmlsoap.org/ws/2004/08/addressing"&gt;https://192.168.101.99/platform-services/services/APIVersionService.APIVersionServiceHttpSoap11Endpoint&lt;/wsa:To&gt;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getAPIVersion</a:t>
            </a:r>
            <a:r>
              <a:rPr sz="1500" dirty="0"/>
              <a:t> </a:t>
            </a:r>
            <a:r>
              <a:rPr sz="1500" dirty="0" err="1"/>
              <a:t>xmlns</a:t>
            </a:r>
            <a:r>
              <a:rPr sz="1500" dirty="0"/>
              <a:t>="http://services.api.platform.vos.cisco.com"/&gt;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&lt;/</a:t>
            </a:r>
            <a:r>
              <a:rPr sz="1500" dirty="0" err="1"/>
              <a:t>soapenv:Envelope</a:t>
            </a:r>
            <a:r>
              <a:rPr sz="1500" dirty="0"/>
              <a:t>&gt;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81868" y="2800350"/>
            <a:ext cx="10835569" cy="1038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wsa:MessageID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xmlns:wsa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="http://schemas.xmlsoap.org/ws/2004/08/addressing"&gt;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uuid:63e5d8ca-dcac-40af-916b-d32ec3382d0f</a:t>
            </a:r>
            <a:endParaRPr lang="en-US" sz="2100" b="1" dirty="0">
              <a:solidFill>
                <a:schemeClr val="accent2"/>
              </a:solidFill>
              <a:latin typeface="Arial Bold"/>
              <a:sym typeface="Arial" charset="0"/>
            </a:endParaRP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wsa:MessageID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181868" y="3200400"/>
            <a:ext cx="10740353" cy="1685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wsa:ReplyTo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xmlns:wsa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="http://schemas.xmlsoap.org/ws/2004/08/addressing"&gt;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wsa:Address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    http://www.w3.org/2005/08/addressing/anonymous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wsa:Address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wsa:ReplyTo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0" grpId="1" animBg="1"/>
      <p:bldP spid="101380" grpId="2" animBg="1"/>
      <p:bldP spid="101381" grpId="0" animBg="1"/>
      <p:bldP spid="10138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Synchronous</a:t>
            </a:r>
            <a:r>
              <a:rPr lang="fr-FR" dirty="0" smtClean="0"/>
              <a:t> Code </a:t>
            </a:r>
            <a:r>
              <a:rPr lang="fr-FR" dirty="0" err="1" smtClean="0"/>
              <a:t>Sample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err="1" smtClean="0">
                <a:solidFill>
                  <a:schemeClr val="accent2"/>
                </a:solidFill>
              </a:rPr>
              <a:t>getAPIVersion</a:t>
            </a:r>
            <a:r>
              <a:rPr lang="fr-FR" sz="2800" dirty="0" smtClean="0">
                <a:solidFill>
                  <a:schemeClr val="accent2"/>
                </a:solidFill>
              </a:rPr>
              <a:t> </a:t>
            </a:r>
            <a:r>
              <a:rPr lang="fr-FR" sz="2800" dirty="0" err="1" smtClean="0">
                <a:solidFill>
                  <a:schemeClr val="accent2"/>
                </a:solidFill>
              </a:rPr>
              <a:t>Response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447675" y="1270415"/>
            <a:ext cx="11074639" cy="495893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&lt;</a:t>
            </a:r>
            <a:r>
              <a:rPr sz="1800" dirty="0" err="1"/>
              <a:t>soapenv:Envelope</a:t>
            </a:r>
            <a:r>
              <a:rPr sz="1800" dirty="0"/>
              <a:t> </a:t>
            </a:r>
            <a:r>
              <a:rPr sz="1800" dirty="0" err="1"/>
              <a:t>xmlns:soapenv</a:t>
            </a:r>
            <a:r>
              <a:rPr sz="1800" dirty="0"/>
              <a:t>="http://schemas.xmlsoap.org/soap/envelope/"&gt;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&lt;</a:t>
            </a:r>
            <a:r>
              <a:rPr sz="1800" dirty="0" err="1"/>
              <a:t>soapenv:Header</a:t>
            </a:r>
            <a:r>
              <a:rPr sz="1800" dirty="0"/>
              <a:t> </a:t>
            </a:r>
            <a:r>
              <a:rPr sz="1800" dirty="0" err="1"/>
              <a:t>xmlns:wsa</a:t>
            </a:r>
            <a:r>
              <a:rPr sz="18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&lt;</a:t>
            </a:r>
            <a:r>
              <a:rPr sz="1800" dirty="0" err="1"/>
              <a:t>wsa:Action</a:t>
            </a:r>
            <a:r>
              <a:rPr sz="1800" dirty="0"/>
              <a:t>&gt;</a:t>
            </a:r>
            <a:r>
              <a:rPr sz="1800" dirty="0" err="1"/>
              <a:t>urn:getAPIVersionResponse</a:t>
            </a:r>
            <a:r>
              <a:rPr sz="1800" dirty="0"/>
              <a:t>&lt;/</a:t>
            </a:r>
            <a:r>
              <a:rPr sz="1800" dirty="0" err="1"/>
              <a:t>wsa:Action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&lt;</a:t>
            </a:r>
            <a:r>
              <a:rPr sz="1800" dirty="0" err="1"/>
              <a:t>wsa:RelatesTo</a:t>
            </a:r>
            <a:r>
              <a:rPr sz="1800" dirty="0"/>
              <a:t>&gt;</a:t>
            </a:r>
            <a:r>
              <a:rPr sz="1800" dirty="0" err="1"/>
              <a:t>uuid:63e5d8ca-dcac-40af-916b-d32ec3382d0f</a:t>
            </a:r>
            <a:r>
              <a:rPr sz="1800" dirty="0"/>
              <a:t>&lt;/</a:t>
            </a:r>
            <a:r>
              <a:rPr sz="1800" dirty="0" err="1"/>
              <a:t>wsa:RelatesTo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&lt;/</a:t>
            </a:r>
            <a:r>
              <a:rPr sz="1800" dirty="0" err="1"/>
              <a:t>soapenv:Header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&lt;</a:t>
            </a:r>
            <a:r>
              <a:rPr sz="1800" dirty="0" err="1"/>
              <a:t>soapenv:Body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&lt;</a:t>
            </a:r>
            <a:r>
              <a:rPr sz="1800" dirty="0" err="1"/>
              <a:t>ns:getAPIVersionResponse</a:t>
            </a:r>
            <a:r>
              <a:rPr sz="1800" dirty="0"/>
              <a:t> </a:t>
            </a:r>
            <a:r>
              <a:rPr sz="1800" dirty="0" err="1"/>
              <a:t>xmlns:ns</a:t>
            </a:r>
            <a:r>
              <a:rPr sz="18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    &lt;</a:t>
            </a:r>
            <a:r>
              <a:rPr sz="1800" dirty="0" err="1"/>
              <a:t>ns:return</a:t>
            </a:r>
            <a:r>
              <a:rPr sz="1800" dirty="0"/>
              <a:t> </a:t>
            </a:r>
            <a:r>
              <a:rPr sz="1800" dirty="0" err="1"/>
              <a:t>xmlns:ax21</a:t>
            </a:r>
            <a:r>
              <a:rPr sz="1800" dirty="0"/>
              <a:t>="http://element.services.api.platform.vos.cisco.com/xsd" … 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        &lt;</a:t>
            </a:r>
            <a:r>
              <a:rPr sz="1800" dirty="0" err="1"/>
              <a:t>ax21:result</a:t>
            </a:r>
            <a:r>
              <a:rPr sz="1800" dirty="0"/>
              <a:t>&gt;</a:t>
            </a:r>
            <a:r>
              <a:rPr sz="1800" dirty="0" err="1"/>
              <a:t>internal.request.complete</a:t>
            </a:r>
            <a:r>
              <a:rPr sz="1800" dirty="0"/>
              <a:t>&lt;/</a:t>
            </a:r>
            <a:r>
              <a:rPr sz="1800" dirty="0" err="1"/>
              <a:t>ax21:result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        &lt;</a:t>
            </a:r>
            <a:r>
              <a:rPr sz="1800" dirty="0" err="1"/>
              <a:t>ax21:APIVersion</a:t>
            </a:r>
            <a:r>
              <a:rPr sz="1800" dirty="0"/>
              <a:t>&gt;5.0.1.0&lt;/</a:t>
            </a:r>
            <a:r>
              <a:rPr sz="1800" dirty="0" err="1"/>
              <a:t>ax21:APIVersion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    &lt;/</a:t>
            </a:r>
            <a:r>
              <a:rPr sz="1800" dirty="0" err="1"/>
              <a:t>ns:return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&lt;/</a:t>
            </a:r>
            <a:r>
              <a:rPr sz="1800" dirty="0" err="1"/>
              <a:t>ns:getAPIVersionResponse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&lt;/</a:t>
            </a:r>
            <a:r>
              <a:rPr sz="1800" dirty="0" err="1"/>
              <a:t>soapenv:Body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&lt;/</a:t>
            </a:r>
            <a:r>
              <a:rPr sz="1800" dirty="0" err="1"/>
              <a:t>soapenv:Envelope</a:t>
            </a:r>
            <a:r>
              <a:rPr sz="1800" dirty="0"/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sz="4000" dirty="0" smtClean="0">
                <a:solidFill>
                  <a:srgbClr val="9A9B9C"/>
                </a:solidFill>
                <a:cs typeface="Arial" charset="0"/>
              </a:rPr>
              <a:t>What is PAWS?</a:t>
            </a:r>
            <a:endParaRPr sz="4000" dirty="0" smtClean="0">
              <a:solidFill>
                <a:srgbClr val="9A9B9C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3555" name="Rectangle 8"/>
          <p:cNvSpPr>
            <a:spLocks/>
          </p:cNvSpPr>
          <p:nvPr/>
        </p:nvSpPr>
        <p:spPr bwMode="auto">
          <a:xfrm>
            <a:off x="1058087" y="1185863"/>
            <a:ext cx="9911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>
          <a:xfrm>
            <a:off x="504825" y="171450"/>
            <a:ext cx="11247197" cy="971550"/>
          </a:xfrm>
        </p:spPr>
        <p:txBody>
          <a:bodyPr/>
          <a:lstStyle/>
          <a:p>
            <a:r>
              <a:rPr lang="fr-FR" sz="3300" dirty="0" err="1" smtClean="0"/>
              <a:t>Synchronous</a:t>
            </a:r>
            <a:r>
              <a:rPr lang="fr-FR" sz="3300" dirty="0" smtClean="0"/>
              <a:t> Code </a:t>
            </a:r>
            <a:r>
              <a:rPr lang="fr-FR" sz="3300" dirty="0" err="1" smtClean="0"/>
              <a:t>Sample</a:t>
            </a:r>
            <a:r>
              <a:rPr lang="fr-FR" sz="3300" dirty="0" smtClean="0"/>
              <a:t/>
            </a:r>
            <a:br>
              <a:rPr lang="fr-FR" sz="3300" dirty="0" smtClean="0"/>
            </a:br>
            <a:r>
              <a:rPr lang="fr-FR" sz="2800" dirty="0" err="1" smtClean="0">
                <a:solidFill>
                  <a:schemeClr val="accent2"/>
                </a:solidFill>
              </a:rPr>
              <a:t>getAPIVersion</a:t>
            </a:r>
            <a:r>
              <a:rPr lang="fr-FR" sz="2800" dirty="0" smtClean="0">
                <a:solidFill>
                  <a:schemeClr val="accent2"/>
                </a:solidFill>
              </a:rPr>
              <a:t> </a:t>
            </a:r>
            <a:r>
              <a:rPr lang="fr-FR" sz="2800" dirty="0" err="1" smtClean="0">
                <a:solidFill>
                  <a:schemeClr val="accent2"/>
                </a:solidFill>
              </a:rPr>
              <a:t>Response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3427" name="Rectangle 3"/>
          <p:cNvSpPr>
            <a:spLocks noGrp="1"/>
          </p:cNvSpPr>
          <p:nvPr>
            <p:ph type="body" idx="4294967295"/>
          </p:nvPr>
        </p:nvSpPr>
        <p:spPr>
          <a:xfrm>
            <a:off x="504825" y="1257300"/>
            <a:ext cx="11017489" cy="48577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&lt;</a:t>
            </a:r>
            <a:r>
              <a:rPr sz="1800" dirty="0" err="1"/>
              <a:t>soapenv:Envelope</a:t>
            </a:r>
            <a:r>
              <a:rPr sz="1800" dirty="0"/>
              <a:t> </a:t>
            </a:r>
            <a:r>
              <a:rPr sz="1800" dirty="0" err="1"/>
              <a:t>xmlns:soapenv</a:t>
            </a:r>
            <a:r>
              <a:rPr sz="1800" dirty="0"/>
              <a:t>="http://schemas.xmlsoap.org/soap/envelope/"&gt;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&lt;</a:t>
            </a:r>
            <a:r>
              <a:rPr sz="1800" dirty="0" err="1"/>
              <a:t>soapenv:Header</a:t>
            </a:r>
            <a:r>
              <a:rPr sz="1800" dirty="0"/>
              <a:t> </a:t>
            </a:r>
            <a:r>
              <a:rPr sz="1800" dirty="0" err="1"/>
              <a:t>xmlns:wsa</a:t>
            </a:r>
            <a:r>
              <a:rPr sz="18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&lt;</a:t>
            </a:r>
            <a:r>
              <a:rPr sz="1800" dirty="0" err="1"/>
              <a:t>wsa:Action</a:t>
            </a:r>
            <a:r>
              <a:rPr sz="1800" dirty="0"/>
              <a:t>&gt;</a:t>
            </a:r>
            <a:r>
              <a:rPr sz="1800" dirty="0" err="1"/>
              <a:t>urn:getAPIVersionResponse</a:t>
            </a:r>
            <a:r>
              <a:rPr sz="1800" dirty="0"/>
              <a:t>&lt;/</a:t>
            </a:r>
            <a:r>
              <a:rPr sz="1800" dirty="0" err="1"/>
              <a:t>wsa:Action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&lt;</a:t>
            </a:r>
            <a:r>
              <a:rPr sz="1800" dirty="0" err="1"/>
              <a:t>wsa:RelatesTo</a:t>
            </a:r>
            <a:r>
              <a:rPr sz="1800" dirty="0"/>
              <a:t>&gt;</a:t>
            </a:r>
            <a:r>
              <a:rPr sz="1800" dirty="0" err="1"/>
              <a:t>uuid:63e5d8ca-dcac-40af-916b-d32ec3382d0f</a:t>
            </a:r>
            <a:r>
              <a:rPr sz="1800" dirty="0"/>
              <a:t>&lt;/</a:t>
            </a:r>
            <a:r>
              <a:rPr sz="1800" dirty="0" err="1"/>
              <a:t>wsa:RelatesTo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&lt;/</a:t>
            </a:r>
            <a:r>
              <a:rPr sz="1800" dirty="0" err="1"/>
              <a:t>soapenv:Header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&lt;</a:t>
            </a:r>
            <a:r>
              <a:rPr sz="1800" dirty="0" err="1"/>
              <a:t>soapenv:Body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&lt;</a:t>
            </a:r>
            <a:r>
              <a:rPr sz="1800" dirty="0" err="1"/>
              <a:t>ns:getAPIVersionResponse</a:t>
            </a:r>
            <a:r>
              <a:rPr sz="1800" dirty="0"/>
              <a:t> </a:t>
            </a:r>
            <a:r>
              <a:rPr sz="1800" dirty="0" err="1"/>
              <a:t>xmlns:ns</a:t>
            </a:r>
            <a:r>
              <a:rPr sz="18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    &lt;</a:t>
            </a:r>
            <a:r>
              <a:rPr sz="1800" dirty="0" err="1"/>
              <a:t>ns:return</a:t>
            </a:r>
            <a:r>
              <a:rPr sz="1800" dirty="0"/>
              <a:t> </a:t>
            </a:r>
            <a:r>
              <a:rPr sz="1800" dirty="0" err="1"/>
              <a:t>xmlns:ax21</a:t>
            </a:r>
            <a:r>
              <a:rPr sz="1800" dirty="0"/>
              <a:t>="http://element.services.api.platform.vos.cisco.com/xsd" … 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        &lt;</a:t>
            </a:r>
            <a:r>
              <a:rPr sz="1800" dirty="0" err="1"/>
              <a:t>ax21:result</a:t>
            </a:r>
            <a:r>
              <a:rPr sz="1800" dirty="0"/>
              <a:t>&gt;</a:t>
            </a:r>
            <a:r>
              <a:rPr sz="1800" dirty="0" err="1"/>
              <a:t>internal.request.complete</a:t>
            </a:r>
            <a:r>
              <a:rPr sz="1800" dirty="0"/>
              <a:t>&lt;/</a:t>
            </a:r>
            <a:r>
              <a:rPr sz="1800" dirty="0" err="1"/>
              <a:t>ax21:result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        &lt;</a:t>
            </a:r>
            <a:r>
              <a:rPr sz="1800" dirty="0" err="1"/>
              <a:t>ax21:APIVersion</a:t>
            </a:r>
            <a:r>
              <a:rPr sz="1800" dirty="0"/>
              <a:t>&gt;5.0.1.0&lt;/</a:t>
            </a:r>
            <a:r>
              <a:rPr sz="1800" dirty="0" err="1"/>
              <a:t>ax21:APIVersion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    &lt;/</a:t>
            </a:r>
            <a:r>
              <a:rPr sz="1800" dirty="0" err="1"/>
              <a:t>ns:return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    &lt;/</a:t>
            </a:r>
            <a:r>
              <a:rPr sz="1800" dirty="0" err="1"/>
              <a:t>ns:getAPIVersionResponse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    &lt;/</a:t>
            </a:r>
            <a:r>
              <a:rPr sz="1800" dirty="0" err="1"/>
              <a:t>soapenv:Body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800" dirty="0"/>
              <a:t>&lt;/</a:t>
            </a:r>
            <a:r>
              <a:rPr sz="1800" dirty="0" err="1"/>
              <a:t>soapenv:Envelope</a:t>
            </a:r>
            <a:r>
              <a:rPr sz="1800" dirty="0"/>
              <a:t>&gt;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181868" y="1828801"/>
            <a:ext cx="10835569" cy="877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wsa:Action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urn:getAPIVersionResponse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wsa:Action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wsa:RelatesTo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uuid:63e5d8ca-dcac-40af-916b-d32ec3382d0f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wsa:RelatesTo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9091" y="3943351"/>
            <a:ext cx="11121216" cy="18466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ns:return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xmlns:ax21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="http://element.services.api.platform.vos.cisco.com/xsd" </a:t>
            </a:r>
            <a:r>
              <a:rPr lang="en-US" sz="2100" b="1" dirty="0">
                <a:solidFill>
                  <a:schemeClr val="accent2"/>
                </a:solidFill>
                <a:sym typeface="Arial" charset="0"/>
              </a:rPr>
              <a:t>…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&gt;</a:t>
            </a:r>
          </a:p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ax21:result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internal.request.complete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ax21:result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ax21:APIVersion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&gt;5.0.1.0&lt;/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ax21:APIVersion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ns:return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03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03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03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28" grpId="1" animBg="1"/>
      <p:bldP spid="103428" grpId="2" animBg="1"/>
      <p:bldP spid="103429" grpId="0" animBg="1"/>
      <p:bldP spid="10342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dirty="0" smtClean="0"/>
              <a:t>Asynchronous Example of </a:t>
            </a:r>
            <a:r>
              <a:rPr dirty="0" err="1" smtClean="0"/>
              <a:t>getAPIVersion</a:t>
            </a:r>
            <a:r>
              <a:rPr dirty="0" smtClean="0"/>
              <a:t/>
            </a:r>
            <a:br>
              <a:rPr dirty="0" smtClean="0"/>
            </a:br>
            <a:r>
              <a:rPr lang="en-US" sz="2800" dirty="0" smtClean="0">
                <a:solidFill>
                  <a:schemeClr val="accent2"/>
                </a:solidFill>
                <a:latin typeface="Arial" charset="0"/>
                <a:sym typeface="Arial" charset="0"/>
              </a:rPr>
              <a:t>Application Interaction with PAWS Service</a:t>
            </a:r>
            <a:endParaRPr dirty="0" smtClean="0"/>
          </a:p>
        </p:txBody>
      </p:sp>
      <p:pic>
        <p:nvPicPr>
          <p:cNvPr id="51202" name="Picture 7" descr="PawsApiFlowDiagra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1774" y="1885950"/>
            <a:ext cx="9597762" cy="360878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>
          <a:xfrm>
            <a:off x="306189" y="257175"/>
            <a:ext cx="11438251" cy="752475"/>
          </a:xfrm>
        </p:spPr>
        <p:txBody>
          <a:bodyPr/>
          <a:lstStyle/>
          <a:p>
            <a:r>
              <a:rPr dirty="0" smtClean="0"/>
              <a:t>Asynchronous Code Sample</a:t>
            </a:r>
            <a:br>
              <a:rPr dirty="0" smtClean="0"/>
            </a:br>
            <a:r>
              <a:rPr lang="en-US" sz="2800" dirty="0" err="1" smtClean="0">
                <a:solidFill>
                  <a:schemeClr val="accent2"/>
                </a:solidFill>
                <a:sym typeface="Arial" charset="0"/>
              </a:rPr>
              <a:t>getAPIVersion</a:t>
            </a:r>
            <a:r>
              <a:rPr lang="en-US" sz="2800" dirty="0" smtClean="0">
                <a:solidFill>
                  <a:schemeClr val="accent2"/>
                </a:solidFill>
                <a:sym typeface="Arial" charset="0"/>
              </a:rPr>
              <a:t> Request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2226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310896" y="1009650"/>
            <a:ext cx="11424906" cy="529971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&lt;?xml version="1.0" encoding="</a:t>
            </a:r>
            <a:r>
              <a:rPr sz="1500" dirty="0" err="1" smtClean="0"/>
              <a:t>UTF</a:t>
            </a:r>
            <a:r>
              <a:rPr sz="1500" dirty="0" smtClean="0"/>
              <a:t>-8"?&gt;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&lt;</a:t>
            </a:r>
            <a:r>
              <a:rPr sz="1500" dirty="0" err="1" smtClean="0"/>
              <a:t>soapenv:Envelope</a:t>
            </a:r>
            <a:r>
              <a:rPr sz="1500" dirty="0" smtClean="0"/>
              <a:t> </a:t>
            </a:r>
            <a:r>
              <a:rPr sz="1500" dirty="0" err="1" smtClean="0"/>
              <a:t>xmlns:soapenv</a:t>
            </a:r>
            <a:r>
              <a:rPr sz="1500" dirty="0" smtClean="0"/>
              <a:t>="http://schemas.xmlsoap.org/soap/envelope/" </a:t>
            </a:r>
            <a:r>
              <a:rPr sz="1500" dirty="0" err="1" smtClean="0"/>
              <a:t>xmlns:xsd</a:t>
            </a:r>
            <a:r>
              <a:rPr sz="1500" dirty="0" smtClean="0"/>
              <a:t>="http://www.w3.org/2001/XMLSchema" </a:t>
            </a:r>
            <a:r>
              <a:rPr sz="1500" dirty="0" err="1" smtClean="0"/>
              <a:t>xmlns:xsi</a:t>
            </a:r>
            <a:r>
              <a:rPr sz="1500" dirty="0" smtClean="0"/>
              <a:t>="http://www.w3.org/2001/XMLSchema-instance"&gt;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    &lt;</a:t>
            </a:r>
            <a:r>
              <a:rPr sz="1500" dirty="0" err="1" smtClean="0"/>
              <a:t>soapenv:Header</a:t>
            </a:r>
            <a:r>
              <a:rPr sz="1500" dirty="0" smtClean="0"/>
              <a:t>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        &lt;</a:t>
            </a:r>
            <a:r>
              <a:rPr sz="1500" dirty="0" err="1" smtClean="0"/>
              <a:t>wsa:Action</a:t>
            </a:r>
            <a:r>
              <a:rPr sz="1500" dirty="0" smtClean="0"/>
              <a:t> </a:t>
            </a:r>
            <a:r>
              <a:rPr sz="1500" dirty="0" err="1" smtClean="0"/>
              <a:t>xmlns:wsa</a:t>
            </a:r>
            <a:r>
              <a:rPr sz="1500" dirty="0" smtClean="0"/>
              <a:t>="http://schemas.xmlsoap.org/ws/2004/08/addressing"&gt;urn:getAPIVersion&lt;/wsa:Action&gt;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        &lt;</a:t>
            </a:r>
            <a:r>
              <a:rPr sz="1500" dirty="0" err="1" smtClean="0"/>
              <a:t>wsa:MessageID</a:t>
            </a:r>
            <a:r>
              <a:rPr sz="1500" dirty="0" smtClean="0"/>
              <a:t> </a:t>
            </a:r>
            <a:r>
              <a:rPr sz="1500" dirty="0" err="1" smtClean="0"/>
              <a:t>xmlns:wsa</a:t>
            </a:r>
            <a:r>
              <a:rPr sz="1500" dirty="0" smtClean="0"/>
              <a:t>="http://schemas.xmlsoap.org/ws/2004/08/addressing"&gt;uuid:63e5d8ca-dcac-40af-916b-d32ec3382d0f&lt;/wsa:MessageID&gt;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        &lt;</a:t>
            </a:r>
            <a:r>
              <a:rPr sz="1500" dirty="0" err="1" smtClean="0"/>
              <a:t>wsa:ReplyTo</a:t>
            </a:r>
            <a:r>
              <a:rPr sz="1500" dirty="0" smtClean="0"/>
              <a:t> </a:t>
            </a:r>
            <a:r>
              <a:rPr sz="1500" dirty="0" err="1" smtClean="0"/>
              <a:t>xmlns:wsa</a:t>
            </a:r>
            <a:r>
              <a:rPr sz="1500" dirty="0" smtClean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            &lt;</a:t>
            </a:r>
            <a:r>
              <a:rPr sz="1500" dirty="0" err="1" smtClean="0"/>
              <a:t>wsa:Address</a:t>
            </a:r>
            <a:r>
              <a:rPr sz="1500" dirty="0" smtClean="0"/>
              <a:t>&gt;http://192.168.101.101:8888/servlet/WSACallBackHandler&lt;/wsa:Address&gt;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            &lt;</a:t>
            </a:r>
            <a:r>
              <a:rPr sz="1500" dirty="0" err="1" smtClean="0"/>
              <a:t>wsa:PortType</a:t>
            </a:r>
            <a:r>
              <a:rPr sz="1500" dirty="0" smtClean="0"/>
              <a:t> </a:t>
            </a:r>
            <a:r>
              <a:rPr sz="1500" dirty="0" err="1" smtClean="0"/>
              <a:t>xmlns:ns1</a:t>
            </a:r>
            <a:r>
              <a:rPr sz="1500" dirty="0" smtClean="0"/>
              <a:t>="http://example.org"&gt;ns1:LocalPart&lt;/wsa:PortType&gt;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        &lt;/</a:t>
            </a:r>
            <a:r>
              <a:rPr sz="1500" dirty="0" err="1" smtClean="0"/>
              <a:t>wsa:ReplyTo</a:t>
            </a:r>
            <a:r>
              <a:rPr sz="1500" dirty="0" smtClean="0"/>
              <a:t>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        &lt;</a:t>
            </a:r>
            <a:r>
              <a:rPr sz="1500" dirty="0" err="1" smtClean="0"/>
              <a:t>wsa:To</a:t>
            </a:r>
            <a:r>
              <a:rPr sz="1500" dirty="0" smtClean="0"/>
              <a:t> </a:t>
            </a:r>
            <a:r>
              <a:rPr sz="1500" dirty="0" err="1" smtClean="0"/>
              <a:t>xmlns:wsa</a:t>
            </a:r>
            <a:r>
              <a:rPr sz="1500" dirty="0" smtClean="0"/>
              <a:t>="http://schemas.xmlsoap.org/ws/2004/08/addressing"&gt;https://192.168.101.99/platform-services/services/APIVersionService.APIVersionServiceHttpSoap11Endpoint&lt;/wsa:To&gt;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    &lt;/</a:t>
            </a:r>
            <a:r>
              <a:rPr sz="1500" dirty="0" err="1" smtClean="0"/>
              <a:t>soapenv:Header</a:t>
            </a:r>
            <a:r>
              <a:rPr sz="1500" dirty="0" smtClean="0"/>
              <a:t>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    &lt;</a:t>
            </a:r>
            <a:r>
              <a:rPr sz="1500" dirty="0" err="1" smtClean="0"/>
              <a:t>soapenv:Body</a:t>
            </a:r>
            <a:r>
              <a:rPr sz="1500" dirty="0" smtClean="0"/>
              <a:t>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        &lt;</a:t>
            </a:r>
            <a:r>
              <a:rPr sz="1500" dirty="0" err="1" smtClean="0"/>
              <a:t>getAPIVersion</a:t>
            </a:r>
            <a:r>
              <a:rPr sz="1500" dirty="0" smtClean="0"/>
              <a:t> </a:t>
            </a:r>
            <a:r>
              <a:rPr sz="1500" dirty="0" err="1" smtClean="0"/>
              <a:t>xmlns</a:t>
            </a:r>
            <a:r>
              <a:rPr sz="1500" dirty="0" smtClean="0"/>
              <a:t>="http://services.api.platform.vos.cisco.com"/&gt;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    &lt;/</a:t>
            </a:r>
            <a:r>
              <a:rPr sz="1500" dirty="0" err="1" smtClean="0"/>
              <a:t>soapenv:Body</a:t>
            </a:r>
            <a:r>
              <a:rPr sz="1500" dirty="0" smtClean="0"/>
              <a:t>&gt;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sz="1500" dirty="0" smtClean="0"/>
              <a:t>&lt;/</a:t>
            </a:r>
            <a:r>
              <a:rPr sz="1500" dirty="0" err="1" smtClean="0"/>
              <a:t>soapenv:Envelope</a:t>
            </a:r>
            <a:r>
              <a:rPr sz="1500" dirty="0" smtClean="0"/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Asynchronous Code Sample</a:t>
            </a:r>
            <a:br>
              <a:rPr dirty="0" smtClean="0"/>
            </a:br>
            <a:r>
              <a:rPr lang="en-US" sz="2800" dirty="0" err="1" smtClean="0">
                <a:solidFill>
                  <a:schemeClr val="accent2"/>
                </a:solidFill>
              </a:rPr>
              <a:t>getAPIVersion</a:t>
            </a:r>
            <a:r>
              <a:rPr lang="en-US" sz="2800" dirty="0" smtClean="0">
                <a:solidFill>
                  <a:schemeClr val="accent2"/>
                </a:solidFill>
              </a:rPr>
              <a:t> Request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&lt;?xml version="1.0" encoding="</a:t>
            </a:r>
            <a:r>
              <a:rPr sz="1300" dirty="0" err="1"/>
              <a:t>UTF</a:t>
            </a:r>
            <a:r>
              <a:rPr sz="1300" dirty="0"/>
              <a:t>-8"?&gt;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&lt;</a:t>
            </a:r>
            <a:r>
              <a:rPr sz="1300" dirty="0" err="1"/>
              <a:t>soapenv:Envelope</a:t>
            </a:r>
            <a:r>
              <a:rPr sz="1300" dirty="0"/>
              <a:t> </a:t>
            </a:r>
            <a:r>
              <a:rPr sz="1300" dirty="0" err="1"/>
              <a:t>xmlns:soapenv</a:t>
            </a:r>
            <a:r>
              <a:rPr sz="1300" dirty="0"/>
              <a:t>="http://schemas.xmlsoap.org/soap/envelope/" </a:t>
            </a:r>
            <a:r>
              <a:rPr sz="1300" dirty="0" err="1"/>
              <a:t>xmlns:xsd</a:t>
            </a:r>
            <a:r>
              <a:rPr sz="1300" dirty="0"/>
              <a:t>="http://www.w3.org/2001/XMLSchema" </a:t>
            </a:r>
            <a:r>
              <a:rPr sz="1300" dirty="0" err="1"/>
              <a:t>xmlns:xsi</a:t>
            </a:r>
            <a:r>
              <a:rPr sz="1300" dirty="0"/>
              <a:t>="http://www.w3.org/2001/XMLSchema-instance"&gt;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&lt;</a:t>
            </a:r>
            <a:r>
              <a:rPr sz="1300" dirty="0" err="1"/>
              <a:t>soapenv:Header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wsa:Action</a:t>
            </a:r>
            <a:r>
              <a:rPr sz="1300" dirty="0"/>
              <a:t> </a:t>
            </a:r>
            <a:r>
              <a:rPr sz="1300" dirty="0" err="1"/>
              <a:t>xmlns:wsa</a:t>
            </a:r>
            <a:r>
              <a:rPr sz="1300" dirty="0"/>
              <a:t>="http://schemas.xmlsoap.org/ws/2004/08/addressing"&gt;urn:getAPIVersion&lt;/wsa:Action&gt;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wsa:MessageID</a:t>
            </a:r>
            <a:r>
              <a:rPr sz="1300" dirty="0"/>
              <a:t> </a:t>
            </a:r>
            <a:r>
              <a:rPr sz="1300" dirty="0" err="1"/>
              <a:t>xmlns:wsa</a:t>
            </a:r>
            <a:r>
              <a:rPr sz="1300" dirty="0"/>
              <a:t>="http://schemas.xmlsoap.org/ws/2004/08/addressing"&gt;uuid:63e5d8ca-dcac-40af-916b-d32ec3382d0f&lt;/wsa:MessageID&gt;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wsa:ReplyTo</a:t>
            </a:r>
            <a:r>
              <a:rPr sz="1300" dirty="0"/>
              <a:t> </a:t>
            </a:r>
            <a:r>
              <a:rPr sz="1300" dirty="0" err="1"/>
              <a:t>xmlns:wsa</a:t>
            </a:r>
            <a:r>
              <a:rPr sz="13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    &lt;</a:t>
            </a:r>
            <a:r>
              <a:rPr sz="1300" dirty="0" err="1"/>
              <a:t>wsa:Address</a:t>
            </a:r>
            <a:r>
              <a:rPr sz="1300" dirty="0"/>
              <a:t>&gt;http://192.168.101.101:8888/servlet/WSACallBackHandler&lt;/wsa:Address&gt;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    &lt;</a:t>
            </a:r>
            <a:r>
              <a:rPr sz="1300" dirty="0" err="1"/>
              <a:t>wsa:PortType</a:t>
            </a:r>
            <a:r>
              <a:rPr sz="1300" dirty="0"/>
              <a:t> </a:t>
            </a:r>
            <a:r>
              <a:rPr sz="1300" dirty="0" err="1"/>
              <a:t>xmlns:ns1</a:t>
            </a:r>
            <a:r>
              <a:rPr sz="1300" dirty="0"/>
              <a:t>="http://example.org"&gt;ns1:LocalPart&lt;/wsa:PortType&gt;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&lt;/</a:t>
            </a:r>
            <a:r>
              <a:rPr sz="1300" dirty="0" err="1"/>
              <a:t>wsa:ReplyTo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wsa:To</a:t>
            </a:r>
            <a:r>
              <a:rPr sz="1300" dirty="0"/>
              <a:t> </a:t>
            </a:r>
            <a:r>
              <a:rPr sz="1300" dirty="0" err="1"/>
              <a:t>xmlns:wsa</a:t>
            </a:r>
            <a:r>
              <a:rPr sz="1300" dirty="0"/>
              <a:t>="http://schemas.xmlsoap.org/ws/2004/08/addressing"&gt;https://192.168.101.99/platform-services/services/APIVersionService.APIVersionServiceHttpSoap11Endpoint&lt;/wsa:To&gt;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&lt;/</a:t>
            </a:r>
            <a:r>
              <a:rPr sz="1300" dirty="0" err="1"/>
              <a:t>soapenv:Header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&lt;</a:t>
            </a:r>
            <a:r>
              <a:rPr sz="1300" dirty="0" err="1"/>
              <a:t>soapenv:Body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getAPIVersion</a:t>
            </a:r>
            <a:r>
              <a:rPr sz="1300" dirty="0"/>
              <a:t> </a:t>
            </a:r>
            <a:r>
              <a:rPr sz="1300" dirty="0" err="1"/>
              <a:t>xmlns</a:t>
            </a:r>
            <a:r>
              <a:rPr sz="1300" dirty="0"/>
              <a:t>="http://services.api.platform.vos.cisco.com"/&gt;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&lt;/</a:t>
            </a:r>
            <a:r>
              <a:rPr sz="1300" dirty="0" err="1"/>
              <a:t>soapenv:Body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&lt;/</a:t>
            </a:r>
            <a:r>
              <a:rPr sz="1300" dirty="0" err="1"/>
              <a:t>soapenv:Envelope</a:t>
            </a:r>
            <a:r>
              <a:rPr sz="1300" dirty="0"/>
              <a:t>&gt;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410386" y="2383436"/>
            <a:ext cx="10511835" cy="1038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wsa:Action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xmlns:wsa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="http://schemas.xmlsoap.org/ws/2004/08/addressing"&gt;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urn:getAPIVersion</a:t>
            </a:r>
            <a:endParaRPr lang="en-US" sz="2100" b="1" dirty="0">
              <a:solidFill>
                <a:schemeClr val="accent2"/>
              </a:solidFill>
              <a:latin typeface="Arial Bold"/>
              <a:sym typeface="Arial" charset="0"/>
            </a:endParaRP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wsa:Action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410386" y="5270632"/>
            <a:ext cx="9654892" cy="1038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soapenv:Body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getAPIVersion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xmlns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="http://services.api.platform.vos.cisco.com"/&gt;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soapenv:Body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410386" y="4370404"/>
            <a:ext cx="10511835" cy="9002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pl-PL" b="1" dirty="0">
                <a:solidFill>
                  <a:schemeClr val="accent2"/>
                </a:solidFill>
                <a:latin typeface="Arial" charset="0"/>
                <a:sym typeface="Arial" charset="0"/>
              </a:rPr>
              <a:t>&lt;wsa:To xmlns:wsa="http://schemas.xmlsoap.org/ws/2004/08/addressing"&gt;https://192.168.101.99/platform-services/services/APIVersionService.APIVersionServiceHttpSoap11Endpoint&lt;/wsa:To&gt;</a:t>
            </a:r>
            <a:endParaRPr lang="en-US" b="1" dirty="0">
              <a:solidFill>
                <a:schemeClr val="accent2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00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0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56" grpId="1" animBg="1"/>
      <p:bldP spid="100357" grpId="0" animBg="1"/>
      <p:bldP spid="100357" grpId="1" animBg="1"/>
      <p:bldP spid="100358" grpId="0" animBg="1"/>
      <p:bldP spid="100358" grpId="1" animBg="1"/>
      <p:bldP spid="100358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Asynchronous</a:t>
            </a:r>
            <a:r>
              <a:rPr lang="fr-FR" dirty="0" smtClean="0"/>
              <a:t> Code </a:t>
            </a:r>
            <a:r>
              <a:rPr lang="fr-FR" dirty="0" err="1" smtClean="0"/>
              <a:t>Sample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err="1" smtClean="0">
                <a:solidFill>
                  <a:schemeClr val="accent2"/>
                </a:solidFill>
              </a:rPr>
              <a:t>getAPIVersion</a:t>
            </a:r>
            <a:r>
              <a:rPr lang="fr-FR" sz="2800" dirty="0" smtClean="0">
                <a:solidFill>
                  <a:schemeClr val="accent2"/>
                </a:solidFill>
              </a:rPr>
              <a:t> </a:t>
            </a:r>
            <a:r>
              <a:rPr lang="fr-FR" sz="2800" dirty="0" err="1" smtClean="0">
                <a:solidFill>
                  <a:schemeClr val="accent2"/>
                </a:solidFill>
              </a:rPr>
              <a:t>Request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1379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&lt;?xml version="1.0" encoding="</a:t>
            </a:r>
            <a:r>
              <a:rPr sz="1300" dirty="0" err="1"/>
              <a:t>UTF</a:t>
            </a:r>
            <a:r>
              <a:rPr sz="1300" dirty="0"/>
              <a:t>-8"?&gt;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&lt;</a:t>
            </a:r>
            <a:r>
              <a:rPr sz="1300" dirty="0" err="1"/>
              <a:t>soapenv:Envelope</a:t>
            </a:r>
            <a:r>
              <a:rPr sz="1300" dirty="0"/>
              <a:t> </a:t>
            </a:r>
            <a:r>
              <a:rPr sz="1300" dirty="0" err="1"/>
              <a:t>xmlns:soapenv</a:t>
            </a:r>
            <a:r>
              <a:rPr sz="1300" dirty="0"/>
              <a:t>="http://schemas.xmlsoap.org/soap/envelope/" </a:t>
            </a:r>
            <a:r>
              <a:rPr sz="1300" dirty="0" err="1"/>
              <a:t>xmlns:xsd</a:t>
            </a:r>
            <a:r>
              <a:rPr sz="1300" dirty="0"/>
              <a:t>="http://www.w3.org/2001/XMLSchema" </a:t>
            </a:r>
            <a:r>
              <a:rPr sz="1300" dirty="0" err="1"/>
              <a:t>xmlns:xsi</a:t>
            </a:r>
            <a:r>
              <a:rPr sz="1300" dirty="0"/>
              <a:t>="http://www.w3.org/2001/XMLSchema-instance"&gt;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&lt;</a:t>
            </a:r>
            <a:r>
              <a:rPr sz="1300" dirty="0" err="1"/>
              <a:t>soapenv:Header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wsa:Action</a:t>
            </a:r>
            <a:r>
              <a:rPr sz="1300" dirty="0"/>
              <a:t> </a:t>
            </a:r>
            <a:r>
              <a:rPr sz="1300" dirty="0" err="1"/>
              <a:t>xmlns:wsa</a:t>
            </a:r>
            <a:r>
              <a:rPr sz="1300" dirty="0"/>
              <a:t>="http://schemas.xmlsoap.org/ws/2004/08/addressing"&gt;urn:getAPIVersion&lt;/wsa:Action&gt;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wsa:MessageID</a:t>
            </a:r>
            <a:r>
              <a:rPr sz="1300" dirty="0"/>
              <a:t> </a:t>
            </a:r>
            <a:r>
              <a:rPr sz="1300" dirty="0" err="1"/>
              <a:t>xmlns:wsa</a:t>
            </a:r>
            <a:r>
              <a:rPr sz="1300" dirty="0"/>
              <a:t>="http://schemas.xmlsoap.org/ws/2004/08/addressing"&gt;uuid:63e5d8ca-dcac-40af-916b-d32ec3382d0f&lt;/wsa:MessageID&gt;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wsa:ReplyTo</a:t>
            </a:r>
            <a:r>
              <a:rPr sz="1300" dirty="0"/>
              <a:t> </a:t>
            </a:r>
            <a:r>
              <a:rPr sz="1300" dirty="0" err="1"/>
              <a:t>xmlns:wsa</a:t>
            </a:r>
            <a:r>
              <a:rPr sz="13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    &lt;</a:t>
            </a:r>
            <a:r>
              <a:rPr sz="1300" dirty="0" err="1"/>
              <a:t>wsa:Address</a:t>
            </a:r>
            <a:r>
              <a:rPr sz="1300" dirty="0"/>
              <a:t>&gt;http://192.168.101.101:8888/servlet/WSACallBackHandler&lt;/wsa:Address&gt;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    &lt;</a:t>
            </a:r>
            <a:r>
              <a:rPr sz="1300" dirty="0" err="1"/>
              <a:t>wsa:PortType</a:t>
            </a:r>
            <a:r>
              <a:rPr sz="1300" dirty="0"/>
              <a:t> </a:t>
            </a:r>
            <a:r>
              <a:rPr sz="1300" dirty="0" err="1"/>
              <a:t>xmlns:ns1</a:t>
            </a:r>
            <a:r>
              <a:rPr sz="1300" dirty="0"/>
              <a:t>="http://example.org"&gt;ns1:LocalPart&lt;/wsa:PortType&gt;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&lt;/</a:t>
            </a:r>
            <a:r>
              <a:rPr sz="1300" dirty="0" err="1"/>
              <a:t>wsa:ReplyTo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wsa:To</a:t>
            </a:r>
            <a:r>
              <a:rPr sz="1300" dirty="0"/>
              <a:t> </a:t>
            </a:r>
            <a:r>
              <a:rPr sz="1300" dirty="0" err="1"/>
              <a:t>xmlns:wsa</a:t>
            </a:r>
            <a:r>
              <a:rPr sz="1300" dirty="0"/>
              <a:t>="http://schemas.xmlsoap.org/ws/2004/08/addressing"&gt;https://192.168.101.99/platform-services/services/APIVersionService.APIVersionServiceHttpSoap11Endpoint&lt;/wsa:To&gt;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&lt;/</a:t>
            </a:r>
            <a:r>
              <a:rPr sz="1300" dirty="0" err="1"/>
              <a:t>soapenv:Header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&lt;</a:t>
            </a:r>
            <a:r>
              <a:rPr sz="1300" dirty="0" err="1"/>
              <a:t>soapenv:Body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getAPIVersion</a:t>
            </a:r>
            <a:r>
              <a:rPr sz="1300" dirty="0"/>
              <a:t> </a:t>
            </a:r>
            <a:r>
              <a:rPr sz="1300" dirty="0" err="1"/>
              <a:t>xmlns</a:t>
            </a:r>
            <a:r>
              <a:rPr sz="1300" dirty="0"/>
              <a:t>="http://services.api.platform.vos.cisco.com"/&gt;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&lt;/</a:t>
            </a:r>
            <a:r>
              <a:rPr sz="1300" dirty="0" err="1"/>
              <a:t>soapenv:Body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&lt;/</a:t>
            </a:r>
            <a:r>
              <a:rPr sz="1300" dirty="0" err="1"/>
              <a:t>soapenv:Envelope</a:t>
            </a:r>
            <a:r>
              <a:rPr sz="1300" dirty="0"/>
              <a:t>&gt;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81868" y="2800350"/>
            <a:ext cx="10835569" cy="1038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wsa:MessageID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xmlns:wsa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="http://schemas.xmlsoap.org/ws/2004/08/addressing"&gt;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uuid:63e5d8ca-dcac-40af-916b-d32ec3382d0f</a:t>
            </a:r>
            <a:endParaRPr lang="en-US" sz="2100" b="1" dirty="0">
              <a:solidFill>
                <a:schemeClr val="accent2"/>
              </a:solidFill>
              <a:latin typeface="Arial Bold"/>
              <a:sym typeface="Arial" charset="0"/>
            </a:endParaRP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wsa:MessageID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181868" y="3200401"/>
            <a:ext cx="10740353" cy="2654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wsa:ReplyTo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xmlns:wsa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="http://schemas.xmlsoap.org/ws/2004/08/addressing"&gt;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wsa:Address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    http://192.168.101.101:8888/servlet/WSACallBackHandler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wsa:Address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wsa:PortType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xmlns:ns1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="http://example.org"&gt;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   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ns1:LocalPart</a:t>
            </a:r>
            <a:endParaRPr lang="en-US" sz="2100" b="1" dirty="0">
              <a:solidFill>
                <a:schemeClr val="accent2"/>
              </a:solidFill>
              <a:latin typeface="Arial Bold"/>
              <a:sym typeface="Arial" charset="0"/>
            </a:endParaRP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wsa:PortType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/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wsa:ReplyTo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01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0" grpId="1" animBg="1"/>
      <p:bldP spid="101380" grpId="2" animBg="1"/>
      <p:bldP spid="101381" grpId="0" animBg="1"/>
      <p:bldP spid="10138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306189" y="257175"/>
            <a:ext cx="11438251" cy="742950"/>
          </a:xfrm>
        </p:spPr>
        <p:txBody>
          <a:bodyPr/>
          <a:lstStyle/>
          <a:p>
            <a:r>
              <a:rPr lang="fr-FR" dirty="0" err="1" smtClean="0"/>
              <a:t>Asynchronous</a:t>
            </a:r>
            <a:r>
              <a:rPr lang="fr-FR" dirty="0" smtClean="0"/>
              <a:t> Code </a:t>
            </a:r>
            <a:r>
              <a:rPr lang="fr-FR" dirty="0" err="1" smtClean="0"/>
              <a:t>Sample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err="1" smtClean="0">
                <a:solidFill>
                  <a:schemeClr val="accent2"/>
                </a:solidFill>
              </a:rPr>
              <a:t>getAPIVersion</a:t>
            </a:r>
            <a:r>
              <a:rPr lang="fr-FR" sz="2800" dirty="0" smtClean="0">
                <a:solidFill>
                  <a:schemeClr val="accent2"/>
                </a:solidFill>
              </a:rPr>
              <a:t> </a:t>
            </a:r>
            <a:r>
              <a:rPr lang="fr-FR" sz="2800" dirty="0" err="1" smtClean="0">
                <a:solidFill>
                  <a:schemeClr val="accent2"/>
                </a:solidFill>
              </a:rPr>
              <a:t>Response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2403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1123950"/>
            <a:ext cx="11424906" cy="518541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</a:t>
            </a:r>
            <a:r>
              <a:rPr sz="1500" dirty="0" err="1"/>
              <a:t>soapenv:Envelope</a:t>
            </a:r>
            <a:r>
              <a:rPr sz="1500" dirty="0"/>
              <a:t> </a:t>
            </a:r>
            <a:r>
              <a:rPr sz="1500" dirty="0" err="1"/>
              <a:t>xmlns:soapenv</a:t>
            </a:r>
            <a:r>
              <a:rPr sz="1500" dirty="0"/>
              <a:t>="http://schemas.xmlsoap.org/soap/envelope/"&gt;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soapenv:Header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wsa:To</a:t>
            </a:r>
            <a:r>
              <a:rPr sz="1500" dirty="0"/>
              <a:t>&gt;http://192.168.101.101:8888/servlet/WSACallBackHandler&lt;/wsa:To&gt;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wsa:MessageID</a:t>
            </a:r>
            <a:r>
              <a:rPr sz="1500" dirty="0"/>
              <a:t>&gt;</a:t>
            </a:r>
            <a:r>
              <a:rPr sz="1500" dirty="0" err="1"/>
              <a:t>urn:uuid:0F61829901A8890A521333714855344</a:t>
            </a:r>
            <a:r>
              <a:rPr sz="1500" dirty="0"/>
              <a:t>&lt;/</a:t>
            </a:r>
            <a:r>
              <a:rPr sz="1500" dirty="0" err="1"/>
              <a:t>wsa:MessageID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wsa:Action</a:t>
            </a:r>
            <a:r>
              <a:rPr sz="1500" dirty="0"/>
              <a:t>&gt;</a:t>
            </a:r>
            <a:r>
              <a:rPr sz="1500" dirty="0" err="1"/>
              <a:t>urn:getAPIVersionResponse</a:t>
            </a:r>
            <a:r>
              <a:rPr sz="1500" dirty="0"/>
              <a:t>&lt;/</a:t>
            </a:r>
            <a:r>
              <a:rPr sz="1500" dirty="0" err="1"/>
              <a:t>wsa:Action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wsa:RelatesTo</a:t>
            </a:r>
            <a:r>
              <a:rPr sz="1500" dirty="0"/>
              <a:t>&gt;</a:t>
            </a:r>
            <a:r>
              <a:rPr sz="1500" dirty="0" err="1"/>
              <a:t>uuid:63e5d8ca-dcac-40af-916b-d32ec3382d0f</a:t>
            </a:r>
            <a:r>
              <a:rPr sz="1500" dirty="0"/>
              <a:t>&lt;/</a:t>
            </a:r>
            <a:r>
              <a:rPr sz="1500" dirty="0" err="1"/>
              <a:t>wsa:RelatesTo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ns:getAPIVersionResponse</a:t>
            </a:r>
            <a:r>
              <a:rPr sz="1500" dirty="0"/>
              <a:t> </a:t>
            </a:r>
            <a:r>
              <a:rPr sz="1500" dirty="0" err="1"/>
              <a:t>xmlns:ns</a:t>
            </a:r>
            <a:r>
              <a:rPr sz="15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</a:t>
            </a:r>
            <a:r>
              <a:rPr sz="1500" dirty="0" err="1"/>
              <a:t>ns:return</a:t>
            </a:r>
            <a:r>
              <a:rPr sz="1500" dirty="0"/>
              <a:t> </a:t>
            </a:r>
            <a:r>
              <a:rPr sz="1500" dirty="0" err="1"/>
              <a:t>xmlns:ax21</a:t>
            </a:r>
            <a:r>
              <a:rPr sz="1500" dirty="0"/>
              <a:t>="http://element.services.api.platform.vos.cisco.com/xsd" … 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    &lt;</a:t>
            </a:r>
            <a:r>
              <a:rPr sz="1500" dirty="0" err="1"/>
              <a:t>ax21:result</a:t>
            </a:r>
            <a:r>
              <a:rPr sz="1500" dirty="0"/>
              <a:t>&gt;</a:t>
            </a:r>
            <a:r>
              <a:rPr sz="1500" dirty="0" err="1"/>
              <a:t>internal.request.complete</a:t>
            </a:r>
            <a:r>
              <a:rPr sz="1500" dirty="0"/>
              <a:t>&lt;/</a:t>
            </a:r>
            <a:r>
              <a:rPr sz="1500" dirty="0" err="1"/>
              <a:t>ax21:result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    &lt;</a:t>
            </a:r>
            <a:r>
              <a:rPr sz="1500" dirty="0" err="1"/>
              <a:t>ax21:APIVersion</a:t>
            </a:r>
            <a:r>
              <a:rPr sz="1500" dirty="0"/>
              <a:t>&gt;5.0.1.0&lt;/</a:t>
            </a:r>
            <a:r>
              <a:rPr sz="1500" dirty="0" err="1"/>
              <a:t>ax21:APIVersion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&lt;/</a:t>
            </a:r>
            <a:r>
              <a:rPr sz="1500" dirty="0" err="1"/>
              <a:t>ns:return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&lt;/</a:t>
            </a:r>
            <a:r>
              <a:rPr sz="1500" dirty="0" err="1"/>
              <a:t>ns:getAPIVersionResponse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&lt;/</a:t>
            </a:r>
            <a:r>
              <a:rPr sz="1500" dirty="0" err="1"/>
              <a:t>soapenv:Envelope</a:t>
            </a:r>
            <a:r>
              <a:rPr sz="1500" dirty="0"/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02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02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02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10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>
          <a:xfrm>
            <a:off x="306189" y="228601"/>
            <a:ext cx="11438251" cy="762000"/>
          </a:xfrm>
        </p:spPr>
        <p:txBody>
          <a:bodyPr/>
          <a:lstStyle/>
          <a:p>
            <a:r>
              <a:rPr lang="fr-FR" sz="3300" dirty="0" err="1" smtClean="0"/>
              <a:t>Asynchronous</a:t>
            </a:r>
            <a:r>
              <a:rPr lang="fr-FR" sz="3300" dirty="0" smtClean="0"/>
              <a:t> Code </a:t>
            </a:r>
            <a:r>
              <a:rPr lang="fr-FR" sz="3300" dirty="0" err="1" smtClean="0"/>
              <a:t>Sample</a:t>
            </a:r>
            <a:r>
              <a:rPr lang="fr-FR" sz="3300" dirty="0" smtClean="0"/>
              <a:t/>
            </a:r>
            <a:br>
              <a:rPr lang="fr-FR" sz="3300" dirty="0" smtClean="0"/>
            </a:br>
            <a:r>
              <a:rPr lang="fr-FR" sz="2800" dirty="0" err="1" smtClean="0">
                <a:solidFill>
                  <a:schemeClr val="accent2"/>
                </a:solidFill>
              </a:rPr>
              <a:t>getAPIVersion</a:t>
            </a:r>
            <a:r>
              <a:rPr lang="fr-FR" sz="2800" dirty="0" smtClean="0">
                <a:solidFill>
                  <a:schemeClr val="accent2"/>
                </a:solidFill>
              </a:rPr>
              <a:t> </a:t>
            </a:r>
            <a:r>
              <a:rPr lang="fr-FR" sz="2800" dirty="0" err="1" smtClean="0">
                <a:solidFill>
                  <a:schemeClr val="accent2"/>
                </a:solidFill>
              </a:rPr>
              <a:t>Response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3427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1133475"/>
            <a:ext cx="11424906" cy="517588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</a:t>
            </a:r>
            <a:r>
              <a:rPr sz="1500" dirty="0" err="1"/>
              <a:t>soapenv:Envelope</a:t>
            </a:r>
            <a:r>
              <a:rPr sz="1500" dirty="0"/>
              <a:t> </a:t>
            </a:r>
            <a:r>
              <a:rPr sz="1500" dirty="0" err="1"/>
              <a:t>xmlns:soapenv</a:t>
            </a:r>
            <a:r>
              <a:rPr sz="1500" dirty="0"/>
              <a:t>="http://schemas.xmlsoap.org/soap/envelope/"&gt;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soapenv:Header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wsa:To</a:t>
            </a:r>
            <a:r>
              <a:rPr sz="1500" dirty="0"/>
              <a:t>&gt;http://192.168.101.101:8888/servlet/WSACallBackHandler&lt;/wsa:To&gt;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wsa:MessageID</a:t>
            </a:r>
            <a:r>
              <a:rPr sz="1500" dirty="0"/>
              <a:t>&gt;</a:t>
            </a:r>
            <a:r>
              <a:rPr sz="1500" dirty="0" err="1"/>
              <a:t>urn:uuid:0F61829901A8890A521333714855344</a:t>
            </a:r>
            <a:r>
              <a:rPr sz="1500" dirty="0"/>
              <a:t>&lt;/</a:t>
            </a:r>
            <a:r>
              <a:rPr sz="1500" dirty="0" err="1"/>
              <a:t>wsa:MessageID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wsa:Action</a:t>
            </a:r>
            <a:r>
              <a:rPr sz="1500" dirty="0"/>
              <a:t>&gt;</a:t>
            </a:r>
            <a:r>
              <a:rPr sz="1500" dirty="0" err="1"/>
              <a:t>urn:getAPIVersionResponse</a:t>
            </a:r>
            <a:r>
              <a:rPr sz="1500" dirty="0"/>
              <a:t>&lt;/</a:t>
            </a:r>
            <a:r>
              <a:rPr sz="1500" dirty="0" err="1"/>
              <a:t>wsa:Action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wsa:RelatesTo</a:t>
            </a:r>
            <a:r>
              <a:rPr sz="1500" dirty="0"/>
              <a:t>&gt;</a:t>
            </a:r>
            <a:r>
              <a:rPr sz="1500" dirty="0" err="1"/>
              <a:t>uuid:63e5d8ca-dcac-40af-916b-d32ec3382d0f</a:t>
            </a:r>
            <a:r>
              <a:rPr sz="1500" dirty="0"/>
              <a:t>&lt;/</a:t>
            </a:r>
            <a:r>
              <a:rPr sz="1500" dirty="0" err="1"/>
              <a:t>wsa:RelatesTo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ns:getAPIVersionResponse</a:t>
            </a:r>
            <a:r>
              <a:rPr sz="1500" dirty="0"/>
              <a:t> </a:t>
            </a:r>
            <a:r>
              <a:rPr sz="1500" dirty="0" err="1"/>
              <a:t>xmlns:ns</a:t>
            </a:r>
            <a:r>
              <a:rPr sz="15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</a:t>
            </a:r>
            <a:r>
              <a:rPr sz="1500" dirty="0" err="1"/>
              <a:t>ns:return</a:t>
            </a:r>
            <a:r>
              <a:rPr sz="1500" dirty="0"/>
              <a:t> </a:t>
            </a:r>
            <a:r>
              <a:rPr sz="1500" dirty="0" err="1"/>
              <a:t>xmlns:ax21</a:t>
            </a:r>
            <a:r>
              <a:rPr sz="1500" dirty="0"/>
              <a:t>="http://element.services.api.platform.vos.cisco.com/xsd" … 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    &lt;</a:t>
            </a:r>
            <a:r>
              <a:rPr sz="1500" dirty="0" err="1"/>
              <a:t>ax21:result</a:t>
            </a:r>
            <a:r>
              <a:rPr sz="1500" dirty="0"/>
              <a:t>&gt;</a:t>
            </a:r>
            <a:r>
              <a:rPr sz="1500" dirty="0" err="1"/>
              <a:t>internal.request.complete</a:t>
            </a:r>
            <a:r>
              <a:rPr sz="1500" dirty="0"/>
              <a:t>&lt;/</a:t>
            </a:r>
            <a:r>
              <a:rPr sz="1500" dirty="0" err="1"/>
              <a:t>ax21:result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    &lt;</a:t>
            </a:r>
            <a:r>
              <a:rPr sz="1500" dirty="0" err="1"/>
              <a:t>ax21:APIVersion</a:t>
            </a:r>
            <a:r>
              <a:rPr sz="1500" dirty="0"/>
              <a:t>&gt;5.0.1.0&lt;/</a:t>
            </a:r>
            <a:r>
              <a:rPr sz="1500" dirty="0" err="1"/>
              <a:t>ax21:APIVersion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&lt;/</a:t>
            </a:r>
            <a:r>
              <a:rPr sz="1500" dirty="0" err="1"/>
              <a:t>ns:return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&lt;/</a:t>
            </a:r>
            <a:r>
              <a:rPr sz="1500" dirty="0" err="1"/>
              <a:t>ns:getAPIVersionResponse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&lt;/</a:t>
            </a:r>
            <a:r>
              <a:rPr sz="1500" dirty="0" err="1"/>
              <a:t>soapenv:Envelope</a:t>
            </a:r>
            <a:r>
              <a:rPr sz="1500" dirty="0"/>
              <a:t>&gt;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181868" y="1828801"/>
            <a:ext cx="10835569" cy="18466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wsa:To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&gt;http://192.168.101.101:8888/servlet/WSACallBackHandler&lt;/wsa:To&gt;</a:t>
            </a:r>
          </a:p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wsa:MessageID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urn:uuid:0F61829901A8890A521333714855344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wsa:MessageID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wsa:Action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urn:getAPIVersionResponse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wsa:Action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wsa:RelatesTo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uuid:63e5d8ca-dcac-40af-916b-d32ec3382d0f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wsa:RelatesTo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9091" y="3943351"/>
            <a:ext cx="11121216" cy="18466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ns:return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xmlns:ax21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="http://element.services.api.platform.vos.cisco.com/xsd" </a:t>
            </a:r>
            <a:r>
              <a:rPr lang="en-US" sz="2100" b="1" dirty="0">
                <a:solidFill>
                  <a:schemeClr val="accent2"/>
                </a:solidFill>
                <a:sym typeface="Arial" charset="0"/>
              </a:rPr>
              <a:t>…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&gt;</a:t>
            </a:r>
          </a:p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ax21:result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internal.request.complete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ax21:result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    &lt;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ax21:APIVersion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&gt;5.0.1.0&lt;/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ax21:APIVersion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>
              <a:spcBef>
                <a:spcPct val="50000"/>
              </a:spcBef>
            </a:pP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b="1" dirty="0" err="1">
                <a:solidFill>
                  <a:schemeClr val="accent2"/>
                </a:solidFill>
                <a:latin typeface="Arial Bold"/>
                <a:sym typeface="Arial" charset="0"/>
              </a:rPr>
              <a:t>ns:return</a:t>
            </a:r>
            <a:r>
              <a:rPr lang="en-US" sz="2100" b="1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03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03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03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03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03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28" grpId="1" animBg="1"/>
      <p:bldP spid="103428" grpId="2" animBg="1"/>
      <p:bldP spid="103429" grpId="0" animBg="1"/>
      <p:bldP spid="10342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smtClean="0">
                <a:cs typeface="Arial" charset="0"/>
              </a:rPr>
              <a:t>Typical use cases</a:t>
            </a:r>
            <a:endParaRPr smtClean="0"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Examples of Applications that can use PAWS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2400" dirty="0" smtClean="0"/>
              <a:t>Discovering cluster nodes</a:t>
            </a:r>
          </a:p>
          <a:p>
            <a:r>
              <a:rPr sz="2400" dirty="0" smtClean="0"/>
              <a:t>Downloading and Verifying that upgrade files are on each server</a:t>
            </a:r>
          </a:p>
          <a:p>
            <a:r>
              <a:rPr sz="2400" dirty="0" smtClean="0"/>
              <a:t>Managing backup jobs</a:t>
            </a:r>
          </a:p>
          <a:p>
            <a:r>
              <a:rPr sz="2400" dirty="0" smtClean="0"/>
              <a:t>Restarting server nodes</a:t>
            </a:r>
          </a:p>
          <a:p>
            <a:r>
              <a:rPr sz="2400" dirty="0" smtClean="0"/>
              <a:t>Performing upgrades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Typical Use Cases</a:t>
            </a:r>
            <a:br>
              <a:rPr dirty="0" smtClean="0"/>
            </a:br>
            <a:r>
              <a:rPr lang="en-US" sz="2800" dirty="0" smtClean="0">
                <a:solidFill>
                  <a:schemeClr val="accent2"/>
                </a:solidFill>
                <a:sym typeface="Arial" charset="0"/>
              </a:rPr>
              <a:t>Managing A Cluster Upgrade (Streamlined)</a:t>
            </a:r>
            <a:r>
              <a:rPr dirty="0" smtClean="0"/>
              <a:t>	</a:t>
            </a:r>
          </a:p>
        </p:txBody>
      </p:sp>
      <p:sp>
        <p:nvSpPr>
          <p:cNvPr id="59395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85660" indent="-385660">
              <a:buFont typeface="Arial" charset="0"/>
              <a:buAutoNum type="arabicPeriod"/>
            </a:pPr>
            <a:r>
              <a:rPr lang="en-US" sz="2400" dirty="0" smtClean="0"/>
              <a:t>Identify nodes in the cluster</a:t>
            </a:r>
          </a:p>
          <a:p>
            <a:pPr marL="385660" indent="-385660">
              <a:buFont typeface="Arial" charset="0"/>
              <a:buAutoNum type="arabicPeriod"/>
            </a:pPr>
            <a:r>
              <a:rPr lang="en-US" sz="2400" dirty="0" smtClean="0"/>
              <a:t>Validate installed versions of Unified CM</a:t>
            </a:r>
          </a:p>
          <a:p>
            <a:pPr marL="385660" indent="-385660">
              <a:buFont typeface="Arial" charset="0"/>
              <a:buAutoNum type="arabicPeriod"/>
            </a:pPr>
            <a:r>
              <a:rPr lang="en-US" sz="2400" dirty="0" smtClean="0"/>
              <a:t>Verify upgrade validity</a:t>
            </a:r>
          </a:p>
          <a:p>
            <a:pPr marL="385660" indent="-385660">
              <a:buFont typeface="Arial" charset="0"/>
              <a:buAutoNum type="arabicPeriod"/>
            </a:pPr>
            <a:r>
              <a:rPr lang="en-US" sz="2400" dirty="0" smtClean="0"/>
              <a:t>Download and prepare upgrade file on server</a:t>
            </a:r>
          </a:p>
          <a:p>
            <a:pPr marL="385660" indent="-385660">
              <a:buFont typeface="Arial" charset="0"/>
              <a:buAutoNum type="arabicPeriod"/>
            </a:pPr>
            <a:r>
              <a:rPr lang="en-US" sz="2400" dirty="0" smtClean="0"/>
              <a:t>Start the upgrade</a:t>
            </a:r>
          </a:p>
          <a:p>
            <a:pPr marL="385660" indent="-385660">
              <a:buFont typeface="Arial" charset="0"/>
              <a:buAutoNum type="arabicPeriod"/>
            </a:pPr>
            <a:r>
              <a:rPr lang="en-US" sz="2400" dirty="0" smtClean="0"/>
              <a:t>Check status of upgrade</a:t>
            </a:r>
          </a:p>
          <a:p>
            <a:pPr marL="385660" indent="-385660">
              <a:buFont typeface="Arial" charset="0"/>
              <a:buAutoNum type="arabicPeriod"/>
            </a:pPr>
            <a:r>
              <a:rPr lang="en-US" sz="2400" dirty="0" smtClean="0"/>
              <a:t>Switch to upgraded software version</a:t>
            </a:r>
          </a:p>
          <a:p>
            <a:pPr eaLnBrk="1" hangingPunct="1"/>
            <a:endParaRPr sz="2400" dirty="0">
              <a:sym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Platform Administrative Web Service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Executive Summary</a:t>
            </a:r>
          </a:p>
        </p:txBody>
      </p:sp>
      <p:sp>
        <p:nvSpPr>
          <p:cNvPr id="24578" name="Content Placeholder 11"/>
          <p:cNvSpPr>
            <a:spLocks noGrp="1"/>
          </p:cNvSpPr>
          <p:nvPr>
            <p:ph idx="4294967295"/>
          </p:nvPr>
        </p:nvSpPr>
        <p:spPr>
          <a:xfrm>
            <a:off x="457200" y="1428750"/>
            <a:ext cx="7210425" cy="5143500"/>
          </a:xfrm>
        </p:spPr>
        <p:txBody>
          <a:bodyPr/>
          <a:lstStyle/>
          <a:p>
            <a:r>
              <a:rPr sz="2200" dirty="0" smtClean="0"/>
              <a:t>New “upgrade orchestration features”</a:t>
            </a:r>
            <a:endParaRPr altLang="ja-JP" sz="2200" dirty="0" smtClean="0">
              <a:ea typeface="Arial Unicode MS" pitchFamily="34" charset="-128"/>
              <a:cs typeface="Arial Unicode MS" pitchFamily="34" charset="-128"/>
            </a:endParaRPr>
          </a:p>
          <a:p>
            <a:pPr marL="557064" lvl="1" indent="-214255">
              <a:buFont typeface="Arial" charset="0"/>
              <a:buChar char="•"/>
            </a:pPr>
            <a:r>
              <a:rPr altLang="ja-JP" sz="2000" b="1" dirty="0" smtClean="0">
                <a:ea typeface="Arial Unicode MS" pitchFamily="34" charset="-128"/>
                <a:cs typeface="Arial Unicode MS" pitchFamily="34" charset="-128"/>
              </a:rPr>
              <a:t>PAWS-Interface</a:t>
            </a:r>
            <a:r>
              <a:rPr altLang="ja-JP" sz="2000" dirty="0" smtClean="0">
                <a:ea typeface="Arial Unicode MS" pitchFamily="34" charset="-128"/>
                <a:cs typeface="Arial Unicode MS" pitchFamily="34" charset="-128"/>
              </a:rPr>
              <a:t>: developer-ready Cisco UC software version management interface</a:t>
            </a:r>
          </a:p>
          <a:p>
            <a:pPr marL="557064" lvl="1" indent="-214255">
              <a:buFont typeface="Arial" charset="0"/>
              <a:buChar char="•"/>
            </a:pPr>
            <a:r>
              <a:rPr altLang="ja-JP" sz="2000" b="1" dirty="0" smtClean="0">
                <a:ea typeface="Arial Unicode MS" pitchFamily="34" charset="-128"/>
                <a:cs typeface="Arial Unicode MS" pitchFamily="34" charset="-128"/>
              </a:rPr>
              <a:t>PAWS-Management: </a:t>
            </a:r>
            <a:r>
              <a:rPr altLang="ja-JP" sz="2000" dirty="0" smtClean="0">
                <a:ea typeface="Arial Unicode MS" pitchFamily="34" charset="-128"/>
                <a:cs typeface="Arial Unicode MS" pitchFamily="34" charset="-128"/>
              </a:rPr>
              <a:t>Cisco branded “console” application that uses PAWS-I</a:t>
            </a:r>
          </a:p>
          <a:p>
            <a:r>
              <a:rPr sz="2200" dirty="0" smtClean="0"/>
              <a:t>Value / Strategic Fit:</a:t>
            </a:r>
          </a:p>
          <a:p>
            <a:pPr marL="557064" lvl="1" indent="-214255">
              <a:buFont typeface="Arial" charset="0"/>
              <a:buChar char="•"/>
            </a:pPr>
            <a:r>
              <a:rPr altLang="ja-JP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altLang="ja-JP" sz="2000" dirty="0" smtClean="0">
                <a:ea typeface="Arial Unicode MS" pitchFamily="34" charset="-128"/>
                <a:cs typeface="Arial Unicode MS" pitchFamily="34" charset="-128"/>
              </a:rPr>
              <a:t>Address key customer use cases</a:t>
            </a:r>
            <a:endParaRPr altLang="ja-JP" dirty="0" smtClean="0">
              <a:ea typeface="Arial Unicode MS" pitchFamily="34" charset="-128"/>
              <a:cs typeface="Arial Unicode MS" pitchFamily="34" charset="-128"/>
            </a:endParaRPr>
          </a:p>
          <a:p>
            <a:pPr lvl="2" indent="-171404"/>
            <a:r>
              <a:rPr altLang="ja-JP" sz="2000" dirty="0" smtClean="0">
                <a:ea typeface="Arial Unicode MS" pitchFamily="34" charset="-128"/>
                <a:cs typeface="Arial Unicode MS" pitchFamily="34" charset="-128"/>
              </a:rPr>
              <a:t>	“Multi-cluster upgrade” for large multi-site-distributed deployments</a:t>
            </a:r>
          </a:p>
          <a:p>
            <a:pPr lvl="2" indent="-171404"/>
            <a:r>
              <a:rPr altLang="ja-JP" sz="2000" dirty="0" smtClean="0">
                <a:ea typeface="Arial Unicode MS" pitchFamily="34" charset="-128"/>
                <a:cs typeface="Arial Unicode MS" pitchFamily="34" charset="-128"/>
              </a:rPr>
              <a:t>	“Cluster-based upgrade” for super-clusters</a:t>
            </a:r>
          </a:p>
          <a:p>
            <a:pPr lvl="2" indent="-171404"/>
            <a:r>
              <a:rPr altLang="ja-JP" sz="2000" dirty="0" smtClean="0">
                <a:ea typeface="Arial Unicode MS" pitchFamily="34" charset="-128"/>
                <a:cs typeface="Arial Unicode MS" pitchFamily="34" charset="-128"/>
              </a:rPr>
              <a:t>	“Upgrade Orchestration” to reduce complexity</a:t>
            </a:r>
          </a:p>
          <a:p>
            <a:pPr marL="557064" lvl="1" indent="-214255">
              <a:buFont typeface="Arial" charset="0"/>
              <a:buChar char="•"/>
            </a:pPr>
            <a:r>
              <a:rPr altLang="ja-JP" sz="2000" dirty="0" smtClean="0">
                <a:ea typeface="Arial Unicode MS" pitchFamily="34" charset="-128"/>
                <a:cs typeface="Arial Unicode MS" pitchFamily="34" charset="-128"/>
              </a:rPr>
              <a:t>Reduce upgrade hassles – lower upgrade costs, risk, and travel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06238" y="6551613"/>
            <a:ext cx="3825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9B5244-73FE-4809-9158-CC247E1B446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3" name="Group 299"/>
          <p:cNvGrpSpPr>
            <a:grpSpLocks/>
          </p:cNvGrpSpPr>
          <p:nvPr/>
        </p:nvGrpSpPr>
        <p:grpSpPr bwMode="auto">
          <a:xfrm>
            <a:off x="8049313" y="1014413"/>
            <a:ext cx="3825299" cy="4887515"/>
            <a:chOff x="6763" y="852"/>
            <a:chExt cx="3214" cy="4105"/>
          </a:xfrm>
        </p:grpSpPr>
        <p:sp>
          <p:nvSpPr>
            <p:cNvPr id="129" name="Oval 128"/>
            <p:cNvSpPr/>
            <p:nvPr/>
          </p:nvSpPr>
          <p:spPr>
            <a:xfrm>
              <a:off x="6807" y="852"/>
              <a:ext cx="3170" cy="359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617" eaLnBrk="0" hangingPunct="0">
                <a:lnSpc>
                  <a:spcPct val="90000"/>
                </a:lnSpc>
                <a:defRPr/>
              </a:pPr>
              <a:endParaRPr lang="en-US" dirty="0"/>
            </a:p>
          </p:txBody>
        </p:sp>
        <p:pic>
          <p:nvPicPr>
            <p:cNvPr id="24587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76" y="2084"/>
              <a:ext cx="828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12" y="2841"/>
              <a:ext cx="637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9" name="Rectangle 110"/>
            <p:cNvSpPr>
              <a:spLocks noChangeArrowheads="1"/>
            </p:cNvSpPr>
            <p:nvPr/>
          </p:nvSpPr>
          <p:spPr bwMode="auto">
            <a:xfrm>
              <a:off x="6893" y="1340"/>
              <a:ext cx="2838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685617" eaLnBrk="0" hangingPunct="0">
                <a:lnSpc>
                  <a:spcPct val="90000"/>
                </a:lnSpc>
              </a:pPr>
              <a:r>
                <a:rPr lang="en-US" altLang="ja-JP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Cisco or 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/>
              </a:r>
              <a:br>
                <a:rPr lang="en-US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</a:br>
              <a:r>
                <a:rPr lang="en-US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CDN partner utility/console talking to PAWS API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9046" y="2851"/>
              <a:ext cx="661" cy="381"/>
              <a:chOff x="3715" y="3646"/>
              <a:chExt cx="404" cy="277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3715" y="3646"/>
                <a:ext cx="404" cy="277"/>
                <a:chOff x="2934" y="3543"/>
                <a:chExt cx="717" cy="525"/>
              </a:xfrm>
            </p:grpSpPr>
            <p:sp>
              <p:nvSpPr>
                <p:cNvPr id="24592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934" y="3543"/>
                  <a:ext cx="717" cy="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3" name="Rectangle 11"/>
                <p:cNvSpPr>
                  <a:spLocks noChangeArrowheads="1"/>
                </p:cNvSpPr>
                <p:nvPr/>
              </p:nvSpPr>
              <p:spPr bwMode="auto">
                <a:xfrm>
                  <a:off x="2934" y="3621"/>
                  <a:ext cx="642" cy="441"/>
                </a:xfrm>
                <a:prstGeom prst="rect">
                  <a:avLst/>
                </a:prstGeom>
                <a:solidFill>
                  <a:srgbClr val="0096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GB" sz="1500" i="1" dirty="0">
                    <a:latin typeface="Arial" charset="0"/>
                  </a:endParaRPr>
                </a:p>
              </p:txBody>
            </p:sp>
            <p:sp>
              <p:nvSpPr>
                <p:cNvPr id="24594" name="Rectangle 12"/>
                <p:cNvSpPr>
                  <a:spLocks noChangeArrowheads="1"/>
                </p:cNvSpPr>
                <p:nvPr/>
              </p:nvSpPr>
              <p:spPr bwMode="auto">
                <a:xfrm>
                  <a:off x="2937" y="3624"/>
                  <a:ext cx="637" cy="436"/>
                </a:xfrm>
                <a:prstGeom prst="rect">
                  <a:avLst/>
                </a:prstGeom>
                <a:solidFill>
                  <a:srgbClr val="0096D5"/>
                </a:solidFill>
                <a:ln w="158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GB" sz="1500" i="1" dirty="0">
                    <a:latin typeface="Arial" charset="0"/>
                  </a:endParaRPr>
                </a:p>
              </p:txBody>
            </p:sp>
            <p:sp>
              <p:nvSpPr>
                <p:cNvPr id="24595" name="Freeform 13"/>
                <p:cNvSpPr>
                  <a:spLocks/>
                </p:cNvSpPr>
                <p:nvPr/>
              </p:nvSpPr>
              <p:spPr bwMode="auto">
                <a:xfrm>
                  <a:off x="3576" y="3543"/>
                  <a:ext cx="70" cy="519"/>
                </a:xfrm>
                <a:custGeom>
                  <a:avLst/>
                  <a:gdLst>
                    <a:gd name="T0" fmla="*/ 0 w 133"/>
                    <a:gd name="T1" fmla="*/ 1 h 984"/>
                    <a:gd name="T2" fmla="*/ 1 w 133"/>
                    <a:gd name="T3" fmla="*/ 1 h 984"/>
                    <a:gd name="T4" fmla="*/ 1 w 133"/>
                    <a:gd name="T5" fmla="*/ 0 h 984"/>
                    <a:gd name="T6" fmla="*/ 0 w 133"/>
                    <a:gd name="T7" fmla="*/ 1 h 984"/>
                    <a:gd name="T8" fmla="*/ 0 w 133"/>
                    <a:gd name="T9" fmla="*/ 1 h 9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984"/>
                    <a:gd name="T17" fmla="*/ 133 w 133"/>
                    <a:gd name="T18" fmla="*/ 984 h 9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984">
                      <a:moveTo>
                        <a:pt x="0" y="984"/>
                      </a:moveTo>
                      <a:lnTo>
                        <a:pt x="133" y="847"/>
                      </a:lnTo>
                      <a:lnTo>
                        <a:pt x="133" y="0"/>
                      </a:lnTo>
                      <a:lnTo>
                        <a:pt x="0" y="148"/>
                      </a:lnTo>
                      <a:lnTo>
                        <a:pt x="0" y="984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GB" sz="1500" i="1" dirty="0">
                    <a:latin typeface="Arial" charset="0"/>
                  </a:endParaRPr>
                </a:p>
              </p:txBody>
            </p:sp>
            <p:sp>
              <p:nvSpPr>
                <p:cNvPr id="24596" name="Freeform 14"/>
                <p:cNvSpPr>
                  <a:spLocks/>
                </p:cNvSpPr>
                <p:nvPr/>
              </p:nvSpPr>
              <p:spPr bwMode="auto">
                <a:xfrm>
                  <a:off x="3576" y="3543"/>
                  <a:ext cx="70" cy="519"/>
                </a:xfrm>
                <a:custGeom>
                  <a:avLst/>
                  <a:gdLst>
                    <a:gd name="T0" fmla="*/ 0 w 133"/>
                    <a:gd name="T1" fmla="*/ 1 h 984"/>
                    <a:gd name="T2" fmla="*/ 1 w 133"/>
                    <a:gd name="T3" fmla="*/ 1 h 984"/>
                    <a:gd name="T4" fmla="*/ 1 w 133"/>
                    <a:gd name="T5" fmla="*/ 0 h 984"/>
                    <a:gd name="T6" fmla="*/ 0 w 133"/>
                    <a:gd name="T7" fmla="*/ 1 h 984"/>
                    <a:gd name="T8" fmla="*/ 0 w 133"/>
                    <a:gd name="T9" fmla="*/ 1 h 9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984"/>
                    <a:gd name="T17" fmla="*/ 133 w 133"/>
                    <a:gd name="T18" fmla="*/ 984 h 9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984">
                      <a:moveTo>
                        <a:pt x="0" y="984"/>
                      </a:moveTo>
                      <a:lnTo>
                        <a:pt x="133" y="847"/>
                      </a:lnTo>
                      <a:lnTo>
                        <a:pt x="133" y="0"/>
                      </a:lnTo>
                      <a:lnTo>
                        <a:pt x="0" y="148"/>
                      </a:lnTo>
                      <a:lnTo>
                        <a:pt x="0" y="984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158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GB" sz="1500" i="1" dirty="0">
                    <a:latin typeface="Arial" charset="0"/>
                  </a:endParaRPr>
                </a:p>
              </p:txBody>
            </p:sp>
            <p:sp>
              <p:nvSpPr>
                <p:cNvPr id="24597" name="Freeform 15"/>
                <p:cNvSpPr>
                  <a:spLocks/>
                </p:cNvSpPr>
                <p:nvPr/>
              </p:nvSpPr>
              <p:spPr bwMode="auto">
                <a:xfrm>
                  <a:off x="2934" y="3543"/>
                  <a:ext cx="712" cy="78"/>
                </a:xfrm>
                <a:custGeom>
                  <a:avLst/>
                  <a:gdLst>
                    <a:gd name="T0" fmla="*/ 1 w 1358"/>
                    <a:gd name="T1" fmla="*/ 1 h 148"/>
                    <a:gd name="T2" fmla="*/ 1 w 1358"/>
                    <a:gd name="T3" fmla="*/ 0 h 148"/>
                    <a:gd name="T4" fmla="*/ 1 w 1358"/>
                    <a:gd name="T5" fmla="*/ 0 h 148"/>
                    <a:gd name="T6" fmla="*/ 0 w 1358"/>
                    <a:gd name="T7" fmla="*/ 1 h 148"/>
                    <a:gd name="T8" fmla="*/ 1 w 1358"/>
                    <a:gd name="T9" fmla="*/ 1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8"/>
                    <a:gd name="T16" fmla="*/ 0 h 148"/>
                    <a:gd name="T17" fmla="*/ 1358 w 1358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8" h="148">
                      <a:moveTo>
                        <a:pt x="1225" y="148"/>
                      </a:moveTo>
                      <a:lnTo>
                        <a:pt x="1358" y="0"/>
                      </a:lnTo>
                      <a:lnTo>
                        <a:pt x="134" y="0"/>
                      </a:lnTo>
                      <a:lnTo>
                        <a:pt x="0" y="148"/>
                      </a:lnTo>
                      <a:lnTo>
                        <a:pt x="1225" y="148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GB" sz="1500" i="1" dirty="0">
                    <a:latin typeface="Arial" charset="0"/>
                  </a:endParaRPr>
                </a:p>
              </p:txBody>
            </p:sp>
            <p:sp>
              <p:nvSpPr>
                <p:cNvPr id="24598" name="Freeform 16"/>
                <p:cNvSpPr>
                  <a:spLocks/>
                </p:cNvSpPr>
                <p:nvPr/>
              </p:nvSpPr>
              <p:spPr bwMode="auto">
                <a:xfrm>
                  <a:off x="2934" y="3543"/>
                  <a:ext cx="712" cy="78"/>
                </a:xfrm>
                <a:custGeom>
                  <a:avLst/>
                  <a:gdLst>
                    <a:gd name="T0" fmla="*/ 1 w 1358"/>
                    <a:gd name="T1" fmla="*/ 1 h 148"/>
                    <a:gd name="T2" fmla="*/ 1 w 1358"/>
                    <a:gd name="T3" fmla="*/ 0 h 148"/>
                    <a:gd name="T4" fmla="*/ 1 w 1358"/>
                    <a:gd name="T5" fmla="*/ 0 h 148"/>
                    <a:gd name="T6" fmla="*/ 0 w 1358"/>
                    <a:gd name="T7" fmla="*/ 1 h 148"/>
                    <a:gd name="T8" fmla="*/ 1 w 1358"/>
                    <a:gd name="T9" fmla="*/ 1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8"/>
                    <a:gd name="T16" fmla="*/ 0 h 148"/>
                    <a:gd name="T17" fmla="*/ 1358 w 1358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8" h="148">
                      <a:moveTo>
                        <a:pt x="1225" y="148"/>
                      </a:moveTo>
                      <a:lnTo>
                        <a:pt x="1358" y="0"/>
                      </a:lnTo>
                      <a:lnTo>
                        <a:pt x="134" y="0"/>
                      </a:lnTo>
                      <a:lnTo>
                        <a:pt x="0" y="148"/>
                      </a:lnTo>
                      <a:lnTo>
                        <a:pt x="1225" y="148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GB" sz="1500" i="1" dirty="0">
                    <a:latin typeface="Arial" charset="0"/>
                  </a:endParaRPr>
                </a:p>
              </p:txBody>
            </p:sp>
          </p:grpSp>
          <p:sp>
            <p:nvSpPr>
              <p:cNvPr id="24599" name="Freeform 17"/>
              <p:cNvSpPr>
                <a:spLocks/>
              </p:cNvSpPr>
              <p:nvPr/>
            </p:nvSpPr>
            <p:spPr bwMode="auto">
              <a:xfrm>
                <a:off x="3755" y="3742"/>
                <a:ext cx="55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143" y="0"/>
                    </a:moveTo>
                    <a:lnTo>
                      <a:pt x="143" y="116"/>
                    </a:lnTo>
                    <a:lnTo>
                      <a:pt x="201" y="116"/>
                    </a:lnTo>
                    <a:lnTo>
                      <a:pt x="201" y="159"/>
                    </a:lnTo>
                    <a:lnTo>
                      <a:pt x="143" y="159"/>
                    </a:lnTo>
                    <a:lnTo>
                      <a:pt x="143" y="264"/>
                    </a:lnTo>
                    <a:lnTo>
                      <a:pt x="0" y="1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00" name="Freeform 18"/>
              <p:cNvSpPr>
                <a:spLocks/>
              </p:cNvSpPr>
              <p:nvPr/>
            </p:nvSpPr>
            <p:spPr bwMode="auto">
              <a:xfrm>
                <a:off x="3755" y="3742"/>
                <a:ext cx="55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143" y="0"/>
                    </a:moveTo>
                    <a:lnTo>
                      <a:pt x="143" y="116"/>
                    </a:lnTo>
                    <a:lnTo>
                      <a:pt x="201" y="116"/>
                    </a:lnTo>
                    <a:lnTo>
                      <a:pt x="201" y="159"/>
                    </a:lnTo>
                    <a:lnTo>
                      <a:pt x="143" y="159"/>
                    </a:lnTo>
                    <a:lnTo>
                      <a:pt x="143" y="264"/>
                    </a:lnTo>
                    <a:lnTo>
                      <a:pt x="0" y="1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01" name="Freeform 19"/>
              <p:cNvSpPr>
                <a:spLocks/>
              </p:cNvSpPr>
              <p:nvPr/>
            </p:nvSpPr>
            <p:spPr bwMode="auto">
              <a:xfrm>
                <a:off x="3751" y="3812"/>
                <a:ext cx="55" cy="71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58" y="265"/>
                    </a:moveTo>
                    <a:lnTo>
                      <a:pt x="58" y="138"/>
                    </a:lnTo>
                    <a:lnTo>
                      <a:pt x="0" y="138"/>
                    </a:lnTo>
                    <a:lnTo>
                      <a:pt x="0" y="106"/>
                    </a:lnTo>
                    <a:lnTo>
                      <a:pt x="58" y="106"/>
                    </a:lnTo>
                    <a:lnTo>
                      <a:pt x="58" y="0"/>
                    </a:lnTo>
                    <a:lnTo>
                      <a:pt x="201" y="127"/>
                    </a:lnTo>
                    <a:lnTo>
                      <a:pt x="58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02" name="Freeform 20"/>
              <p:cNvSpPr>
                <a:spLocks/>
              </p:cNvSpPr>
              <p:nvPr/>
            </p:nvSpPr>
            <p:spPr bwMode="auto">
              <a:xfrm>
                <a:off x="3751" y="3812"/>
                <a:ext cx="55" cy="71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58" y="265"/>
                    </a:moveTo>
                    <a:lnTo>
                      <a:pt x="58" y="138"/>
                    </a:lnTo>
                    <a:lnTo>
                      <a:pt x="0" y="138"/>
                    </a:lnTo>
                    <a:lnTo>
                      <a:pt x="0" y="106"/>
                    </a:lnTo>
                    <a:lnTo>
                      <a:pt x="58" y="106"/>
                    </a:lnTo>
                    <a:lnTo>
                      <a:pt x="58" y="0"/>
                    </a:lnTo>
                    <a:lnTo>
                      <a:pt x="201" y="127"/>
                    </a:lnTo>
                    <a:lnTo>
                      <a:pt x="58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03" name="Freeform 21"/>
              <p:cNvSpPr>
                <a:spLocks/>
              </p:cNvSpPr>
              <p:nvPr/>
            </p:nvSpPr>
            <p:spPr bwMode="auto">
              <a:xfrm>
                <a:off x="4002" y="3742"/>
                <a:ext cx="56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58" y="0"/>
                    </a:moveTo>
                    <a:lnTo>
                      <a:pt x="58" y="116"/>
                    </a:lnTo>
                    <a:lnTo>
                      <a:pt x="0" y="116"/>
                    </a:lnTo>
                    <a:lnTo>
                      <a:pt x="0" y="159"/>
                    </a:lnTo>
                    <a:lnTo>
                      <a:pt x="58" y="159"/>
                    </a:lnTo>
                    <a:lnTo>
                      <a:pt x="58" y="264"/>
                    </a:lnTo>
                    <a:lnTo>
                      <a:pt x="201" y="13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04" name="Freeform 22"/>
              <p:cNvSpPr>
                <a:spLocks/>
              </p:cNvSpPr>
              <p:nvPr/>
            </p:nvSpPr>
            <p:spPr bwMode="auto">
              <a:xfrm>
                <a:off x="4002" y="3742"/>
                <a:ext cx="56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58" y="0"/>
                    </a:moveTo>
                    <a:lnTo>
                      <a:pt x="58" y="116"/>
                    </a:lnTo>
                    <a:lnTo>
                      <a:pt x="0" y="116"/>
                    </a:lnTo>
                    <a:lnTo>
                      <a:pt x="0" y="159"/>
                    </a:lnTo>
                    <a:lnTo>
                      <a:pt x="58" y="159"/>
                    </a:lnTo>
                    <a:lnTo>
                      <a:pt x="58" y="264"/>
                    </a:lnTo>
                    <a:lnTo>
                      <a:pt x="201" y="13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05" name="Freeform 23"/>
              <p:cNvSpPr>
                <a:spLocks/>
              </p:cNvSpPr>
              <p:nvPr/>
            </p:nvSpPr>
            <p:spPr bwMode="auto">
              <a:xfrm>
                <a:off x="4009" y="3812"/>
                <a:ext cx="54" cy="71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134" y="265"/>
                    </a:moveTo>
                    <a:lnTo>
                      <a:pt x="134" y="138"/>
                    </a:lnTo>
                    <a:lnTo>
                      <a:pt x="201" y="138"/>
                    </a:lnTo>
                    <a:lnTo>
                      <a:pt x="201" y="106"/>
                    </a:lnTo>
                    <a:lnTo>
                      <a:pt x="134" y="106"/>
                    </a:lnTo>
                    <a:lnTo>
                      <a:pt x="134" y="0"/>
                    </a:lnTo>
                    <a:lnTo>
                      <a:pt x="0" y="127"/>
                    </a:lnTo>
                    <a:lnTo>
                      <a:pt x="134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06" name="Freeform 24"/>
              <p:cNvSpPr>
                <a:spLocks/>
              </p:cNvSpPr>
              <p:nvPr/>
            </p:nvSpPr>
            <p:spPr bwMode="auto">
              <a:xfrm>
                <a:off x="4009" y="3812"/>
                <a:ext cx="54" cy="71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134" y="265"/>
                    </a:moveTo>
                    <a:lnTo>
                      <a:pt x="134" y="138"/>
                    </a:lnTo>
                    <a:lnTo>
                      <a:pt x="201" y="138"/>
                    </a:lnTo>
                    <a:lnTo>
                      <a:pt x="201" y="106"/>
                    </a:lnTo>
                    <a:lnTo>
                      <a:pt x="134" y="106"/>
                    </a:lnTo>
                    <a:lnTo>
                      <a:pt x="134" y="0"/>
                    </a:lnTo>
                    <a:lnTo>
                      <a:pt x="0" y="127"/>
                    </a:lnTo>
                    <a:lnTo>
                      <a:pt x="134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07" name="Freeform 25"/>
              <p:cNvSpPr>
                <a:spLocks/>
              </p:cNvSpPr>
              <p:nvPr/>
            </p:nvSpPr>
            <p:spPr bwMode="auto">
              <a:xfrm>
                <a:off x="3751" y="3740"/>
                <a:ext cx="55" cy="69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144" y="0"/>
                    </a:moveTo>
                    <a:lnTo>
                      <a:pt x="144" y="117"/>
                    </a:lnTo>
                    <a:lnTo>
                      <a:pt x="201" y="117"/>
                    </a:lnTo>
                    <a:lnTo>
                      <a:pt x="201" y="159"/>
                    </a:lnTo>
                    <a:lnTo>
                      <a:pt x="144" y="159"/>
                    </a:lnTo>
                    <a:lnTo>
                      <a:pt x="144" y="265"/>
                    </a:lnTo>
                    <a:lnTo>
                      <a:pt x="0" y="138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08" name="Freeform 26"/>
              <p:cNvSpPr>
                <a:spLocks/>
              </p:cNvSpPr>
              <p:nvPr/>
            </p:nvSpPr>
            <p:spPr bwMode="auto">
              <a:xfrm>
                <a:off x="3751" y="3740"/>
                <a:ext cx="55" cy="69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144" y="0"/>
                    </a:moveTo>
                    <a:lnTo>
                      <a:pt x="144" y="117"/>
                    </a:lnTo>
                    <a:lnTo>
                      <a:pt x="201" y="117"/>
                    </a:lnTo>
                    <a:lnTo>
                      <a:pt x="201" y="159"/>
                    </a:lnTo>
                    <a:lnTo>
                      <a:pt x="144" y="159"/>
                    </a:lnTo>
                    <a:lnTo>
                      <a:pt x="144" y="265"/>
                    </a:lnTo>
                    <a:lnTo>
                      <a:pt x="0" y="138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09" name="Freeform 27"/>
              <p:cNvSpPr>
                <a:spLocks/>
              </p:cNvSpPr>
              <p:nvPr/>
            </p:nvSpPr>
            <p:spPr bwMode="auto">
              <a:xfrm>
                <a:off x="3749" y="3809"/>
                <a:ext cx="56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57" y="264"/>
                    </a:moveTo>
                    <a:lnTo>
                      <a:pt x="57" y="137"/>
                    </a:lnTo>
                    <a:lnTo>
                      <a:pt x="0" y="137"/>
                    </a:lnTo>
                    <a:lnTo>
                      <a:pt x="0" y="106"/>
                    </a:lnTo>
                    <a:lnTo>
                      <a:pt x="57" y="106"/>
                    </a:lnTo>
                    <a:lnTo>
                      <a:pt x="57" y="0"/>
                    </a:lnTo>
                    <a:lnTo>
                      <a:pt x="201" y="127"/>
                    </a:lnTo>
                    <a:lnTo>
                      <a:pt x="57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10" name="Freeform 28"/>
              <p:cNvSpPr>
                <a:spLocks/>
              </p:cNvSpPr>
              <p:nvPr/>
            </p:nvSpPr>
            <p:spPr bwMode="auto">
              <a:xfrm>
                <a:off x="3749" y="3809"/>
                <a:ext cx="56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57" y="264"/>
                    </a:moveTo>
                    <a:lnTo>
                      <a:pt x="57" y="137"/>
                    </a:lnTo>
                    <a:lnTo>
                      <a:pt x="0" y="137"/>
                    </a:lnTo>
                    <a:lnTo>
                      <a:pt x="0" y="106"/>
                    </a:lnTo>
                    <a:lnTo>
                      <a:pt x="57" y="106"/>
                    </a:lnTo>
                    <a:lnTo>
                      <a:pt x="57" y="0"/>
                    </a:lnTo>
                    <a:lnTo>
                      <a:pt x="201" y="127"/>
                    </a:lnTo>
                    <a:lnTo>
                      <a:pt x="57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11" name="Freeform 29"/>
              <p:cNvSpPr>
                <a:spLocks/>
              </p:cNvSpPr>
              <p:nvPr/>
            </p:nvSpPr>
            <p:spPr bwMode="auto">
              <a:xfrm>
                <a:off x="3999" y="3740"/>
                <a:ext cx="57" cy="69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57" y="0"/>
                    </a:moveTo>
                    <a:lnTo>
                      <a:pt x="57" y="117"/>
                    </a:lnTo>
                    <a:lnTo>
                      <a:pt x="0" y="117"/>
                    </a:lnTo>
                    <a:lnTo>
                      <a:pt x="0" y="159"/>
                    </a:lnTo>
                    <a:lnTo>
                      <a:pt x="57" y="159"/>
                    </a:lnTo>
                    <a:lnTo>
                      <a:pt x="57" y="265"/>
                    </a:lnTo>
                    <a:lnTo>
                      <a:pt x="201" y="13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12" name="Freeform 30"/>
              <p:cNvSpPr>
                <a:spLocks/>
              </p:cNvSpPr>
              <p:nvPr/>
            </p:nvSpPr>
            <p:spPr bwMode="auto">
              <a:xfrm>
                <a:off x="3999" y="3740"/>
                <a:ext cx="57" cy="69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57" y="0"/>
                    </a:moveTo>
                    <a:lnTo>
                      <a:pt x="57" y="117"/>
                    </a:lnTo>
                    <a:lnTo>
                      <a:pt x="0" y="117"/>
                    </a:lnTo>
                    <a:lnTo>
                      <a:pt x="0" y="159"/>
                    </a:lnTo>
                    <a:lnTo>
                      <a:pt x="57" y="159"/>
                    </a:lnTo>
                    <a:lnTo>
                      <a:pt x="57" y="265"/>
                    </a:lnTo>
                    <a:lnTo>
                      <a:pt x="201" y="13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13" name="Freeform 31"/>
              <p:cNvSpPr>
                <a:spLocks/>
              </p:cNvSpPr>
              <p:nvPr/>
            </p:nvSpPr>
            <p:spPr bwMode="auto">
              <a:xfrm>
                <a:off x="4006" y="3809"/>
                <a:ext cx="54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134" y="264"/>
                    </a:moveTo>
                    <a:lnTo>
                      <a:pt x="134" y="137"/>
                    </a:lnTo>
                    <a:lnTo>
                      <a:pt x="201" y="137"/>
                    </a:lnTo>
                    <a:lnTo>
                      <a:pt x="201" y="106"/>
                    </a:lnTo>
                    <a:lnTo>
                      <a:pt x="134" y="106"/>
                    </a:lnTo>
                    <a:lnTo>
                      <a:pt x="134" y="0"/>
                    </a:lnTo>
                    <a:lnTo>
                      <a:pt x="0" y="127"/>
                    </a:lnTo>
                    <a:lnTo>
                      <a:pt x="134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14" name="Freeform 32"/>
              <p:cNvSpPr>
                <a:spLocks/>
              </p:cNvSpPr>
              <p:nvPr/>
            </p:nvSpPr>
            <p:spPr bwMode="auto">
              <a:xfrm>
                <a:off x="4006" y="3809"/>
                <a:ext cx="54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134" y="264"/>
                    </a:moveTo>
                    <a:lnTo>
                      <a:pt x="134" y="137"/>
                    </a:lnTo>
                    <a:lnTo>
                      <a:pt x="201" y="137"/>
                    </a:lnTo>
                    <a:lnTo>
                      <a:pt x="201" y="106"/>
                    </a:lnTo>
                    <a:lnTo>
                      <a:pt x="134" y="106"/>
                    </a:lnTo>
                    <a:lnTo>
                      <a:pt x="134" y="0"/>
                    </a:lnTo>
                    <a:lnTo>
                      <a:pt x="0" y="127"/>
                    </a:lnTo>
                    <a:lnTo>
                      <a:pt x="134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15" name="Rectangle 33"/>
              <p:cNvSpPr>
                <a:spLocks noChangeArrowheads="1"/>
              </p:cNvSpPr>
              <p:nvPr/>
            </p:nvSpPr>
            <p:spPr bwMode="auto">
              <a:xfrm>
                <a:off x="3817" y="3715"/>
                <a:ext cx="180" cy="184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16" name="Rectangle 34"/>
              <p:cNvSpPr>
                <a:spLocks noChangeArrowheads="1"/>
              </p:cNvSpPr>
              <p:nvPr/>
            </p:nvSpPr>
            <p:spPr bwMode="auto">
              <a:xfrm>
                <a:off x="3815" y="3715"/>
                <a:ext cx="179" cy="1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17" name="Oval 35"/>
              <p:cNvSpPr>
                <a:spLocks noChangeArrowheads="1"/>
              </p:cNvSpPr>
              <p:nvPr/>
            </p:nvSpPr>
            <p:spPr bwMode="auto">
              <a:xfrm>
                <a:off x="3913" y="3815"/>
                <a:ext cx="64" cy="6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18" name="Oval 36"/>
              <p:cNvSpPr>
                <a:spLocks noChangeArrowheads="1"/>
              </p:cNvSpPr>
              <p:nvPr/>
            </p:nvSpPr>
            <p:spPr bwMode="auto">
              <a:xfrm>
                <a:off x="3936" y="3838"/>
                <a:ext cx="18" cy="1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19" name="Oval 37"/>
              <p:cNvSpPr>
                <a:spLocks noChangeArrowheads="1"/>
              </p:cNvSpPr>
              <p:nvPr/>
            </p:nvSpPr>
            <p:spPr bwMode="auto">
              <a:xfrm>
                <a:off x="3825" y="3815"/>
                <a:ext cx="66" cy="6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20" name="Line 38"/>
              <p:cNvSpPr>
                <a:spLocks noChangeShapeType="1"/>
              </p:cNvSpPr>
              <p:nvPr/>
            </p:nvSpPr>
            <p:spPr bwMode="auto">
              <a:xfrm flipV="1">
                <a:off x="3845" y="3833"/>
                <a:ext cx="26" cy="25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Line 39"/>
              <p:cNvSpPr>
                <a:spLocks noChangeShapeType="1"/>
              </p:cNvSpPr>
              <p:nvPr/>
            </p:nvSpPr>
            <p:spPr bwMode="auto">
              <a:xfrm>
                <a:off x="3845" y="3833"/>
                <a:ext cx="26" cy="25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Oval 40"/>
              <p:cNvSpPr>
                <a:spLocks noChangeArrowheads="1"/>
              </p:cNvSpPr>
              <p:nvPr/>
            </p:nvSpPr>
            <p:spPr bwMode="auto">
              <a:xfrm>
                <a:off x="3868" y="3738"/>
                <a:ext cx="65" cy="6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23" name="Line 41"/>
              <p:cNvSpPr>
                <a:spLocks noChangeShapeType="1"/>
              </p:cNvSpPr>
              <p:nvPr/>
            </p:nvSpPr>
            <p:spPr bwMode="auto">
              <a:xfrm flipH="1" flipV="1">
                <a:off x="3884" y="3772"/>
                <a:ext cx="11" cy="9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4" name="Line 42"/>
              <p:cNvSpPr>
                <a:spLocks noChangeShapeType="1"/>
              </p:cNvSpPr>
              <p:nvPr/>
            </p:nvSpPr>
            <p:spPr bwMode="auto">
              <a:xfrm flipH="1">
                <a:off x="3895" y="3760"/>
                <a:ext cx="24" cy="21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Oval 43"/>
              <p:cNvSpPr>
                <a:spLocks noChangeArrowheads="1"/>
              </p:cNvSpPr>
              <p:nvPr/>
            </p:nvSpPr>
            <p:spPr bwMode="auto">
              <a:xfrm>
                <a:off x="3913" y="3817"/>
                <a:ext cx="66" cy="60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26" name="Oval 44"/>
              <p:cNvSpPr>
                <a:spLocks noChangeArrowheads="1"/>
              </p:cNvSpPr>
              <p:nvPr/>
            </p:nvSpPr>
            <p:spPr bwMode="auto">
              <a:xfrm>
                <a:off x="3937" y="3839"/>
                <a:ext cx="18" cy="17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27" name="Oval 45"/>
              <p:cNvSpPr>
                <a:spLocks noChangeArrowheads="1"/>
              </p:cNvSpPr>
              <p:nvPr/>
            </p:nvSpPr>
            <p:spPr bwMode="auto">
              <a:xfrm>
                <a:off x="3828" y="3817"/>
                <a:ext cx="64" cy="60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28" name="Line 46"/>
              <p:cNvSpPr>
                <a:spLocks noChangeShapeType="1"/>
              </p:cNvSpPr>
              <p:nvPr/>
            </p:nvSpPr>
            <p:spPr bwMode="auto">
              <a:xfrm flipV="1">
                <a:off x="3845" y="3834"/>
                <a:ext cx="26" cy="26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9" name="Line 47"/>
              <p:cNvSpPr>
                <a:spLocks noChangeShapeType="1"/>
              </p:cNvSpPr>
              <p:nvPr/>
            </p:nvSpPr>
            <p:spPr bwMode="auto">
              <a:xfrm>
                <a:off x="3845" y="3834"/>
                <a:ext cx="26" cy="26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0" name="Oval 48"/>
              <p:cNvSpPr>
                <a:spLocks noChangeArrowheads="1"/>
              </p:cNvSpPr>
              <p:nvPr/>
            </p:nvSpPr>
            <p:spPr bwMode="auto">
              <a:xfrm>
                <a:off x="3868" y="3740"/>
                <a:ext cx="67" cy="60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31" name="Line 49"/>
              <p:cNvSpPr>
                <a:spLocks noChangeShapeType="1"/>
              </p:cNvSpPr>
              <p:nvPr/>
            </p:nvSpPr>
            <p:spPr bwMode="auto">
              <a:xfrm flipH="1" flipV="1">
                <a:off x="3884" y="3772"/>
                <a:ext cx="11" cy="11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2" name="Line 50"/>
              <p:cNvSpPr>
                <a:spLocks noChangeShapeType="1"/>
              </p:cNvSpPr>
              <p:nvPr/>
            </p:nvSpPr>
            <p:spPr bwMode="auto">
              <a:xfrm flipH="1">
                <a:off x="3895" y="3761"/>
                <a:ext cx="25" cy="22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33" name="Rectangle 124"/>
            <p:cNvSpPr>
              <a:spLocks noChangeArrowheads="1"/>
            </p:cNvSpPr>
            <p:nvPr/>
          </p:nvSpPr>
          <p:spPr bwMode="auto">
            <a:xfrm rot="5400000">
              <a:off x="7124" y="3328"/>
              <a:ext cx="3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617" eaLnBrk="0" hangingPunct="0">
                <a:lnSpc>
                  <a:spcPct val="90000"/>
                </a:lnSpc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…</a:t>
              </a:r>
            </a:p>
          </p:txBody>
        </p:sp>
        <p:sp>
          <p:nvSpPr>
            <p:cNvPr id="24634" name="Rectangle 125"/>
            <p:cNvSpPr>
              <a:spLocks noChangeArrowheads="1"/>
            </p:cNvSpPr>
            <p:nvPr/>
          </p:nvSpPr>
          <p:spPr bwMode="auto">
            <a:xfrm rot="16200000">
              <a:off x="9135" y="3288"/>
              <a:ext cx="3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617" eaLnBrk="0" hangingPunct="0">
                <a:lnSpc>
                  <a:spcPct val="90000"/>
                </a:lnSpc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…</a:t>
              </a:r>
            </a:p>
          </p:txBody>
        </p:sp>
        <p:sp>
          <p:nvSpPr>
            <p:cNvPr id="24635" name="Rectangle 126"/>
            <p:cNvSpPr>
              <a:spLocks noChangeArrowheads="1"/>
            </p:cNvSpPr>
            <p:nvPr/>
          </p:nvSpPr>
          <p:spPr bwMode="auto">
            <a:xfrm>
              <a:off x="8889" y="3963"/>
              <a:ext cx="988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617" eaLnBrk="0" hangingPunct="0">
                <a:lnSpc>
                  <a:spcPct val="9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“CUP” Nodes</a:t>
              </a:r>
            </a:p>
          </p:txBody>
        </p:sp>
        <p:sp>
          <p:nvSpPr>
            <p:cNvPr id="24636" name="Rectangle 127"/>
            <p:cNvSpPr>
              <a:spLocks noChangeArrowheads="1"/>
            </p:cNvSpPr>
            <p:nvPr/>
          </p:nvSpPr>
          <p:spPr bwMode="auto">
            <a:xfrm>
              <a:off x="6763" y="3960"/>
              <a:ext cx="973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617" eaLnBrk="0" hangingPunct="0">
                <a:lnSpc>
                  <a:spcPct val="9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CUCM Nodes</a:t>
              </a:r>
            </a:p>
          </p:txBody>
        </p:sp>
        <p:cxnSp>
          <p:nvCxnSpPr>
            <p:cNvPr id="101" name="Straight Arrow Connector 100"/>
            <p:cNvCxnSpPr>
              <a:stCxn id="96" idx="2"/>
              <a:endCxn id="99" idx="3"/>
            </p:cNvCxnSpPr>
            <p:nvPr/>
          </p:nvCxnSpPr>
          <p:spPr>
            <a:xfrm flipH="1">
              <a:off x="7549" y="2767"/>
              <a:ext cx="741" cy="2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6" idx="2"/>
              <a:endCxn id="95" idx="3"/>
            </p:cNvCxnSpPr>
            <p:nvPr/>
          </p:nvCxnSpPr>
          <p:spPr>
            <a:xfrm flipH="1">
              <a:off x="7555" y="2767"/>
              <a:ext cx="735" cy="9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6" idx="2"/>
              <a:endCxn id="24650" idx="1"/>
            </p:cNvCxnSpPr>
            <p:nvPr/>
          </p:nvCxnSpPr>
          <p:spPr>
            <a:xfrm>
              <a:off x="8290" y="2767"/>
              <a:ext cx="757" cy="9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96" idx="2"/>
              <a:endCxn id="24594" idx="1"/>
            </p:cNvCxnSpPr>
            <p:nvPr/>
          </p:nvCxnSpPr>
          <p:spPr>
            <a:xfrm>
              <a:off x="8290" y="2767"/>
              <a:ext cx="759" cy="3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41" name="Rectangle 133"/>
            <p:cNvSpPr>
              <a:spLocks noChangeArrowheads="1"/>
            </p:cNvSpPr>
            <p:nvPr/>
          </p:nvSpPr>
          <p:spPr bwMode="auto">
            <a:xfrm>
              <a:off x="8152" y="4370"/>
              <a:ext cx="3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617" eaLnBrk="0" hangingPunct="0">
                <a:lnSpc>
                  <a:spcPct val="90000"/>
                </a:lnSpc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…</a:t>
              </a:r>
            </a:p>
          </p:txBody>
        </p:sp>
        <p:sp>
          <p:nvSpPr>
            <p:cNvPr id="24642" name="Rectangle 134"/>
            <p:cNvSpPr>
              <a:spLocks noChangeArrowheads="1"/>
            </p:cNvSpPr>
            <p:nvPr/>
          </p:nvSpPr>
          <p:spPr bwMode="auto">
            <a:xfrm>
              <a:off x="7878" y="4740"/>
              <a:ext cx="866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617" eaLnBrk="0" hangingPunct="0">
                <a:lnSpc>
                  <a:spcPct val="9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SME Nodes</a:t>
              </a:r>
            </a:p>
          </p:txBody>
        </p:sp>
        <p:cxnSp>
          <p:nvCxnSpPr>
            <p:cNvPr id="136" name="Straight Arrow Connector 135"/>
            <p:cNvCxnSpPr>
              <a:stCxn id="96" idx="2"/>
            </p:cNvCxnSpPr>
            <p:nvPr/>
          </p:nvCxnSpPr>
          <p:spPr>
            <a:xfrm>
              <a:off x="8290" y="2767"/>
              <a:ext cx="427" cy="1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96" idx="2"/>
            </p:cNvCxnSpPr>
            <p:nvPr/>
          </p:nvCxnSpPr>
          <p:spPr>
            <a:xfrm flipH="1">
              <a:off x="7847" y="2767"/>
              <a:ext cx="443" cy="15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645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19" y="3547"/>
              <a:ext cx="636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9044" y="3538"/>
              <a:ext cx="663" cy="382"/>
              <a:chOff x="3715" y="3646"/>
              <a:chExt cx="404" cy="277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3715" y="3646"/>
                <a:ext cx="404" cy="277"/>
                <a:chOff x="2934" y="3543"/>
                <a:chExt cx="717" cy="525"/>
              </a:xfrm>
            </p:grpSpPr>
            <p:sp>
              <p:nvSpPr>
                <p:cNvPr id="24648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934" y="3543"/>
                  <a:ext cx="717" cy="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9" name="Rectangle 11"/>
                <p:cNvSpPr>
                  <a:spLocks noChangeArrowheads="1"/>
                </p:cNvSpPr>
                <p:nvPr/>
              </p:nvSpPr>
              <p:spPr bwMode="auto">
                <a:xfrm>
                  <a:off x="2934" y="3621"/>
                  <a:ext cx="642" cy="441"/>
                </a:xfrm>
                <a:prstGeom prst="rect">
                  <a:avLst/>
                </a:prstGeom>
                <a:solidFill>
                  <a:srgbClr val="0096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GB" sz="1500" i="1" dirty="0">
                    <a:latin typeface="Arial" charset="0"/>
                  </a:endParaRPr>
                </a:p>
              </p:txBody>
            </p:sp>
            <p:sp>
              <p:nvSpPr>
                <p:cNvPr id="24650" name="Rectangle 12"/>
                <p:cNvSpPr>
                  <a:spLocks noChangeArrowheads="1"/>
                </p:cNvSpPr>
                <p:nvPr/>
              </p:nvSpPr>
              <p:spPr bwMode="auto">
                <a:xfrm>
                  <a:off x="2937" y="3624"/>
                  <a:ext cx="637" cy="436"/>
                </a:xfrm>
                <a:prstGeom prst="rect">
                  <a:avLst/>
                </a:prstGeom>
                <a:solidFill>
                  <a:srgbClr val="0096D5"/>
                </a:solidFill>
                <a:ln w="158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GB" sz="1500" i="1" dirty="0">
                    <a:latin typeface="Arial" charset="0"/>
                  </a:endParaRPr>
                </a:p>
              </p:txBody>
            </p:sp>
            <p:sp>
              <p:nvSpPr>
                <p:cNvPr id="24651" name="Freeform 13"/>
                <p:cNvSpPr>
                  <a:spLocks/>
                </p:cNvSpPr>
                <p:nvPr/>
              </p:nvSpPr>
              <p:spPr bwMode="auto">
                <a:xfrm>
                  <a:off x="3576" y="3543"/>
                  <a:ext cx="70" cy="519"/>
                </a:xfrm>
                <a:custGeom>
                  <a:avLst/>
                  <a:gdLst>
                    <a:gd name="T0" fmla="*/ 0 w 133"/>
                    <a:gd name="T1" fmla="*/ 1 h 984"/>
                    <a:gd name="T2" fmla="*/ 1 w 133"/>
                    <a:gd name="T3" fmla="*/ 1 h 984"/>
                    <a:gd name="T4" fmla="*/ 1 w 133"/>
                    <a:gd name="T5" fmla="*/ 0 h 984"/>
                    <a:gd name="T6" fmla="*/ 0 w 133"/>
                    <a:gd name="T7" fmla="*/ 1 h 984"/>
                    <a:gd name="T8" fmla="*/ 0 w 133"/>
                    <a:gd name="T9" fmla="*/ 1 h 9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984"/>
                    <a:gd name="T17" fmla="*/ 133 w 133"/>
                    <a:gd name="T18" fmla="*/ 984 h 9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984">
                      <a:moveTo>
                        <a:pt x="0" y="984"/>
                      </a:moveTo>
                      <a:lnTo>
                        <a:pt x="133" y="847"/>
                      </a:lnTo>
                      <a:lnTo>
                        <a:pt x="133" y="0"/>
                      </a:lnTo>
                      <a:lnTo>
                        <a:pt x="0" y="148"/>
                      </a:lnTo>
                      <a:lnTo>
                        <a:pt x="0" y="984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GB" sz="1500" i="1" dirty="0">
                    <a:latin typeface="Arial" charset="0"/>
                  </a:endParaRPr>
                </a:p>
              </p:txBody>
            </p:sp>
            <p:sp>
              <p:nvSpPr>
                <p:cNvPr id="24652" name="Freeform 14"/>
                <p:cNvSpPr>
                  <a:spLocks/>
                </p:cNvSpPr>
                <p:nvPr/>
              </p:nvSpPr>
              <p:spPr bwMode="auto">
                <a:xfrm>
                  <a:off x="3576" y="3543"/>
                  <a:ext cx="70" cy="519"/>
                </a:xfrm>
                <a:custGeom>
                  <a:avLst/>
                  <a:gdLst>
                    <a:gd name="T0" fmla="*/ 0 w 133"/>
                    <a:gd name="T1" fmla="*/ 1 h 984"/>
                    <a:gd name="T2" fmla="*/ 1 w 133"/>
                    <a:gd name="T3" fmla="*/ 1 h 984"/>
                    <a:gd name="T4" fmla="*/ 1 w 133"/>
                    <a:gd name="T5" fmla="*/ 0 h 984"/>
                    <a:gd name="T6" fmla="*/ 0 w 133"/>
                    <a:gd name="T7" fmla="*/ 1 h 984"/>
                    <a:gd name="T8" fmla="*/ 0 w 133"/>
                    <a:gd name="T9" fmla="*/ 1 h 9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984"/>
                    <a:gd name="T17" fmla="*/ 133 w 133"/>
                    <a:gd name="T18" fmla="*/ 984 h 9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984">
                      <a:moveTo>
                        <a:pt x="0" y="984"/>
                      </a:moveTo>
                      <a:lnTo>
                        <a:pt x="133" y="847"/>
                      </a:lnTo>
                      <a:lnTo>
                        <a:pt x="133" y="0"/>
                      </a:lnTo>
                      <a:lnTo>
                        <a:pt x="0" y="148"/>
                      </a:lnTo>
                      <a:lnTo>
                        <a:pt x="0" y="984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158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GB" sz="1500" i="1" dirty="0">
                    <a:latin typeface="Arial" charset="0"/>
                  </a:endParaRPr>
                </a:p>
              </p:txBody>
            </p:sp>
            <p:sp>
              <p:nvSpPr>
                <p:cNvPr id="24653" name="Freeform 15"/>
                <p:cNvSpPr>
                  <a:spLocks/>
                </p:cNvSpPr>
                <p:nvPr/>
              </p:nvSpPr>
              <p:spPr bwMode="auto">
                <a:xfrm>
                  <a:off x="2934" y="3543"/>
                  <a:ext cx="712" cy="78"/>
                </a:xfrm>
                <a:custGeom>
                  <a:avLst/>
                  <a:gdLst>
                    <a:gd name="T0" fmla="*/ 1 w 1358"/>
                    <a:gd name="T1" fmla="*/ 1 h 148"/>
                    <a:gd name="T2" fmla="*/ 1 w 1358"/>
                    <a:gd name="T3" fmla="*/ 0 h 148"/>
                    <a:gd name="T4" fmla="*/ 1 w 1358"/>
                    <a:gd name="T5" fmla="*/ 0 h 148"/>
                    <a:gd name="T6" fmla="*/ 0 w 1358"/>
                    <a:gd name="T7" fmla="*/ 1 h 148"/>
                    <a:gd name="T8" fmla="*/ 1 w 1358"/>
                    <a:gd name="T9" fmla="*/ 1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8"/>
                    <a:gd name="T16" fmla="*/ 0 h 148"/>
                    <a:gd name="T17" fmla="*/ 1358 w 1358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8" h="148">
                      <a:moveTo>
                        <a:pt x="1225" y="148"/>
                      </a:moveTo>
                      <a:lnTo>
                        <a:pt x="1358" y="0"/>
                      </a:lnTo>
                      <a:lnTo>
                        <a:pt x="134" y="0"/>
                      </a:lnTo>
                      <a:lnTo>
                        <a:pt x="0" y="148"/>
                      </a:lnTo>
                      <a:lnTo>
                        <a:pt x="1225" y="148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GB" sz="1500" i="1" dirty="0">
                    <a:latin typeface="Arial" charset="0"/>
                  </a:endParaRPr>
                </a:p>
              </p:txBody>
            </p:sp>
            <p:sp>
              <p:nvSpPr>
                <p:cNvPr id="24654" name="Freeform 16"/>
                <p:cNvSpPr>
                  <a:spLocks/>
                </p:cNvSpPr>
                <p:nvPr/>
              </p:nvSpPr>
              <p:spPr bwMode="auto">
                <a:xfrm>
                  <a:off x="2934" y="3543"/>
                  <a:ext cx="712" cy="78"/>
                </a:xfrm>
                <a:custGeom>
                  <a:avLst/>
                  <a:gdLst>
                    <a:gd name="T0" fmla="*/ 1 w 1358"/>
                    <a:gd name="T1" fmla="*/ 1 h 148"/>
                    <a:gd name="T2" fmla="*/ 1 w 1358"/>
                    <a:gd name="T3" fmla="*/ 0 h 148"/>
                    <a:gd name="T4" fmla="*/ 1 w 1358"/>
                    <a:gd name="T5" fmla="*/ 0 h 148"/>
                    <a:gd name="T6" fmla="*/ 0 w 1358"/>
                    <a:gd name="T7" fmla="*/ 1 h 148"/>
                    <a:gd name="T8" fmla="*/ 1 w 1358"/>
                    <a:gd name="T9" fmla="*/ 1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8"/>
                    <a:gd name="T16" fmla="*/ 0 h 148"/>
                    <a:gd name="T17" fmla="*/ 1358 w 1358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8" h="148">
                      <a:moveTo>
                        <a:pt x="1225" y="148"/>
                      </a:moveTo>
                      <a:lnTo>
                        <a:pt x="1358" y="0"/>
                      </a:lnTo>
                      <a:lnTo>
                        <a:pt x="134" y="0"/>
                      </a:lnTo>
                      <a:lnTo>
                        <a:pt x="0" y="148"/>
                      </a:lnTo>
                      <a:lnTo>
                        <a:pt x="1225" y="148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GB" sz="1500" i="1" dirty="0">
                    <a:latin typeface="Arial" charset="0"/>
                  </a:endParaRPr>
                </a:p>
              </p:txBody>
            </p:sp>
          </p:grpSp>
          <p:sp>
            <p:nvSpPr>
              <p:cNvPr id="24655" name="Freeform 17"/>
              <p:cNvSpPr>
                <a:spLocks/>
              </p:cNvSpPr>
              <p:nvPr/>
            </p:nvSpPr>
            <p:spPr bwMode="auto">
              <a:xfrm>
                <a:off x="3755" y="3742"/>
                <a:ext cx="55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143" y="0"/>
                    </a:moveTo>
                    <a:lnTo>
                      <a:pt x="143" y="116"/>
                    </a:lnTo>
                    <a:lnTo>
                      <a:pt x="201" y="116"/>
                    </a:lnTo>
                    <a:lnTo>
                      <a:pt x="201" y="159"/>
                    </a:lnTo>
                    <a:lnTo>
                      <a:pt x="143" y="159"/>
                    </a:lnTo>
                    <a:lnTo>
                      <a:pt x="143" y="264"/>
                    </a:lnTo>
                    <a:lnTo>
                      <a:pt x="0" y="1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56" name="Freeform 18"/>
              <p:cNvSpPr>
                <a:spLocks/>
              </p:cNvSpPr>
              <p:nvPr/>
            </p:nvSpPr>
            <p:spPr bwMode="auto">
              <a:xfrm>
                <a:off x="3755" y="3742"/>
                <a:ext cx="55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143" y="0"/>
                    </a:moveTo>
                    <a:lnTo>
                      <a:pt x="143" y="116"/>
                    </a:lnTo>
                    <a:lnTo>
                      <a:pt x="201" y="116"/>
                    </a:lnTo>
                    <a:lnTo>
                      <a:pt x="201" y="159"/>
                    </a:lnTo>
                    <a:lnTo>
                      <a:pt x="143" y="159"/>
                    </a:lnTo>
                    <a:lnTo>
                      <a:pt x="143" y="264"/>
                    </a:lnTo>
                    <a:lnTo>
                      <a:pt x="0" y="1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57" name="Freeform 19"/>
              <p:cNvSpPr>
                <a:spLocks/>
              </p:cNvSpPr>
              <p:nvPr/>
            </p:nvSpPr>
            <p:spPr bwMode="auto">
              <a:xfrm>
                <a:off x="3751" y="3812"/>
                <a:ext cx="55" cy="71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58" y="265"/>
                    </a:moveTo>
                    <a:lnTo>
                      <a:pt x="58" y="138"/>
                    </a:lnTo>
                    <a:lnTo>
                      <a:pt x="0" y="138"/>
                    </a:lnTo>
                    <a:lnTo>
                      <a:pt x="0" y="106"/>
                    </a:lnTo>
                    <a:lnTo>
                      <a:pt x="58" y="106"/>
                    </a:lnTo>
                    <a:lnTo>
                      <a:pt x="58" y="0"/>
                    </a:lnTo>
                    <a:lnTo>
                      <a:pt x="201" y="127"/>
                    </a:lnTo>
                    <a:lnTo>
                      <a:pt x="58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58" name="Freeform 20"/>
              <p:cNvSpPr>
                <a:spLocks/>
              </p:cNvSpPr>
              <p:nvPr/>
            </p:nvSpPr>
            <p:spPr bwMode="auto">
              <a:xfrm>
                <a:off x="3751" y="3812"/>
                <a:ext cx="55" cy="71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58" y="265"/>
                    </a:moveTo>
                    <a:lnTo>
                      <a:pt x="58" y="138"/>
                    </a:lnTo>
                    <a:lnTo>
                      <a:pt x="0" y="138"/>
                    </a:lnTo>
                    <a:lnTo>
                      <a:pt x="0" y="106"/>
                    </a:lnTo>
                    <a:lnTo>
                      <a:pt x="58" y="106"/>
                    </a:lnTo>
                    <a:lnTo>
                      <a:pt x="58" y="0"/>
                    </a:lnTo>
                    <a:lnTo>
                      <a:pt x="201" y="127"/>
                    </a:lnTo>
                    <a:lnTo>
                      <a:pt x="58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59" name="Freeform 21"/>
              <p:cNvSpPr>
                <a:spLocks/>
              </p:cNvSpPr>
              <p:nvPr/>
            </p:nvSpPr>
            <p:spPr bwMode="auto">
              <a:xfrm>
                <a:off x="4002" y="3742"/>
                <a:ext cx="56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58" y="0"/>
                    </a:moveTo>
                    <a:lnTo>
                      <a:pt x="58" y="116"/>
                    </a:lnTo>
                    <a:lnTo>
                      <a:pt x="0" y="116"/>
                    </a:lnTo>
                    <a:lnTo>
                      <a:pt x="0" y="159"/>
                    </a:lnTo>
                    <a:lnTo>
                      <a:pt x="58" y="159"/>
                    </a:lnTo>
                    <a:lnTo>
                      <a:pt x="58" y="264"/>
                    </a:lnTo>
                    <a:lnTo>
                      <a:pt x="201" y="13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60" name="Freeform 22"/>
              <p:cNvSpPr>
                <a:spLocks/>
              </p:cNvSpPr>
              <p:nvPr/>
            </p:nvSpPr>
            <p:spPr bwMode="auto">
              <a:xfrm>
                <a:off x="4002" y="3742"/>
                <a:ext cx="56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58" y="0"/>
                    </a:moveTo>
                    <a:lnTo>
                      <a:pt x="58" y="116"/>
                    </a:lnTo>
                    <a:lnTo>
                      <a:pt x="0" y="116"/>
                    </a:lnTo>
                    <a:lnTo>
                      <a:pt x="0" y="159"/>
                    </a:lnTo>
                    <a:lnTo>
                      <a:pt x="58" y="159"/>
                    </a:lnTo>
                    <a:lnTo>
                      <a:pt x="58" y="264"/>
                    </a:lnTo>
                    <a:lnTo>
                      <a:pt x="201" y="13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61" name="Freeform 23"/>
              <p:cNvSpPr>
                <a:spLocks/>
              </p:cNvSpPr>
              <p:nvPr/>
            </p:nvSpPr>
            <p:spPr bwMode="auto">
              <a:xfrm>
                <a:off x="4009" y="3812"/>
                <a:ext cx="54" cy="71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134" y="265"/>
                    </a:moveTo>
                    <a:lnTo>
                      <a:pt x="134" y="138"/>
                    </a:lnTo>
                    <a:lnTo>
                      <a:pt x="201" y="138"/>
                    </a:lnTo>
                    <a:lnTo>
                      <a:pt x="201" y="106"/>
                    </a:lnTo>
                    <a:lnTo>
                      <a:pt x="134" y="106"/>
                    </a:lnTo>
                    <a:lnTo>
                      <a:pt x="134" y="0"/>
                    </a:lnTo>
                    <a:lnTo>
                      <a:pt x="0" y="127"/>
                    </a:lnTo>
                    <a:lnTo>
                      <a:pt x="134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62" name="Freeform 24"/>
              <p:cNvSpPr>
                <a:spLocks/>
              </p:cNvSpPr>
              <p:nvPr/>
            </p:nvSpPr>
            <p:spPr bwMode="auto">
              <a:xfrm>
                <a:off x="4009" y="3812"/>
                <a:ext cx="54" cy="71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134" y="265"/>
                    </a:moveTo>
                    <a:lnTo>
                      <a:pt x="134" y="138"/>
                    </a:lnTo>
                    <a:lnTo>
                      <a:pt x="201" y="138"/>
                    </a:lnTo>
                    <a:lnTo>
                      <a:pt x="201" y="106"/>
                    </a:lnTo>
                    <a:lnTo>
                      <a:pt x="134" y="106"/>
                    </a:lnTo>
                    <a:lnTo>
                      <a:pt x="134" y="0"/>
                    </a:lnTo>
                    <a:lnTo>
                      <a:pt x="0" y="127"/>
                    </a:lnTo>
                    <a:lnTo>
                      <a:pt x="134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63" name="Freeform 25"/>
              <p:cNvSpPr>
                <a:spLocks/>
              </p:cNvSpPr>
              <p:nvPr/>
            </p:nvSpPr>
            <p:spPr bwMode="auto">
              <a:xfrm>
                <a:off x="3751" y="3740"/>
                <a:ext cx="55" cy="69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144" y="0"/>
                    </a:moveTo>
                    <a:lnTo>
                      <a:pt x="144" y="117"/>
                    </a:lnTo>
                    <a:lnTo>
                      <a:pt x="201" y="117"/>
                    </a:lnTo>
                    <a:lnTo>
                      <a:pt x="201" y="159"/>
                    </a:lnTo>
                    <a:lnTo>
                      <a:pt x="144" y="159"/>
                    </a:lnTo>
                    <a:lnTo>
                      <a:pt x="144" y="265"/>
                    </a:lnTo>
                    <a:lnTo>
                      <a:pt x="0" y="138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64" name="Freeform 26"/>
              <p:cNvSpPr>
                <a:spLocks/>
              </p:cNvSpPr>
              <p:nvPr/>
            </p:nvSpPr>
            <p:spPr bwMode="auto">
              <a:xfrm>
                <a:off x="3751" y="3740"/>
                <a:ext cx="55" cy="69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144" y="0"/>
                    </a:moveTo>
                    <a:lnTo>
                      <a:pt x="144" y="117"/>
                    </a:lnTo>
                    <a:lnTo>
                      <a:pt x="201" y="117"/>
                    </a:lnTo>
                    <a:lnTo>
                      <a:pt x="201" y="159"/>
                    </a:lnTo>
                    <a:lnTo>
                      <a:pt x="144" y="159"/>
                    </a:lnTo>
                    <a:lnTo>
                      <a:pt x="144" y="265"/>
                    </a:lnTo>
                    <a:lnTo>
                      <a:pt x="0" y="138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65" name="Freeform 27"/>
              <p:cNvSpPr>
                <a:spLocks/>
              </p:cNvSpPr>
              <p:nvPr/>
            </p:nvSpPr>
            <p:spPr bwMode="auto">
              <a:xfrm>
                <a:off x="3749" y="3809"/>
                <a:ext cx="56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57" y="264"/>
                    </a:moveTo>
                    <a:lnTo>
                      <a:pt x="57" y="137"/>
                    </a:lnTo>
                    <a:lnTo>
                      <a:pt x="0" y="137"/>
                    </a:lnTo>
                    <a:lnTo>
                      <a:pt x="0" y="106"/>
                    </a:lnTo>
                    <a:lnTo>
                      <a:pt x="57" y="106"/>
                    </a:lnTo>
                    <a:lnTo>
                      <a:pt x="57" y="0"/>
                    </a:lnTo>
                    <a:lnTo>
                      <a:pt x="201" y="127"/>
                    </a:lnTo>
                    <a:lnTo>
                      <a:pt x="57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66" name="Freeform 28"/>
              <p:cNvSpPr>
                <a:spLocks/>
              </p:cNvSpPr>
              <p:nvPr/>
            </p:nvSpPr>
            <p:spPr bwMode="auto">
              <a:xfrm>
                <a:off x="3749" y="3809"/>
                <a:ext cx="56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57" y="264"/>
                    </a:moveTo>
                    <a:lnTo>
                      <a:pt x="57" y="137"/>
                    </a:lnTo>
                    <a:lnTo>
                      <a:pt x="0" y="137"/>
                    </a:lnTo>
                    <a:lnTo>
                      <a:pt x="0" y="106"/>
                    </a:lnTo>
                    <a:lnTo>
                      <a:pt x="57" y="106"/>
                    </a:lnTo>
                    <a:lnTo>
                      <a:pt x="57" y="0"/>
                    </a:lnTo>
                    <a:lnTo>
                      <a:pt x="201" y="127"/>
                    </a:lnTo>
                    <a:lnTo>
                      <a:pt x="57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67" name="Freeform 29"/>
              <p:cNvSpPr>
                <a:spLocks/>
              </p:cNvSpPr>
              <p:nvPr/>
            </p:nvSpPr>
            <p:spPr bwMode="auto">
              <a:xfrm>
                <a:off x="3999" y="3740"/>
                <a:ext cx="57" cy="69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57" y="0"/>
                    </a:moveTo>
                    <a:lnTo>
                      <a:pt x="57" y="117"/>
                    </a:lnTo>
                    <a:lnTo>
                      <a:pt x="0" y="117"/>
                    </a:lnTo>
                    <a:lnTo>
                      <a:pt x="0" y="159"/>
                    </a:lnTo>
                    <a:lnTo>
                      <a:pt x="57" y="159"/>
                    </a:lnTo>
                    <a:lnTo>
                      <a:pt x="57" y="265"/>
                    </a:lnTo>
                    <a:lnTo>
                      <a:pt x="201" y="13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68" name="Freeform 30"/>
              <p:cNvSpPr>
                <a:spLocks/>
              </p:cNvSpPr>
              <p:nvPr/>
            </p:nvSpPr>
            <p:spPr bwMode="auto">
              <a:xfrm>
                <a:off x="3999" y="3740"/>
                <a:ext cx="57" cy="69"/>
              </a:xfrm>
              <a:custGeom>
                <a:avLst/>
                <a:gdLst>
                  <a:gd name="T0" fmla="*/ 0 w 201"/>
                  <a:gd name="T1" fmla="*/ 0 h 265"/>
                  <a:gd name="T2" fmla="*/ 0 w 201"/>
                  <a:gd name="T3" fmla="*/ 0 h 265"/>
                  <a:gd name="T4" fmla="*/ 0 w 201"/>
                  <a:gd name="T5" fmla="*/ 0 h 265"/>
                  <a:gd name="T6" fmla="*/ 0 w 201"/>
                  <a:gd name="T7" fmla="*/ 0 h 265"/>
                  <a:gd name="T8" fmla="*/ 0 w 201"/>
                  <a:gd name="T9" fmla="*/ 0 h 265"/>
                  <a:gd name="T10" fmla="*/ 0 w 201"/>
                  <a:gd name="T11" fmla="*/ 0 h 265"/>
                  <a:gd name="T12" fmla="*/ 0 w 201"/>
                  <a:gd name="T13" fmla="*/ 0 h 265"/>
                  <a:gd name="T14" fmla="*/ 0 w 201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5"/>
                  <a:gd name="T26" fmla="*/ 201 w 201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5">
                    <a:moveTo>
                      <a:pt x="57" y="0"/>
                    </a:moveTo>
                    <a:lnTo>
                      <a:pt x="57" y="117"/>
                    </a:lnTo>
                    <a:lnTo>
                      <a:pt x="0" y="117"/>
                    </a:lnTo>
                    <a:lnTo>
                      <a:pt x="0" y="159"/>
                    </a:lnTo>
                    <a:lnTo>
                      <a:pt x="57" y="159"/>
                    </a:lnTo>
                    <a:lnTo>
                      <a:pt x="57" y="265"/>
                    </a:lnTo>
                    <a:lnTo>
                      <a:pt x="201" y="13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69" name="Freeform 31"/>
              <p:cNvSpPr>
                <a:spLocks/>
              </p:cNvSpPr>
              <p:nvPr/>
            </p:nvSpPr>
            <p:spPr bwMode="auto">
              <a:xfrm>
                <a:off x="4006" y="3809"/>
                <a:ext cx="54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134" y="264"/>
                    </a:moveTo>
                    <a:lnTo>
                      <a:pt x="134" y="137"/>
                    </a:lnTo>
                    <a:lnTo>
                      <a:pt x="201" y="137"/>
                    </a:lnTo>
                    <a:lnTo>
                      <a:pt x="201" y="106"/>
                    </a:lnTo>
                    <a:lnTo>
                      <a:pt x="134" y="106"/>
                    </a:lnTo>
                    <a:lnTo>
                      <a:pt x="134" y="0"/>
                    </a:lnTo>
                    <a:lnTo>
                      <a:pt x="0" y="127"/>
                    </a:lnTo>
                    <a:lnTo>
                      <a:pt x="134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70" name="Freeform 32"/>
              <p:cNvSpPr>
                <a:spLocks/>
              </p:cNvSpPr>
              <p:nvPr/>
            </p:nvSpPr>
            <p:spPr bwMode="auto">
              <a:xfrm>
                <a:off x="4006" y="3809"/>
                <a:ext cx="54" cy="70"/>
              </a:xfrm>
              <a:custGeom>
                <a:avLst/>
                <a:gdLst>
                  <a:gd name="T0" fmla="*/ 0 w 201"/>
                  <a:gd name="T1" fmla="*/ 0 h 264"/>
                  <a:gd name="T2" fmla="*/ 0 w 201"/>
                  <a:gd name="T3" fmla="*/ 0 h 264"/>
                  <a:gd name="T4" fmla="*/ 0 w 201"/>
                  <a:gd name="T5" fmla="*/ 0 h 264"/>
                  <a:gd name="T6" fmla="*/ 0 w 201"/>
                  <a:gd name="T7" fmla="*/ 0 h 264"/>
                  <a:gd name="T8" fmla="*/ 0 w 201"/>
                  <a:gd name="T9" fmla="*/ 0 h 264"/>
                  <a:gd name="T10" fmla="*/ 0 w 201"/>
                  <a:gd name="T11" fmla="*/ 0 h 264"/>
                  <a:gd name="T12" fmla="*/ 0 w 201"/>
                  <a:gd name="T13" fmla="*/ 0 h 264"/>
                  <a:gd name="T14" fmla="*/ 0 w 201"/>
                  <a:gd name="T15" fmla="*/ 0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264"/>
                  <a:gd name="T26" fmla="*/ 201 w 201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264">
                    <a:moveTo>
                      <a:pt x="134" y="264"/>
                    </a:moveTo>
                    <a:lnTo>
                      <a:pt x="134" y="137"/>
                    </a:lnTo>
                    <a:lnTo>
                      <a:pt x="201" y="137"/>
                    </a:lnTo>
                    <a:lnTo>
                      <a:pt x="201" y="106"/>
                    </a:lnTo>
                    <a:lnTo>
                      <a:pt x="134" y="106"/>
                    </a:lnTo>
                    <a:lnTo>
                      <a:pt x="134" y="0"/>
                    </a:lnTo>
                    <a:lnTo>
                      <a:pt x="0" y="127"/>
                    </a:lnTo>
                    <a:lnTo>
                      <a:pt x="134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71" name="Rectangle 33"/>
              <p:cNvSpPr>
                <a:spLocks noChangeArrowheads="1"/>
              </p:cNvSpPr>
              <p:nvPr/>
            </p:nvSpPr>
            <p:spPr bwMode="auto">
              <a:xfrm>
                <a:off x="3817" y="3715"/>
                <a:ext cx="180" cy="184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72" name="Rectangle 34"/>
              <p:cNvSpPr>
                <a:spLocks noChangeArrowheads="1"/>
              </p:cNvSpPr>
              <p:nvPr/>
            </p:nvSpPr>
            <p:spPr bwMode="auto">
              <a:xfrm>
                <a:off x="3815" y="3715"/>
                <a:ext cx="179" cy="1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73" name="Oval 35"/>
              <p:cNvSpPr>
                <a:spLocks noChangeArrowheads="1"/>
              </p:cNvSpPr>
              <p:nvPr/>
            </p:nvSpPr>
            <p:spPr bwMode="auto">
              <a:xfrm>
                <a:off x="3913" y="3815"/>
                <a:ext cx="64" cy="6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74" name="Oval 36"/>
              <p:cNvSpPr>
                <a:spLocks noChangeArrowheads="1"/>
              </p:cNvSpPr>
              <p:nvPr/>
            </p:nvSpPr>
            <p:spPr bwMode="auto">
              <a:xfrm>
                <a:off x="3936" y="3838"/>
                <a:ext cx="18" cy="1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75" name="Oval 37"/>
              <p:cNvSpPr>
                <a:spLocks noChangeArrowheads="1"/>
              </p:cNvSpPr>
              <p:nvPr/>
            </p:nvSpPr>
            <p:spPr bwMode="auto">
              <a:xfrm>
                <a:off x="3825" y="3815"/>
                <a:ext cx="66" cy="6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76" name="Line 38"/>
              <p:cNvSpPr>
                <a:spLocks noChangeShapeType="1"/>
              </p:cNvSpPr>
              <p:nvPr/>
            </p:nvSpPr>
            <p:spPr bwMode="auto">
              <a:xfrm flipV="1">
                <a:off x="3845" y="3833"/>
                <a:ext cx="26" cy="25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7" name="Line 39"/>
              <p:cNvSpPr>
                <a:spLocks noChangeShapeType="1"/>
              </p:cNvSpPr>
              <p:nvPr/>
            </p:nvSpPr>
            <p:spPr bwMode="auto">
              <a:xfrm>
                <a:off x="3845" y="3833"/>
                <a:ext cx="26" cy="25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8" name="Oval 40"/>
              <p:cNvSpPr>
                <a:spLocks noChangeArrowheads="1"/>
              </p:cNvSpPr>
              <p:nvPr/>
            </p:nvSpPr>
            <p:spPr bwMode="auto">
              <a:xfrm>
                <a:off x="3868" y="3738"/>
                <a:ext cx="65" cy="6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79" name="Line 41"/>
              <p:cNvSpPr>
                <a:spLocks noChangeShapeType="1"/>
              </p:cNvSpPr>
              <p:nvPr/>
            </p:nvSpPr>
            <p:spPr bwMode="auto">
              <a:xfrm flipH="1" flipV="1">
                <a:off x="3884" y="3772"/>
                <a:ext cx="11" cy="9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0" name="Line 42"/>
              <p:cNvSpPr>
                <a:spLocks noChangeShapeType="1"/>
              </p:cNvSpPr>
              <p:nvPr/>
            </p:nvSpPr>
            <p:spPr bwMode="auto">
              <a:xfrm flipH="1">
                <a:off x="3895" y="3760"/>
                <a:ext cx="24" cy="21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1" name="Oval 43"/>
              <p:cNvSpPr>
                <a:spLocks noChangeArrowheads="1"/>
              </p:cNvSpPr>
              <p:nvPr/>
            </p:nvSpPr>
            <p:spPr bwMode="auto">
              <a:xfrm>
                <a:off x="3913" y="3817"/>
                <a:ext cx="66" cy="60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82" name="Oval 44"/>
              <p:cNvSpPr>
                <a:spLocks noChangeArrowheads="1"/>
              </p:cNvSpPr>
              <p:nvPr/>
            </p:nvSpPr>
            <p:spPr bwMode="auto">
              <a:xfrm>
                <a:off x="3937" y="3839"/>
                <a:ext cx="18" cy="17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83" name="Oval 45"/>
              <p:cNvSpPr>
                <a:spLocks noChangeArrowheads="1"/>
              </p:cNvSpPr>
              <p:nvPr/>
            </p:nvSpPr>
            <p:spPr bwMode="auto">
              <a:xfrm>
                <a:off x="3828" y="3817"/>
                <a:ext cx="64" cy="60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84" name="Line 46"/>
              <p:cNvSpPr>
                <a:spLocks noChangeShapeType="1"/>
              </p:cNvSpPr>
              <p:nvPr/>
            </p:nvSpPr>
            <p:spPr bwMode="auto">
              <a:xfrm flipV="1">
                <a:off x="3845" y="3834"/>
                <a:ext cx="26" cy="26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5" name="Line 47"/>
              <p:cNvSpPr>
                <a:spLocks noChangeShapeType="1"/>
              </p:cNvSpPr>
              <p:nvPr/>
            </p:nvSpPr>
            <p:spPr bwMode="auto">
              <a:xfrm>
                <a:off x="3845" y="3834"/>
                <a:ext cx="26" cy="26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6" name="Oval 48"/>
              <p:cNvSpPr>
                <a:spLocks noChangeArrowheads="1"/>
              </p:cNvSpPr>
              <p:nvPr/>
            </p:nvSpPr>
            <p:spPr bwMode="auto">
              <a:xfrm>
                <a:off x="3868" y="3740"/>
                <a:ext cx="67" cy="60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617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endParaRPr lang="en-GB" sz="1500" i="1" dirty="0">
                  <a:latin typeface="Arial" charset="0"/>
                </a:endParaRPr>
              </a:p>
            </p:txBody>
          </p:sp>
          <p:sp>
            <p:nvSpPr>
              <p:cNvPr id="24687" name="Line 49"/>
              <p:cNvSpPr>
                <a:spLocks noChangeShapeType="1"/>
              </p:cNvSpPr>
              <p:nvPr/>
            </p:nvSpPr>
            <p:spPr bwMode="auto">
              <a:xfrm flipH="1" flipV="1">
                <a:off x="3884" y="3772"/>
                <a:ext cx="11" cy="11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8" name="Line 50"/>
              <p:cNvSpPr>
                <a:spLocks noChangeShapeType="1"/>
              </p:cNvSpPr>
              <p:nvPr/>
            </p:nvSpPr>
            <p:spPr bwMode="auto">
              <a:xfrm flipH="1">
                <a:off x="3895" y="3761"/>
                <a:ext cx="25" cy="22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89" name="Rectangle 120"/>
            <p:cNvSpPr>
              <a:spLocks noChangeArrowheads="1"/>
            </p:cNvSpPr>
            <p:nvPr/>
          </p:nvSpPr>
          <p:spPr bwMode="auto">
            <a:xfrm>
              <a:off x="7943" y="2926"/>
              <a:ext cx="61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685617" eaLnBrk="0" hangingPunct="0">
                <a:lnSpc>
                  <a:spcPct val="90000"/>
                </a:lnSpc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PAWS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7835" y="2847"/>
              <a:ext cx="808" cy="81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617" eaLnBrk="0" hangingPunct="0">
                <a:lnSpc>
                  <a:spcPct val="90000"/>
                </a:lnSpc>
                <a:defRPr/>
              </a:pPr>
              <a:endParaRPr lang="en-US" dirty="0"/>
            </a:p>
          </p:txBody>
        </p:sp>
        <p:grpSp>
          <p:nvGrpSpPr>
            <p:cNvPr id="8" name="Group 124"/>
            <p:cNvGrpSpPr>
              <a:grpSpLocks/>
            </p:cNvGrpSpPr>
            <p:nvPr/>
          </p:nvGrpSpPr>
          <p:grpSpPr bwMode="auto">
            <a:xfrm>
              <a:off x="7451" y="4352"/>
              <a:ext cx="665" cy="422"/>
              <a:chOff x="2375" y="2216"/>
              <a:chExt cx="1343" cy="691"/>
            </a:xfrm>
          </p:grpSpPr>
          <p:grpSp>
            <p:nvGrpSpPr>
              <p:cNvPr id="9" name="Group 125"/>
              <p:cNvGrpSpPr>
                <a:grpSpLocks/>
              </p:cNvGrpSpPr>
              <p:nvPr/>
            </p:nvGrpSpPr>
            <p:grpSpPr bwMode="auto">
              <a:xfrm>
                <a:off x="2375" y="2216"/>
                <a:ext cx="1343" cy="691"/>
                <a:chOff x="902" y="3062"/>
                <a:chExt cx="1466" cy="970"/>
              </a:xfrm>
            </p:grpSpPr>
            <p:sp>
              <p:nvSpPr>
                <p:cNvPr id="24693" name="AutoShape 126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02" y="3062"/>
                  <a:ext cx="1466" cy="9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4" name="Rectangle 127"/>
                <p:cNvSpPr>
                  <a:spLocks noChangeArrowheads="1"/>
                </p:cNvSpPr>
                <p:nvPr/>
              </p:nvSpPr>
              <p:spPr bwMode="auto">
                <a:xfrm>
                  <a:off x="902" y="3201"/>
                  <a:ext cx="1317" cy="821"/>
                </a:xfrm>
                <a:prstGeom prst="rect">
                  <a:avLst/>
                </a:prstGeom>
                <a:solidFill>
                  <a:srgbClr val="0096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4695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907" y="4027"/>
                  <a:ext cx="1317" cy="0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6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907" y="3206"/>
                  <a:ext cx="0" cy="821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7" name="Line 130"/>
                <p:cNvSpPr>
                  <a:spLocks noChangeShapeType="1"/>
                </p:cNvSpPr>
                <p:nvPr/>
              </p:nvSpPr>
              <p:spPr bwMode="auto">
                <a:xfrm>
                  <a:off x="907" y="3206"/>
                  <a:ext cx="1317" cy="0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8" name="Line 131"/>
                <p:cNvSpPr>
                  <a:spLocks noChangeShapeType="1"/>
                </p:cNvSpPr>
                <p:nvPr/>
              </p:nvSpPr>
              <p:spPr bwMode="auto">
                <a:xfrm>
                  <a:off x="2224" y="3206"/>
                  <a:ext cx="0" cy="821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9" name="Freeform 132"/>
                <p:cNvSpPr>
                  <a:spLocks/>
                </p:cNvSpPr>
                <p:nvPr/>
              </p:nvSpPr>
              <p:spPr bwMode="auto">
                <a:xfrm>
                  <a:off x="2219" y="3062"/>
                  <a:ext cx="139" cy="960"/>
                </a:xfrm>
                <a:custGeom>
                  <a:avLst/>
                  <a:gdLst>
                    <a:gd name="T0" fmla="*/ 0 w 139"/>
                    <a:gd name="T1" fmla="*/ 960 h 960"/>
                    <a:gd name="T2" fmla="*/ 139 w 139"/>
                    <a:gd name="T3" fmla="*/ 821 h 960"/>
                    <a:gd name="T4" fmla="*/ 139 w 139"/>
                    <a:gd name="T5" fmla="*/ 0 h 960"/>
                    <a:gd name="T6" fmla="*/ 0 w 139"/>
                    <a:gd name="T7" fmla="*/ 139 h 960"/>
                    <a:gd name="T8" fmla="*/ 0 w 139"/>
                    <a:gd name="T9" fmla="*/ 960 h 9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"/>
                    <a:gd name="T16" fmla="*/ 0 h 960"/>
                    <a:gd name="T17" fmla="*/ 139 w 139"/>
                    <a:gd name="T18" fmla="*/ 960 h 9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" h="960">
                      <a:moveTo>
                        <a:pt x="0" y="960"/>
                      </a:moveTo>
                      <a:lnTo>
                        <a:pt x="139" y="821"/>
                      </a:lnTo>
                      <a:lnTo>
                        <a:pt x="139" y="0"/>
                      </a:lnTo>
                      <a:lnTo>
                        <a:pt x="0" y="139"/>
                      </a:lnTo>
                      <a:lnTo>
                        <a:pt x="0" y="960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4700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224" y="3888"/>
                  <a:ext cx="139" cy="139"/>
                </a:xfrm>
                <a:prstGeom prst="line">
                  <a:avLst/>
                </a:prstGeom>
                <a:noFill/>
                <a:ln w="20638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1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2363" y="3067"/>
                  <a:ext cx="0" cy="821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2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2224" y="3067"/>
                  <a:ext cx="139" cy="139"/>
                </a:xfrm>
                <a:prstGeom prst="line">
                  <a:avLst/>
                </a:prstGeom>
                <a:noFill/>
                <a:ln w="20638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3" name="Line 136"/>
                <p:cNvSpPr>
                  <a:spLocks noChangeShapeType="1"/>
                </p:cNvSpPr>
                <p:nvPr/>
              </p:nvSpPr>
              <p:spPr bwMode="auto">
                <a:xfrm>
                  <a:off x="2224" y="3206"/>
                  <a:ext cx="0" cy="821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4" name="Freeform 137"/>
                <p:cNvSpPr>
                  <a:spLocks/>
                </p:cNvSpPr>
                <p:nvPr/>
              </p:nvSpPr>
              <p:spPr bwMode="auto">
                <a:xfrm>
                  <a:off x="902" y="3062"/>
                  <a:ext cx="1456" cy="139"/>
                </a:xfrm>
                <a:custGeom>
                  <a:avLst/>
                  <a:gdLst>
                    <a:gd name="T0" fmla="*/ 1317 w 1456"/>
                    <a:gd name="T1" fmla="*/ 139 h 139"/>
                    <a:gd name="T2" fmla="*/ 1456 w 1456"/>
                    <a:gd name="T3" fmla="*/ 0 h 139"/>
                    <a:gd name="T4" fmla="*/ 139 w 1456"/>
                    <a:gd name="T5" fmla="*/ 0 h 139"/>
                    <a:gd name="T6" fmla="*/ 0 w 1456"/>
                    <a:gd name="T7" fmla="*/ 139 h 139"/>
                    <a:gd name="T8" fmla="*/ 1317 w 1456"/>
                    <a:gd name="T9" fmla="*/ 139 h 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6"/>
                    <a:gd name="T16" fmla="*/ 0 h 139"/>
                    <a:gd name="T17" fmla="*/ 1456 w 1456"/>
                    <a:gd name="T18" fmla="*/ 139 h 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6" h="139">
                      <a:moveTo>
                        <a:pt x="1317" y="139"/>
                      </a:moveTo>
                      <a:lnTo>
                        <a:pt x="1456" y="0"/>
                      </a:lnTo>
                      <a:lnTo>
                        <a:pt x="139" y="0"/>
                      </a:lnTo>
                      <a:lnTo>
                        <a:pt x="0" y="139"/>
                      </a:lnTo>
                      <a:lnTo>
                        <a:pt x="1317" y="139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4705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224" y="3067"/>
                  <a:ext cx="139" cy="139"/>
                </a:xfrm>
                <a:prstGeom prst="line">
                  <a:avLst/>
                </a:prstGeom>
                <a:noFill/>
                <a:ln w="20638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6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1046" y="3067"/>
                  <a:ext cx="1317" cy="0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7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907" y="3067"/>
                  <a:ext cx="139" cy="139"/>
                </a:xfrm>
                <a:prstGeom prst="line">
                  <a:avLst/>
                </a:prstGeom>
                <a:noFill/>
                <a:ln w="20638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8" name="Line 141"/>
                <p:cNvSpPr>
                  <a:spLocks noChangeShapeType="1"/>
                </p:cNvSpPr>
                <p:nvPr/>
              </p:nvSpPr>
              <p:spPr bwMode="auto">
                <a:xfrm>
                  <a:off x="907" y="3206"/>
                  <a:ext cx="1317" cy="0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42"/>
              <p:cNvGrpSpPr>
                <a:grpSpLocks/>
              </p:cNvGrpSpPr>
              <p:nvPr/>
            </p:nvGrpSpPr>
            <p:grpSpPr bwMode="auto">
              <a:xfrm>
                <a:off x="2425" y="2342"/>
                <a:ext cx="1111" cy="529"/>
                <a:chOff x="2521" y="3098"/>
                <a:chExt cx="1111" cy="529"/>
              </a:xfrm>
            </p:grpSpPr>
            <p:grpSp>
              <p:nvGrpSpPr>
                <p:cNvPr id="11" name="Group 143"/>
                <p:cNvGrpSpPr>
                  <a:grpSpLocks noChangeAspect="1"/>
                </p:cNvGrpSpPr>
                <p:nvPr/>
              </p:nvGrpSpPr>
              <p:grpSpPr bwMode="auto">
                <a:xfrm>
                  <a:off x="3223" y="3211"/>
                  <a:ext cx="409" cy="282"/>
                  <a:chOff x="2521" y="3211"/>
                  <a:chExt cx="409" cy="282"/>
                </a:xfrm>
              </p:grpSpPr>
              <p:sp>
                <p:nvSpPr>
                  <p:cNvPr id="24711" name="AutoShape 14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521" y="3211"/>
                    <a:ext cx="409" cy="2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2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521" y="3251"/>
                    <a:ext cx="367" cy="239"/>
                  </a:xfrm>
                  <a:prstGeom prst="rect">
                    <a:avLst/>
                  </a:prstGeom>
                  <a:solidFill>
                    <a:srgbClr val="0096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713" name="Line 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2" y="3492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4" name="Lin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22" y="3253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5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522" y="3253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6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2890" y="3253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7" name="Freeform 150"/>
                  <p:cNvSpPr>
                    <a:spLocks/>
                  </p:cNvSpPr>
                  <p:nvPr/>
                </p:nvSpPr>
                <p:spPr bwMode="auto">
                  <a:xfrm>
                    <a:off x="2888" y="3211"/>
                    <a:ext cx="39" cy="279"/>
                  </a:xfrm>
                  <a:custGeom>
                    <a:avLst/>
                    <a:gdLst>
                      <a:gd name="T0" fmla="*/ 0 w 77"/>
                      <a:gd name="T1" fmla="*/ 1 h 558"/>
                      <a:gd name="T2" fmla="*/ 1 w 77"/>
                      <a:gd name="T3" fmla="*/ 1 h 558"/>
                      <a:gd name="T4" fmla="*/ 1 w 77"/>
                      <a:gd name="T5" fmla="*/ 0 h 558"/>
                      <a:gd name="T6" fmla="*/ 0 w 77"/>
                      <a:gd name="T7" fmla="*/ 1 h 558"/>
                      <a:gd name="T8" fmla="*/ 0 w 77"/>
                      <a:gd name="T9" fmla="*/ 1 h 5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558"/>
                      <a:gd name="T17" fmla="*/ 77 w 77"/>
                      <a:gd name="T18" fmla="*/ 558 h 5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558">
                        <a:moveTo>
                          <a:pt x="0" y="558"/>
                        </a:moveTo>
                        <a:lnTo>
                          <a:pt x="77" y="477"/>
                        </a:lnTo>
                        <a:lnTo>
                          <a:pt x="77" y="0"/>
                        </a:lnTo>
                        <a:lnTo>
                          <a:pt x="0" y="81"/>
                        </a:lnTo>
                        <a:lnTo>
                          <a:pt x="0" y="55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718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0" y="3451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9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9" y="3212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0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0" y="3212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1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890" y="3253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2" name="Freeform 155"/>
                  <p:cNvSpPr>
                    <a:spLocks/>
                  </p:cNvSpPr>
                  <p:nvPr/>
                </p:nvSpPr>
                <p:spPr bwMode="auto">
                  <a:xfrm>
                    <a:off x="2521" y="3211"/>
                    <a:ext cx="406" cy="40"/>
                  </a:xfrm>
                  <a:custGeom>
                    <a:avLst/>
                    <a:gdLst>
                      <a:gd name="T0" fmla="*/ 1 w 812"/>
                      <a:gd name="T1" fmla="*/ 0 h 81"/>
                      <a:gd name="T2" fmla="*/ 1 w 812"/>
                      <a:gd name="T3" fmla="*/ 0 h 81"/>
                      <a:gd name="T4" fmla="*/ 1 w 812"/>
                      <a:gd name="T5" fmla="*/ 0 h 81"/>
                      <a:gd name="T6" fmla="*/ 0 w 812"/>
                      <a:gd name="T7" fmla="*/ 0 h 81"/>
                      <a:gd name="T8" fmla="*/ 1 w 812"/>
                      <a:gd name="T9" fmla="*/ 0 h 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2"/>
                      <a:gd name="T16" fmla="*/ 0 h 81"/>
                      <a:gd name="T17" fmla="*/ 812 w 812"/>
                      <a:gd name="T18" fmla="*/ 81 h 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2" h="81">
                        <a:moveTo>
                          <a:pt x="735" y="81"/>
                        </a:moveTo>
                        <a:lnTo>
                          <a:pt x="812" y="0"/>
                        </a:lnTo>
                        <a:lnTo>
                          <a:pt x="77" y="0"/>
                        </a:lnTo>
                        <a:lnTo>
                          <a:pt x="0" y="81"/>
                        </a:lnTo>
                        <a:lnTo>
                          <a:pt x="735" y="81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723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0" y="3212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4" name="Line 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1" y="3212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5" name="Line 1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2" y="3212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6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2522" y="3253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2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537" y="3276"/>
                    <a:ext cx="338" cy="200"/>
                    <a:chOff x="2537" y="3276"/>
                    <a:chExt cx="338" cy="200"/>
                  </a:xfrm>
                </p:grpSpPr>
                <p:sp>
                  <p:nvSpPr>
                    <p:cNvPr id="24728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610" y="3276"/>
                      <a:ext cx="195" cy="56"/>
                    </a:xfrm>
                    <a:custGeom>
                      <a:avLst/>
                      <a:gdLst>
                        <a:gd name="T0" fmla="*/ 1 w 390"/>
                        <a:gd name="T1" fmla="*/ 1 h 112"/>
                        <a:gd name="T2" fmla="*/ 0 w 390"/>
                        <a:gd name="T3" fmla="*/ 1 h 112"/>
                        <a:gd name="T4" fmla="*/ 1 w 390"/>
                        <a:gd name="T5" fmla="*/ 1 h 112"/>
                        <a:gd name="T6" fmla="*/ 1 w 390"/>
                        <a:gd name="T7" fmla="*/ 1 h 112"/>
                        <a:gd name="T8" fmla="*/ 1 w 390"/>
                        <a:gd name="T9" fmla="*/ 1 h 112"/>
                        <a:gd name="T10" fmla="*/ 1 w 390"/>
                        <a:gd name="T11" fmla="*/ 1 h 112"/>
                        <a:gd name="T12" fmla="*/ 1 w 390"/>
                        <a:gd name="T13" fmla="*/ 1 h 112"/>
                        <a:gd name="T14" fmla="*/ 1 w 390"/>
                        <a:gd name="T15" fmla="*/ 1 h 112"/>
                        <a:gd name="T16" fmla="*/ 1 w 390"/>
                        <a:gd name="T17" fmla="*/ 1 h 112"/>
                        <a:gd name="T18" fmla="*/ 1 w 390"/>
                        <a:gd name="T19" fmla="*/ 1 h 112"/>
                        <a:gd name="T20" fmla="*/ 1 w 390"/>
                        <a:gd name="T21" fmla="*/ 1 h 112"/>
                        <a:gd name="T22" fmla="*/ 1 w 390"/>
                        <a:gd name="T23" fmla="*/ 1 h 112"/>
                        <a:gd name="T24" fmla="*/ 1 w 390"/>
                        <a:gd name="T25" fmla="*/ 1 h 112"/>
                        <a:gd name="T26" fmla="*/ 1 w 390"/>
                        <a:gd name="T27" fmla="*/ 1 h 112"/>
                        <a:gd name="T28" fmla="*/ 1 w 390"/>
                        <a:gd name="T29" fmla="*/ 1 h 112"/>
                        <a:gd name="T30" fmla="*/ 1 w 390"/>
                        <a:gd name="T31" fmla="*/ 1 h 112"/>
                        <a:gd name="T32" fmla="*/ 1 w 390"/>
                        <a:gd name="T33" fmla="*/ 1 h 112"/>
                        <a:gd name="T34" fmla="*/ 1 w 390"/>
                        <a:gd name="T35" fmla="*/ 1 h 112"/>
                        <a:gd name="T36" fmla="*/ 1 w 390"/>
                        <a:gd name="T37" fmla="*/ 1 h 112"/>
                        <a:gd name="T38" fmla="*/ 1 w 390"/>
                        <a:gd name="T39" fmla="*/ 1 h 112"/>
                        <a:gd name="T40" fmla="*/ 1 w 390"/>
                        <a:gd name="T41" fmla="*/ 1 h 112"/>
                        <a:gd name="T42" fmla="*/ 1 w 390"/>
                        <a:gd name="T43" fmla="*/ 1 h 112"/>
                        <a:gd name="T44" fmla="*/ 1 w 390"/>
                        <a:gd name="T45" fmla="*/ 1 h 112"/>
                        <a:gd name="T46" fmla="*/ 1 w 390"/>
                        <a:gd name="T47" fmla="*/ 1 h 112"/>
                        <a:gd name="T48" fmla="*/ 1 w 390"/>
                        <a:gd name="T49" fmla="*/ 1 h 112"/>
                        <a:gd name="T50" fmla="*/ 1 w 390"/>
                        <a:gd name="T51" fmla="*/ 1 h 112"/>
                        <a:gd name="T52" fmla="*/ 1 w 390"/>
                        <a:gd name="T53" fmla="*/ 1 h 112"/>
                        <a:gd name="T54" fmla="*/ 1 w 390"/>
                        <a:gd name="T55" fmla="*/ 1 h 112"/>
                        <a:gd name="T56" fmla="*/ 1 w 390"/>
                        <a:gd name="T57" fmla="*/ 1 h 112"/>
                        <a:gd name="T58" fmla="*/ 1 w 390"/>
                        <a:gd name="T59" fmla="*/ 1 h 112"/>
                        <a:gd name="T60" fmla="*/ 1 w 390"/>
                        <a:gd name="T61" fmla="*/ 1 h 112"/>
                        <a:gd name="T62" fmla="*/ 1 w 390"/>
                        <a:gd name="T63" fmla="*/ 1 h 112"/>
                        <a:gd name="T64" fmla="*/ 1 w 390"/>
                        <a:gd name="T65" fmla="*/ 1 h 112"/>
                        <a:gd name="T66" fmla="*/ 1 w 390"/>
                        <a:gd name="T67" fmla="*/ 1 h 112"/>
                        <a:gd name="T68" fmla="*/ 1 w 390"/>
                        <a:gd name="T69" fmla="*/ 1 h 112"/>
                        <a:gd name="T70" fmla="*/ 1 w 390"/>
                        <a:gd name="T71" fmla="*/ 0 h 112"/>
                        <a:gd name="T72" fmla="*/ 1 w 390"/>
                        <a:gd name="T73" fmla="*/ 0 h 112"/>
                        <a:gd name="T74" fmla="*/ 1 w 390"/>
                        <a:gd name="T75" fmla="*/ 0 h 112"/>
                        <a:gd name="T76" fmla="*/ 1 w 390"/>
                        <a:gd name="T77" fmla="*/ 0 h 112"/>
                        <a:gd name="T78" fmla="*/ 1 w 390"/>
                        <a:gd name="T79" fmla="*/ 1 h 112"/>
                        <a:gd name="T80" fmla="*/ 1 w 390"/>
                        <a:gd name="T81" fmla="*/ 1 h 112"/>
                        <a:gd name="T82" fmla="*/ 1 w 390"/>
                        <a:gd name="T83" fmla="*/ 1 h 112"/>
                        <a:gd name="T84" fmla="*/ 1 w 390"/>
                        <a:gd name="T85" fmla="*/ 1 h 112"/>
                        <a:gd name="T86" fmla="*/ 1 w 390"/>
                        <a:gd name="T87" fmla="*/ 1 h 112"/>
                        <a:gd name="T88" fmla="*/ 1 w 390"/>
                        <a:gd name="T89" fmla="*/ 1 h 112"/>
                        <a:gd name="T90" fmla="*/ 1 w 390"/>
                        <a:gd name="T91" fmla="*/ 1 h 112"/>
                        <a:gd name="T92" fmla="*/ 1 w 390"/>
                        <a:gd name="T93" fmla="*/ 1 h 112"/>
                        <a:gd name="T94" fmla="*/ 1 w 390"/>
                        <a:gd name="T95" fmla="*/ 1 h 11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390"/>
                        <a:gd name="T145" fmla="*/ 0 h 112"/>
                        <a:gd name="T146" fmla="*/ 390 w 390"/>
                        <a:gd name="T147" fmla="*/ 112 h 11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390" h="112">
                          <a:moveTo>
                            <a:pt x="27" y="27"/>
                          </a:moveTo>
                          <a:lnTo>
                            <a:pt x="0" y="92"/>
                          </a:lnTo>
                          <a:lnTo>
                            <a:pt x="13" y="112"/>
                          </a:lnTo>
                          <a:lnTo>
                            <a:pt x="113" y="94"/>
                          </a:lnTo>
                          <a:lnTo>
                            <a:pt x="115" y="49"/>
                          </a:lnTo>
                          <a:lnTo>
                            <a:pt x="115" y="45"/>
                          </a:lnTo>
                          <a:lnTo>
                            <a:pt x="116" y="40"/>
                          </a:lnTo>
                          <a:lnTo>
                            <a:pt x="119" y="36"/>
                          </a:lnTo>
                          <a:lnTo>
                            <a:pt x="123" y="33"/>
                          </a:lnTo>
                          <a:lnTo>
                            <a:pt x="128" y="30"/>
                          </a:lnTo>
                          <a:lnTo>
                            <a:pt x="133" y="30"/>
                          </a:lnTo>
                          <a:lnTo>
                            <a:pt x="132" y="30"/>
                          </a:lnTo>
                          <a:lnTo>
                            <a:pt x="255" y="30"/>
                          </a:lnTo>
                          <a:lnTo>
                            <a:pt x="261" y="30"/>
                          </a:lnTo>
                          <a:lnTo>
                            <a:pt x="264" y="31"/>
                          </a:lnTo>
                          <a:lnTo>
                            <a:pt x="267" y="33"/>
                          </a:lnTo>
                          <a:lnTo>
                            <a:pt x="273" y="36"/>
                          </a:lnTo>
                          <a:lnTo>
                            <a:pt x="274" y="39"/>
                          </a:lnTo>
                          <a:lnTo>
                            <a:pt x="277" y="43"/>
                          </a:lnTo>
                          <a:lnTo>
                            <a:pt x="277" y="48"/>
                          </a:lnTo>
                          <a:lnTo>
                            <a:pt x="280" y="95"/>
                          </a:lnTo>
                          <a:lnTo>
                            <a:pt x="379" y="112"/>
                          </a:lnTo>
                          <a:lnTo>
                            <a:pt x="390" y="88"/>
                          </a:lnTo>
                          <a:lnTo>
                            <a:pt x="367" y="27"/>
                          </a:lnTo>
                          <a:lnTo>
                            <a:pt x="359" y="22"/>
                          </a:lnTo>
                          <a:lnTo>
                            <a:pt x="342" y="18"/>
                          </a:lnTo>
                          <a:lnTo>
                            <a:pt x="323" y="13"/>
                          </a:lnTo>
                          <a:lnTo>
                            <a:pt x="304" y="9"/>
                          </a:lnTo>
                          <a:lnTo>
                            <a:pt x="284" y="6"/>
                          </a:lnTo>
                          <a:lnTo>
                            <a:pt x="264" y="3"/>
                          </a:lnTo>
                          <a:lnTo>
                            <a:pt x="242" y="1"/>
                          </a:lnTo>
                          <a:lnTo>
                            <a:pt x="221" y="0"/>
                          </a:lnTo>
                          <a:lnTo>
                            <a:pt x="204" y="0"/>
                          </a:lnTo>
                          <a:lnTo>
                            <a:pt x="187" y="0"/>
                          </a:lnTo>
                          <a:lnTo>
                            <a:pt x="171" y="0"/>
                          </a:lnTo>
                          <a:lnTo>
                            <a:pt x="154" y="1"/>
                          </a:lnTo>
                          <a:lnTo>
                            <a:pt x="128" y="3"/>
                          </a:lnTo>
                          <a:lnTo>
                            <a:pt x="106" y="6"/>
                          </a:lnTo>
                          <a:lnTo>
                            <a:pt x="87" y="10"/>
                          </a:lnTo>
                          <a:lnTo>
                            <a:pt x="72" y="13"/>
                          </a:lnTo>
                          <a:lnTo>
                            <a:pt x="56" y="18"/>
                          </a:lnTo>
                          <a:lnTo>
                            <a:pt x="39" y="22"/>
                          </a:lnTo>
                          <a:lnTo>
                            <a:pt x="27" y="2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29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542" y="3306"/>
                      <a:ext cx="60" cy="76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1 h 151"/>
                        <a:gd name="T4" fmla="*/ 1 w 120"/>
                        <a:gd name="T5" fmla="*/ 1 h 151"/>
                        <a:gd name="T6" fmla="*/ 1 w 120"/>
                        <a:gd name="T7" fmla="*/ 1 h 151"/>
                        <a:gd name="T8" fmla="*/ 1 w 120"/>
                        <a:gd name="T9" fmla="*/ 1 h 151"/>
                        <a:gd name="T10" fmla="*/ 1 w 120"/>
                        <a:gd name="T11" fmla="*/ 1 h 151"/>
                        <a:gd name="T12" fmla="*/ 0 w 120"/>
                        <a:gd name="T13" fmla="*/ 1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83" y="0"/>
                          </a:moveTo>
                          <a:lnTo>
                            <a:pt x="83" y="67"/>
                          </a:lnTo>
                          <a:lnTo>
                            <a:pt x="120" y="67"/>
                          </a:lnTo>
                          <a:lnTo>
                            <a:pt x="120" y="88"/>
                          </a:lnTo>
                          <a:lnTo>
                            <a:pt x="84" y="88"/>
                          </a:lnTo>
                          <a:lnTo>
                            <a:pt x="84" y="151"/>
                          </a:lnTo>
                          <a:lnTo>
                            <a:pt x="0" y="78"/>
                          </a:lnTo>
                          <a:lnTo>
                            <a:pt x="8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30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537" y="3380"/>
                      <a:ext cx="60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0 w 120"/>
                        <a:gd name="T5" fmla="*/ 0 h 151"/>
                        <a:gd name="T6" fmla="*/ 0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1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37" y="151"/>
                          </a:moveTo>
                          <a:lnTo>
                            <a:pt x="37" y="84"/>
                          </a:lnTo>
                          <a:lnTo>
                            <a:pt x="0" y="84"/>
                          </a:lnTo>
                          <a:lnTo>
                            <a:pt x="0" y="63"/>
                          </a:lnTo>
                          <a:lnTo>
                            <a:pt x="35" y="63"/>
                          </a:lnTo>
                          <a:lnTo>
                            <a:pt x="35" y="0"/>
                          </a:lnTo>
                          <a:lnTo>
                            <a:pt x="120" y="73"/>
                          </a:lnTo>
                          <a:lnTo>
                            <a:pt x="37" y="15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31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810" y="3306"/>
                      <a:ext cx="60" cy="76"/>
                    </a:xfrm>
                    <a:custGeom>
                      <a:avLst/>
                      <a:gdLst>
                        <a:gd name="T0" fmla="*/ 0 w 121"/>
                        <a:gd name="T1" fmla="*/ 0 h 151"/>
                        <a:gd name="T2" fmla="*/ 0 w 121"/>
                        <a:gd name="T3" fmla="*/ 1 h 151"/>
                        <a:gd name="T4" fmla="*/ 0 w 121"/>
                        <a:gd name="T5" fmla="*/ 1 h 151"/>
                        <a:gd name="T6" fmla="*/ 0 w 121"/>
                        <a:gd name="T7" fmla="*/ 1 h 151"/>
                        <a:gd name="T8" fmla="*/ 0 w 121"/>
                        <a:gd name="T9" fmla="*/ 1 h 151"/>
                        <a:gd name="T10" fmla="*/ 0 w 121"/>
                        <a:gd name="T11" fmla="*/ 1 h 151"/>
                        <a:gd name="T12" fmla="*/ 0 w 121"/>
                        <a:gd name="T13" fmla="*/ 1 h 151"/>
                        <a:gd name="T14" fmla="*/ 0 w 121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1"/>
                        <a:gd name="T25" fmla="*/ 0 h 151"/>
                        <a:gd name="T26" fmla="*/ 121 w 121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1" h="151">
                          <a:moveTo>
                            <a:pt x="38" y="0"/>
                          </a:moveTo>
                          <a:lnTo>
                            <a:pt x="38" y="67"/>
                          </a:lnTo>
                          <a:lnTo>
                            <a:pt x="0" y="67"/>
                          </a:lnTo>
                          <a:lnTo>
                            <a:pt x="0" y="88"/>
                          </a:lnTo>
                          <a:lnTo>
                            <a:pt x="36" y="88"/>
                          </a:lnTo>
                          <a:lnTo>
                            <a:pt x="36" y="151"/>
                          </a:lnTo>
                          <a:lnTo>
                            <a:pt x="121" y="78"/>
                          </a:lnTo>
                          <a:lnTo>
                            <a:pt x="3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32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815" y="3380"/>
                      <a:ext cx="60" cy="75"/>
                    </a:xfrm>
                    <a:custGeom>
                      <a:avLst/>
                      <a:gdLst>
                        <a:gd name="T0" fmla="*/ 0 w 121"/>
                        <a:gd name="T1" fmla="*/ 0 h 151"/>
                        <a:gd name="T2" fmla="*/ 0 w 121"/>
                        <a:gd name="T3" fmla="*/ 0 h 151"/>
                        <a:gd name="T4" fmla="*/ 0 w 121"/>
                        <a:gd name="T5" fmla="*/ 0 h 151"/>
                        <a:gd name="T6" fmla="*/ 0 w 121"/>
                        <a:gd name="T7" fmla="*/ 0 h 151"/>
                        <a:gd name="T8" fmla="*/ 0 w 121"/>
                        <a:gd name="T9" fmla="*/ 0 h 151"/>
                        <a:gd name="T10" fmla="*/ 0 w 121"/>
                        <a:gd name="T11" fmla="*/ 0 h 151"/>
                        <a:gd name="T12" fmla="*/ 0 w 121"/>
                        <a:gd name="T13" fmla="*/ 0 h 151"/>
                        <a:gd name="T14" fmla="*/ 0 w 121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1"/>
                        <a:gd name="T25" fmla="*/ 0 h 151"/>
                        <a:gd name="T26" fmla="*/ 121 w 121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1" h="151">
                          <a:moveTo>
                            <a:pt x="84" y="151"/>
                          </a:moveTo>
                          <a:lnTo>
                            <a:pt x="84" y="84"/>
                          </a:lnTo>
                          <a:lnTo>
                            <a:pt x="121" y="84"/>
                          </a:lnTo>
                          <a:lnTo>
                            <a:pt x="121" y="63"/>
                          </a:lnTo>
                          <a:lnTo>
                            <a:pt x="85" y="63"/>
                          </a:lnTo>
                          <a:lnTo>
                            <a:pt x="85" y="0"/>
                          </a:lnTo>
                          <a:lnTo>
                            <a:pt x="0" y="73"/>
                          </a:lnTo>
                          <a:lnTo>
                            <a:pt x="84" y="15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33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4" y="3339"/>
                      <a:ext cx="150" cy="13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3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2534" y="3273"/>
                    <a:ext cx="339" cy="200"/>
                    <a:chOff x="2534" y="3273"/>
                    <a:chExt cx="339" cy="200"/>
                  </a:xfrm>
                </p:grpSpPr>
                <p:sp>
                  <p:nvSpPr>
                    <p:cNvPr id="24735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607" y="3273"/>
                      <a:ext cx="195" cy="56"/>
                    </a:xfrm>
                    <a:custGeom>
                      <a:avLst/>
                      <a:gdLst>
                        <a:gd name="T0" fmla="*/ 0 w 391"/>
                        <a:gd name="T1" fmla="*/ 1 h 112"/>
                        <a:gd name="T2" fmla="*/ 0 w 391"/>
                        <a:gd name="T3" fmla="*/ 1 h 112"/>
                        <a:gd name="T4" fmla="*/ 0 w 391"/>
                        <a:gd name="T5" fmla="*/ 1 h 112"/>
                        <a:gd name="T6" fmla="*/ 0 w 391"/>
                        <a:gd name="T7" fmla="*/ 1 h 112"/>
                        <a:gd name="T8" fmla="*/ 0 w 391"/>
                        <a:gd name="T9" fmla="*/ 1 h 112"/>
                        <a:gd name="T10" fmla="*/ 0 w 391"/>
                        <a:gd name="T11" fmla="*/ 1 h 112"/>
                        <a:gd name="T12" fmla="*/ 0 w 391"/>
                        <a:gd name="T13" fmla="*/ 1 h 112"/>
                        <a:gd name="T14" fmla="*/ 0 w 391"/>
                        <a:gd name="T15" fmla="*/ 1 h 112"/>
                        <a:gd name="T16" fmla="*/ 0 w 391"/>
                        <a:gd name="T17" fmla="*/ 1 h 112"/>
                        <a:gd name="T18" fmla="*/ 0 w 391"/>
                        <a:gd name="T19" fmla="*/ 1 h 112"/>
                        <a:gd name="T20" fmla="*/ 0 w 391"/>
                        <a:gd name="T21" fmla="*/ 1 h 112"/>
                        <a:gd name="T22" fmla="*/ 0 w 391"/>
                        <a:gd name="T23" fmla="*/ 1 h 112"/>
                        <a:gd name="T24" fmla="*/ 0 w 391"/>
                        <a:gd name="T25" fmla="*/ 1 h 112"/>
                        <a:gd name="T26" fmla="*/ 0 w 391"/>
                        <a:gd name="T27" fmla="*/ 1 h 112"/>
                        <a:gd name="T28" fmla="*/ 0 w 391"/>
                        <a:gd name="T29" fmla="*/ 1 h 112"/>
                        <a:gd name="T30" fmla="*/ 0 w 391"/>
                        <a:gd name="T31" fmla="*/ 1 h 112"/>
                        <a:gd name="T32" fmla="*/ 0 w 391"/>
                        <a:gd name="T33" fmla="*/ 1 h 112"/>
                        <a:gd name="T34" fmla="*/ 0 w 391"/>
                        <a:gd name="T35" fmla="*/ 1 h 112"/>
                        <a:gd name="T36" fmla="*/ 0 w 391"/>
                        <a:gd name="T37" fmla="*/ 1 h 112"/>
                        <a:gd name="T38" fmla="*/ 0 w 391"/>
                        <a:gd name="T39" fmla="*/ 1 h 112"/>
                        <a:gd name="T40" fmla="*/ 0 w 391"/>
                        <a:gd name="T41" fmla="*/ 1 h 112"/>
                        <a:gd name="T42" fmla="*/ 0 w 391"/>
                        <a:gd name="T43" fmla="*/ 1 h 112"/>
                        <a:gd name="T44" fmla="*/ 0 w 391"/>
                        <a:gd name="T45" fmla="*/ 1 h 112"/>
                        <a:gd name="T46" fmla="*/ 0 w 391"/>
                        <a:gd name="T47" fmla="*/ 1 h 112"/>
                        <a:gd name="T48" fmla="*/ 0 w 391"/>
                        <a:gd name="T49" fmla="*/ 1 h 112"/>
                        <a:gd name="T50" fmla="*/ 0 w 391"/>
                        <a:gd name="T51" fmla="*/ 1 h 112"/>
                        <a:gd name="T52" fmla="*/ 0 w 391"/>
                        <a:gd name="T53" fmla="*/ 1 h 112"/>
                        <a:gd name="T54" fmla="*/ 0 w 391"/>
                        <a:gd name="T55" fmla="*/ 1 h 112"/>
                        <a:gd name="T56" fmla="*/ 0 w 391"/>
                        <a:gd name="T57" fmla="*/ 1 h 112"/>
                        <a:gd name="T58" fmla="*/ 0 w 391"/>
                        <a:gd name="T59" fmla="*/ 1 h 112"/>
                        <a:gd name="T60" fmla="*/ 0 w 391"/>
                        <a:gd name="T61" fmla="*/ 1 h 112"/>
                        <a:gd name="T62" fmla="*/ 0 w 391"/>
                        <a:gd name="T63" fmla="*/ 1 h 112"/>
                        <a:gd name="T64" fmla="*/ 0 w 391"/>
                        <a:gd name="T65" fmla="*/ 1 h 112"/>
                        <a:gd name="T66" fmla="*/ 0 w 391"/>
                        <a:gd name="T67" fmla="*/ 1 h 112"/>
                        <a:gd name="T68" fmla="*/ 0 w 391"/>
                        <a:gd name="T69" fmla="*/ 1 h 112"/>
                        <a:gd name="T70" fmla="*/ 0 w 391"/>
                        <a:gd name="T71" fmla="*/ 0 h 112"/>
                        <a:gd name="T72" fmla="*/ 0 w 391"/>
                        <a:gd name="T73" fmla="*/ 0 h 112"/>
                        <a:gd name="T74" fmla="*/ 0 w 391"/>
                        <a:gd name="T75" fmla="*/ 0 h 112"/>
                        <a:gd name="T76" fmla="*/ 0 w 391"/>
                        <a:gd name="T77" fmla="*/ 0 h 112"/>
                        <a:gd name="T78" fmla="*/ 0 w 391"/>
                        <a:gd name="T79" fmla="*/ 1 h 112"/>
                        <a:gd name="T80" fmla="*/ 0 w 391"/>
                        <a:gd name="T81" fmla="*/ 1 h 112"/>
                        <a:gd name="T82" fmla="*/ 0 w 391"/>
                        <a:gd name="T83" fmla="*/ 1 h 112"/>
                        <a:gd name="T84" fmla="*/ 0 w 391"/>
                        <a:gd name="T85" fmla="*/ 1 h 112"/>
                        <a:gd name="T86" fmla="*/ 0 w 391"/>
                        <a:gd name="T87" fmla="*/ 1 h 112"/>
                        <a:gd name="T88" fmla="*/ 0 w 391"/>
                        <a:gd name="T89" fmla="*/ 1 h 112"/>
                        <a:gd name="T90" fmla="*/ 0 w 391"/>
                        <a:gd name="T91" fmla="*/ 1 h 112"/>
                        <a:gd name="T92" fmla="*/ 0 w 391"/>
                        <a:gd name="T93" fmla="*/ 1 h 112"/>
                        <a:gd name="T94" fmla="*/ 0 w 391"/>
                        <a:gd name="T95" fmla="*/ 1 h 11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391"/>
                        <a:gd name="T145" fmla="*/ 0 h 112"/>
                        <a:gd name="T146" fmla="*/ 391 w 391"/>
                        <a:gd name="T147" fmla="*/ 112 h 11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391" h="112">
                          <a:moveTo>
                            <a:pt x="27" y="27"/>
                          </a:moveTo>
                          <a:lnTo>
                            <a:pt x="0" y="92"/>
                          </a:lnTo>
                          <a:lnTo>
                            <a:pt x="13" y="112"/>
                          </a:lnTo>
                          <a:lnTo>
                            <a:pt x="114" y="94"/>
                          </a:lnTo>
                          <a:lnTo>
                            <a:pt x="115" y="49"/>
                          </a:lnTo>
                          <a:lnTo>
                            <a:pt x="115" y="45"/>
                          </a:lnTo>
                          <a:lnTo>
                            <a:pt x="116" y="40"/>
                          </a:lnTo>
                          <a:lnTo>
                            <a:pt x="119" y="36"/>
                          </a:lnTo>
                          <a:lnTo>
                            <a:pt x="124" y="33"/>
                          </a:lnTo>
                          <a:lnTo>
                            <a:pt x="128" y="30"/>
                          </a:lnTo>
                          <a:lnTo>
                            <a:pt x="134" y="30"/>
                          </a:lnTo>
                          <a:lnTo>
                            <a:pt x="132" y="30"/>
                          </a:lnTo>
                          <a:lnTo>
                            <a:pt x="256" y="30"/>
                          </a:lnTo>
                          <a:lnTo>
                            <a:pt x="261" y="30"/>
                          </a:lnTo>
                          <a:lnTo>
                            <a:pt x="264" y="31"/>
                          </a:lnTo>
                          <a:lnTo>
                            <a:pt x="267" y="33"/>
                          </a:lnTo>
                          <a:lnTo>
                            <a:pt x="273" y="36"/>
                          </a:lnTo>
                          <a:lnTo>
                            <a:pt x="274" y="39"/>
                          </a:lnTo>
                          <a:lnTo>
                            <a:pt x="277" y="43"/>
                          </a:lnTo>
                          <a:lnTo>
                            <a:pt x="277" y="48"/>
                          </a:lnTo>
                          <a:lnTo>
                            <a:pt x="280" y="95"/>
                          </a:lnTo>
                          <a:lnTo>
                            <a:pt x="379" y="112"/>
                          </a:lnTo>
                          <a:lnTo>
                            <a:pt x="391" y="88"/>
                          </a:lnTo>
                          <a:lnTo>
                            <a:pt x="368" y="27"/>
                          </a:lnTo>
                          <a:lnTo>
                            <a:pt x="359" y="22"/>
                          </a:lnTo>
                          <a:lnTo>
                            <a:pt x="342" y="18"/>
                          </a:lnTo>
                          <a:lnTo>
                            <a:pt x="323" y="13"/>
                          </a:lnTo>
                          <a:lnTo>
                            <a:pt x="304" y="9"/>
                          </a:lnTo>
                          <a:lnTo>
                            <a:pt x="284" y="6"/>
                          </a:lnTo>
                          <a:lnTo>
                            <a:pt x="264" y="3"/>
                          </a:lnTo>
                          <a:lnTo>
                            <a:pt x="243" y="1"/>
                          </a:lnTo>
                          <a:lnTo>
                            <a:pt x="221" y="0"/>
                          </a:lnTo>
                          <a:lnTo>
                            <a:pt x="204" y="0"/>
                          </a:lnTo>
                          <a:lnTo>
                            <a:pt x="187" y="0"/>
                          </a:lnTo>
                          <a:lnTo>
                            <a:pt x="171" y="0"/>
                          </a:lnTo>
                          <a:lnTo>
                            <a:pt x="154" y="1"/>
                          </a:lnTo>
                          <a:lnTo>
                            <a:pt x="128" y="3"/>
                          </a:lnTo>
                          <a:lnTo>
                            <a:pt x="106" y="6"/>
                          </a:lnTo>
                          <a:lnTo>
                            <a:pt x="88" y="10"/>
                          </a:lnTo>
                          <a:lnTo>
                            <a:pt x="72" y="13"/>
                          </a:lnTo>
                          <a:lnTo>
                            <a:pt x="56" y="18"/>
                          </a:lnTo>
                          <a:lnTo>
                            <a:pt x="39" y="22"/>
                          </a:lnTo>
                          <a:lnTo>
                            <a:pt x="2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36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2539" y="3304"/>
                      <a:ext cx="60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1 w 120"/>
                        <a:gd name="T5" fmla="*/ 0 h 151"/>
                        <a:gd name="T6" fmla="*/ 1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0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83" y="0"/>
                          </a:moveTo>
                          <a:lnTo>
                            <a:pt x="83" y="67"/>
                          </a:lnTo>
                          <a:lnTo>
                            <a:pt x="120" y="67"/>
                          </a:lnTo>
                          <a:lnTo>
                            <a:pt x="120" y="88"/>
                          </a:lnTo>
                          <a:lnTo>
                            <a:pt x="85" y="88"/>
                          </a:lnTo>
                          <a:lnTo>
                            <a:pt x="85" y="151"/>
                          </a:lnTo>
                          <a:lnTo>
                            <a:pt x="0" y="78"/>
                          </a:lnTo>
                          <a:lnTo>
                            <a:pt x="8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37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2534" y="3377"/>
                      <a:ext cx="60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0 w 120"/>
                        <a:gd name="T5" fmla="*/ 0 h 151"/>
                        <a:gd name="T6" fmla="*/ 0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1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37" y="151"/>
                          </a:moveTo>
                          <a:lnTo>
                            <a:pt x="37" y="84"/>
                          </a:lnTo>
                          <a:lnTo>
                            <a:pt x="0" y="84"/>
                          </a:lnTo>
                          <a:lnTo>
                            <a:pt x="0" y="63"/>
                          </a:lnTo>
                          <a:lnTo>
                            <a:pt x="36" y="63"/>
                          </a:lnTo>
                          <a:lnTo>
                            <a:pt x="36" y="0"/>
                          </a:lnTo>
                          <a:lnTo>
                            <a:pt x="120" y="73"/>
                          </a:lnTo>
                          <a:lnTo>
                            <a:pt x="37" y="1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38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807" y="3304"/>
                      <a:ext cx="61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0 w 120"/>
                        <a:gd name="T5" fmla="*/ 0 h 151"/>
                        <a:gd name="T6" fmla="*/ 0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1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37" y="0"/>
                          </a:moveTo>
                          <a:lnTo>
                            <a:pt x="37" y="67"/>
                          </a:lnTo>
                          <a:lnTo>
                            <a:pt x="0" y="67"/>
                          </a:lnTo>
                          <a:lnTo>
                            <a:pt x="0" y="88"/>
                          </a:lnTo>
                          <a:lnTo>
                            <a:pt x="35" y="88"/>
                          </a:lnTo>
                          <a:lnTo>
                            <a:pt x="35" y="151"/>
                          </a:lnTo>
                          <a:lnTo>
                            <a:pt x="120" y="78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39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812" y="3377"/>
                      <a:ext cx="61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1 w 120"/>
                        <a:gd name="T5" fmla="*/ 0 h 151"/>
                        <a:gd name="T6" fmla="*/ 1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0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83" y="151"/>
                          </a:moveTo>
                          <a:lnTo>
                            <a:pt x="83" y="84"/>
                          </a:lnTo>
                          <a:lnTo>
                            <a:pt x="120" y="84"/>
                          </a:lnTo>
                          <a:lnTo>
                            <a:pt x="120" y="63"/>
                          </a:lnTo>
                          <a:lnTo>
                            <a:pt x="84" y="63"/>
                          </a:lnTo>
                          <a:lnTo>
                            <a:pt x="84" y="0"/>
                          </a:lnTo>
                          <a:lnTo>
                            <a:pt x="0" y="73"/>
                          </a:lnTo>
                          <a:lnTo>
                            <a:pt x="83" y="1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40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1" y="3336"/>
                      <a:ext cx="150" cy="13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741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649" y="3352"/>
                    <a:ext cx="116" cy="23"/>
                  </a:xfrm>
                  <a:prstGeom prst="rect">
                    <a:avLst/>
                  </a:prstGeom>
                  <a:noFill/>
                  <a:ln w="4763">
                    <a:solidFill>
                      <a:srgbClr val="0078AA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742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649" y="3399"/>
                    <a:ext cx="116" cy="59"/>
                  </a:xfrm>
                  <a:prstGeom prst="rect">
                    <a:avLst/>
                  </a:prstGeom>
                  <a:noFill/>
                  <a:ln w="4763">
                    <a:solidFill>
                      <a:srgbClr val="0078AA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743" name="Line 1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48" y="3387"/>
                    <a:ext cx="11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0078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44" name="Freeform 177"/>
                <p:cNvSpPr>
                  <a:spLocks/>
                </p:cNvSpPr>
                <p:nvPr/>
              </p:nvSpPr>
              <p:spPr bwMode="auto">
                <a:xfrm>
                  <a:off x="2969" y="3110"/>
                  <a:ext cx="181" cy="262"/>
                </a:xfrm>
                <a:custGeom>
                  <a:avLst/>
                  <a:gdLst>
                    <a:gd name="T0" fmla="*/ 0 w 393"/>
                    <a:gd name="T1" fmla="*/ 0 h 471"/>
                    <a:gd name="T2" fmla="*/ 0 w 393"/>
                    <a:gd name="T3" fmla="*/ 1 h 471"/>
                    <a:gd name="T4" fmla="*/ 0 w 393"/>
                    <a:gd name="T5" fmla="*/ 1 h 471"/>
                    <a:gd name="T6" fmla="*/ 0 w 393"/>
                    <a:gd name="T7" fmla="*/ 1 h 471"/>
                    <a:gd name="T8" fmla="*/ 0 w 393"/>
                    <a:gd name="T9" fmla="*/ 1 h 471"/>
                    <a:gd name="T10" fmla="*/ 0 w 393"/>
                    <a:gd name="T11" fmla="*/ 1 h 471"/>
                    <a:gd name="T12" fmla="*/ 0 w 393"/>
                    <a:gd name="T13" fmla="*/ 1 h 471"/>
                    <a:gd name="T14" fmla="*/ 0 w 393"/>
                    <a:gd name="T15" fmla="*/ 0 h 4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3"/>
                    <a:gd name="T25" fmla="*/ 0 h 471"/>
                    <a:gd name="T26" fmla="*/ 393 w 393"/>
                    <a:gd name="T27" fmla="*/ 471 h 47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3" h="471">
                      <a:moveTo>
                        <a:pt x="121" y="0"/>
                      </a:moveTo>
                      <a:lnTo>
                        <a:pt x="121" y="210"/>
                      </a:lnTo>
                      <a:lnTo>
                        <a:pt x="0" y="210"/>
                      </a:lnTo>
                      <a:lnTo>
                        <a:pt x="0" y="275"/>
                      </a:lnTo>
                      <a:lnTo>
                        <a:pt x="117" y="275"/>
                      </a:lnTo>
                      <a:lnTo>
                        <a:pt x="117" y="471"/>
                      </a:lnTo>
                      <a:lnTo>
                        <a:pt x="393" y="242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4745" name="Freeform 178"/>
                <p:cNvSpPr>
                  <a:spLocks/>
                </p:cNvSpPr>
                <p:nvPr/>
              </p:nvSpPr>
              <p:spPr bwMode="auto">
                <a:xfrm>
                  <a:off x="2984" y="3365"/>
                  <a:ext cx="181" cy="262"/>
                </a:xfrm>
                <a:custGeom>
                  <a:avLst/>
                  <a:gdLst>
                    <a:gd name="T0" fmla="*/ 0 w 393"/>
                    <a:gd name="T1" fmla="*/ 1 h 472"/>
                    <a:gd name="T2" fmla="*/ 0 w 393"/>
                    <a:gd name="T3" fmla="*/ 1 h 472"/>
                    <a:gd name="T4" fmla="*/ 0 w 393"/>
                    <a:gd name="T5" fmla="*/ 1 h 472"/>
                    <a:gd name="T6" fmla="*/ 0 w 393"/>
                    <a:gd name="T7" fmla="*/ 1 h 472"/>
                    <a:gd name="T8" fmla="*/ 0 w 393"/>
                    <a:gd name="T9" fmla="*/ 1 h 472"/>
                    <a:gd name="T10" fmla="*/ 0 w 393"/>
                    <a:gd name="T11" fmla="*/ 0 h 472"/>
                    <a:gd name="T12" fmla="*/ 0 w 393"/>
                    <a:gd name="T13" fmla="*/ 1 h 472"/>
                    <a:gd name="T14" fmla="*/ 0 w 393"/>
                    <a:gd name="T15" fmla="*/ 1 h 4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3"/>
                    <a:gd name="T25" fmla="*/ 0 h 472"/>
                    <a:gd name="T26" fmla="*/ 393 w 393"/>
                    <a:gd name="T27" fmla="*/ 472 h 4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3" h="472">
                      <a:moveTo>
                        <a:pt x="272" y="472"/>
                      </a:moveTo>
                      <a:lnTo>
                        <a:pt x="272" y="262"/>
                      </a:lnTo>
                      <a:lnTo>
                        <a:pt x="393" y="262"/>
                      </a:lnTo>
                      <a:lnTo>
                        <a:pt x="393" y="196"/>
                      </a:lnTo>
                      <a:lnTo>
                        <a:pt x="276" y="196"/>
                      </a:lnTo>
                      <a:lnTo>
                        <a:pt x="276" y="0"/>
                      </a:lnTo>
                      <a:lnTo>
                        <a:pt x="0" y="229"/>
                      </a:lnTo>
                      <a:lnTo>
                        <a:pt x="272" y="4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4746" name="Freeform 179"/>
                <p:cNvSpPr>
                  <a:spLocks/>
                </p:cNvSpPr>
                <p:nvPr/>
              </p:nvSpPr>
              <p:spPr bwMode="auto">
                <a:xfrm>
                  <a:off x="2960" y="3098"/>
                  <a:ext cx="183" cy="264"/>
                </a:xfrm>
                <a:custGeom>
                  <a:avLst/>
                  <a:gdLst>
                    <a:gd name="T0" fmla="*/ 0 w 393"/>
                    <a:gd name="T1" fmla="*/ 0 h 472"/>
                    <a:gd name="T2" fmla="*/ 0 w 393"/>
                    <a:gd name="T3" fmla="*/ 1 h 472"/>
                    <a:gd name="T4" fmla="*/ 0 w 393"/>
                    <a:gd name="T5" fmla="*/ 1 h 472"/>
                    <a:gd name="T6" fmla="*/ 0 w 393"/>
                    <a:gd name="T7" fmla="*/ 1 h 472"/>
                    <a:gd name="T8" fmla="*/ 0 w 393"/>
                    <a:gd name="T9" fmla="*/ 1 h 472"/>
                    <a:gd name="T10" fmla="*/ 0 w 393"/>
                    <a:gd name="T11" fmla="*/ 1 h 472"/>
                    <a:gd name="T12" fmla="*/ 0 w 393"/>
                    <a:gd name="T13" fmla="*/ 1 h 472"/>
                    <a:gd name="T14" fmla="*/ 0 w 393"/>
                    <a:gd name="T15" fmla="*/ 0 h 4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3"/>
                    <a:gd name="T25" fmla="*/ 0 h 472"/>
                    <a:gd name="T26" fmla="*/ 393 w 393"/>
                    <a:gd name="T27" fmla="*/ 472 h 4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3" h="472">
                      <a:moveTo>
                        <a:pt x="122" y="0"/>
                      </a:moveTo>
                      <a:lnTo>
                        <a:pt x="122" y="210"/>
                      </a:lnTo>
                      <a:lnTo>
                        <a:pt x="0" y="210"/>
                      </a:lnTo>
                      <a:lnTo>
                        <a:pt x="0" y="275"/>
                      </a:lnTo>
                      <a:lnTo>
                        <a:pt x="117" y="275"/>
                      </a:lnTo>
                      <a:lnTo>
                        <a:pt x="117" y="472"/>
                      </a:lnTo>
                      <a:lnTo>
                        <a:pt x="393" y="243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4747" name="Freeform 180"/>
                <p:cNvSpPr>
                  <a:spLocks/>
                </p:cNvSpPr>
                <p:nvPr/>
              </p:nvSpPr>
              <p:spPr bwMode="auto">
                <a:xfrm>
                  <a:off x="2976" y="3354"/>
                  <a:ext cx="182" cy="263"/>
                </a:xfrm>
                <a:custGeom>
                  <a:avLst/>
                  <a:gdLst>
                    <a:gd name="T0" fmla="*/ 0 w 393"/>
                    <a:gd name="T1" fmla="*/ 1 h 471"/>
                    <a:gd name="T2" fmla="*/ 0 w 393"/>
                    <a:gd name="T3" fmla="*/ 1 h 471"/>
                    <a:gd name="T4" fmla="*/ 0 w 393"/>
                    <a:gd name="T5" fmla="*/ 1 h 471"/>
                    <a:gd name="T6" fmla="*/ 0 w 393"/>
                    <a:gd name="T7" fmla="*/ 1 h 471"/>
                    <a:gd name="T8" fmla="*/ 0 w 393"/>
                    <a:gd name="T9" fmla="*/ 1 h 471"/>
                    <a:gd name="T10" fmla="*/ 0 w 393"/>
                    <a:gd name="T11" fmla="*/ 0 h 471"/>
                    <a:gd name="T12" fmla="*/ 0 w 393"/>
                    <a:gd name="T13" fmla="*/ 1 h 471"/>
                    <a:gd name="T14" fmla="*/ 0 w 393"/>
                    <a:gd name="T15" fmla="*/ 1 h 4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3"/>
                    <a:gd name="T25" fmla="*/ 0 h 471"/>
                    <a:gd name="T26" fmla="*/ 393 w 393"/>
                    <a:gd name="T27" fmla="*/ 471 h 47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3" h="471">
                      <a:moveTo>
                        <a:pt x="271" y="471"/>
                      </a:moveTo>
                      <a:lnTo>
                        <a:pt x="271" y="261"/>
                      </a:lnTo>
                      <a:lnTo>
                        <a:pt x="393" y="261"/>
                      </a:lnTo>
                      <a:lnTo>
                        <a:pt x="393" y="196"/>
                      </a:lnTo>
                      <a:lnTo>
                        <a:pt x="276" y="196"/>
                      </a:lnTo>
                      <a:lnTo>
                        <a:pt x="276" y="0"/>
                      </a:lnTo>
                      <a:lnTo>
                        <a:pt x="0" y="228"/>
                      </a:lnTo>
                      <a:lnTo>
                        <a:pt x="271" y="4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grpSp>
              <p:nvGrpSpPr>
                <p:cNvPr id="14" name="Group 181"/>
                <p:cNvGrpSpPr>
                  <a:grpSpLocks noChangeAspect="1"/>
                </p:cNvGrpSpPr>
                <p:nvPr/>
              </p:nvGrpSpPr>
              <p:grpSpPr bwMode="auto">
                <a:xfrm>
                  <a:off x="2521" y="3211"/>
                  <a:ext cx="409" cy="282"/>
                  <a:chOff x="2521" y="3211"/>
                  <a:chExt cx="409" cy="282"/>
                </a:xfrm>
              </p:grpSpPr>
              <p:sp>
                <p:nvSpPr>
                  <p:cNvPr id="24749" name="AutoShape 18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521" y="3211"/>
                    <a:ext cx="409" cy="2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50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521" y="3251"/>
                    <a:ext cx="367" cy="239"/>
                  </a:xfrm>
                  <a:prstGeom prst="rect">
                    <a:avLst/>
                  </a:prstGeom>
                  <a:solidFill>
                    <a:srgbClr val="0096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751" name="Line 1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2" y="3492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52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22" y="3253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53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2522" y="3253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54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2890" y="3253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55" name="Freeform 188"/>
                  <p:cNvSpPr>
                    <a:spLocks/>
                  </p:cNvSpPr>
                  <p:nvPr/>
                </p:nvSpPr>
                <p:spPr bwMode="auto">
                  <a:xfrm>
                    <a:off x="2888" y="3211"/>
                    <a:ext cx="39" cy="279"/>
                  </a:xfrm>
                  <a:custGeom>
                    <a:avLst/>
                    <a:gdLst>
                      <a:gd name="T0" fmla="*/ 0 w 77"/>
                      <a:gd name="T1" fmla="*/ 1 h 558"/>
                      <a:gd name="T2" fmla="*/ 1 w 77"/>
                      <a:gd name="T3" fmla="*/ 1 h 558"/>
                      <a:gd name="T4" fmla="*/ 1 w 77"/>
                      <a:gd name="T5" fmla="*/ 0 h 558"/>
                      <a:gd name="T6" fmla="*/ 0 w 77"/>
                      <a:gd name="T7" fmla="*/ 1 h 558"/>
                      <a:gd name="T8" fmla="*/ 0 w 77"/>
                      <a:gd name="T9" fmla="*/ 1 h 5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558"/>
                      <a:gd name="T17" fmla="*/ 77 w 77"/>
                      <a:gd name="T18" fmla="*/ 558 h 5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558">
                        <a:moveTo>
                          <a:pt x="0" y="558"/>
                        </a:moveTo>
                        <a:lnTo>
                          <a:pt x="77" y="477"/>
                        </a:lnTo>
                        <a:lnTo>
                          <a:pt x="77" y="0"/>
                        </a:lnTo>
                        <a:lnTo>
                          <a:pt x="0" y="81"/>
                        </a:lnTo>
                        <a:lnTo>
                          <a:pt x="0" y="55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756" name="Line 1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0" y="3451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57" name="Line 1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9" y="3212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58" name="Line 1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0" y="3212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59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2890" y="3253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60" name="Freeform 193"/>
                  <p:cNvSpPr>
                    <a:spLocks/>
                  </p:cNvSpPr>
                  <p:nvPr/>
                </p:nvSpPr>
                <p:spPr bwMode="auto">
                  <a:xfrm>
                    <a:off x="2521" y="3211"/>
                    <a:ext cx="406" cy="40"/>
                  </a:xfrm>
                  <a:custGeom>
                    <a:avLst/>
                    <a:gdLst>
                      <a:gd name="T0" fmla="*/ 1 w 812"/>
                      <a:gd name="T1" fmla="*/ 0 h 81"/>
                      <a:gd name="T2" fmla="*/ 1 w 812"/>
                      <a:gd name="T3" fmla="*/ 0 h 81"/>
                      <a:gd name="T4" fmla="*/ 1 w 812"/>
                      <a:gd name="T5" fmla="*/ 0 h 81"/>
                      <a:gd name="T6" fmla="*/ 0 w 812"/>
                      <a:gd name="T7" fmla="*/ 0 h 81"/>
                      <a:gd name="T8" fmla="*/ 1 w 812"/>
                      <a:gd name="T9" fmla="*/ 0 h 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2"/>
                      <a:gd name="T16" fmla="*/ 0 h 81"/>
                      <a:gd name="T17" fmla="*/ 812 w 812"/>
                      <a:gd name="T18" fmla="*/ 81 h 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2" h="81">
                        <a:moveTo>
                          <a:pt x="735" y="81"/>
                        </a:moveTo>
                        <a:lnTo>
                          <a:pt x="812" y="0"/>
                        </a:lnTo>
                        <a:lnTo>
                          <a:pt x="77" y="0"/>
                        </a:lnTo>
                        <a:lnTo>
                          <a:pt x="0" y="81"/>
                        </a:lnTo>
                        <a:lnTo>
                          <a:pt x="735" y="81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761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0" y="3212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62" name="Line 1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1" y="3212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63" name="Line 1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2" y="3212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64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2522" y="3253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" name="Group 198"/>
                  <p:cNvGrpSpPr>
                    <a:grpSpLocks/>
                  </p:cNvGrpSpPr>
                  <p:nvPr/>
                </p:nvGrpSpPr>
                <p:grpSpPr bwMode="auto">
                  <a:xfrm>
                    <a:off x="2537" y="3276"/>
                    <a:ext cx="338" cy="200"/>
                    <a:chOff x="2537" y="3276"/>
                    <a:chExt cx="338" cy="200"/>
                  </a:xfrm>
                </p:grpSpPr>
                <p:sp>
                  <p:nvSpPr>
                    <p:cNvPr id="24766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2610" y="3276"/>
                      <a:ext cx="195" cy="56"/>
                    </a:xfrm>
                    <a:custGeom>
                      <a:avLst/>
                      <a:gdLst>
                        <a:gd name="T0" fmla="*/ 1 w 390"/>
                        <a:gd name="T1" fmla="*/ 1 h 112"/>
                        <a:gd name="T2" fmla="*/ 0 w 390"/>
                        <a:gd name="T3" fmla="*/ 1 h 112"/>
                        <a:gd name="T4" fmla="*/ 1 w 390"/>
                        <a:gd name="T5" fmla="*/ 1 h 112"/>
                        <a:gd name="T6" fmla="*/ 1 w 390"/>
                        <a:gd name="T7" fmla="*/ 1 h 112"/>
                        <a:gd name="T8" fmla="*/ 1 w 390"/>
                        <a:gd name="T9" fmla="*/ 1 h 112"/>
                        <a:gd name="T10" fmla="*/ 1 w 390"/>
                        <a:gd name="T11" fmla="*/ 1 h 112"/>
                        <a:gd name="T12" fmla="*/ 1 w 390"/>
                        <a:gd name="T13" fmla="*/ 1 h 112"/>
                        <a:gd name="T14" fmla="*/ 1 w 390"/>
                        <a:gd name="T15" fmla="*/ 1 h 112"/>
                        <a:gd name="T16" fmla="*/ 1 w 390"/>
                        <a:gd name="T17" fmla="*/ 1 h 112"/>
                        <a:gd name="T18" fmla="*/ 1 w 390"/>
                        <a:gd name="T19" fmla="*/ 1 h 112"/>
                        <a:gd name="T20" fmla="*/ 1 w 390"/>
                        <a:gd name="T21" fmla="*/ 1 h 112"/>
                        <a:gd name="T22" fmla="*/ 1 w 390"/>
                        <a:gd name="T23" fmla="*/ 1 h 112"/>
                        <a:gd name="T24" fmla="*/ 1 w 390"/>
                        <a:gd name="T25" fmla="*/ 1 h 112"/>
                        <a:gd name="T26" fmla="*/ 1 w 390"/>
                        <a:gd name="T27" fmla="*/ 1 h 112"/>
                        <a:gd name="T28" fmla="*/ 1 w 390"/>
                        <a:gd name="T29" fmla="*/ 1 h 112"/>
                        <a:gd name="T30" fmla="*/ 1 w 390"/>
                        <a:gd name="T31" fmla="*/ 1 h 112"/>
                        <a:gd name="T32" fmla="*/ 1 w 390"/>
                        <a:gd name="T33" fmla="*/ 1 h 112"/>
                        <a:gd name="T34" fmla="*/ 1 w 390"/>
                        <a:gd name="T35" fmla="*/ 1 h 112"/>
                        <a:gd name="T36" fmla="*/ 1 w 390"/>
                        <a:gd name="T37" fmla="*/ 1 h 112"/>
                        <a:gd name="T38" fmla="*/ 1 w 390"/>
                        <a:gd name="T39" fmla="*/ 1 h 112"/>
                        <a:gd name="T40" fmla="*/ 1 w 390"/>
                        <a:gd name="T41" fmla="*/ 1 h 112"/>
                        <a:gd name="T42" fmla="*/ 1 w 390"/>
                        <a:gd name="T43" fmla="*/ 1 h 112"/>
                        <a:gd name="T44" fmla="*/ 1 w 390"/>
                        <a:gd name="T45" fmla="*/ 1 h 112"/>
                        <a:gd name="T46" fmla="*/ 1 w 390"/>
                        <a:gd name="T47" fmla="*/ 1 h 112"/>
                        <a:gd name="T48" fmla="*/ 1 w 390"/>
                        <a:gd name="T49" fmla="*/ 1 h 112"/>
                        <a:gd name="T50" fmla="*/ 1 w 390"/>
                        <a:gd name="T51" fmla="*/ 1 h 112"/>
                        <a:gd name="T52" fmla="*/ 1 w 390"/>
                        <a:gd name="T53" fmla="*/ 1 h 112"/>
                        <a:gd name="T54" fmla="*/ 1 w 390"/>
                        <a:gd name="T55" fmla="*/ 1 h 112"/>
                        <a:gd name="T56" fmla="*/ 1 w 390"/>
                        <a:gd name="T57" fmla="*/ 1 h 112"/>
                        <a:gd name="T58" fmla="*/ 1 w 390"/>
                        <a:gd name="T59" fmla="*/ 1 h 112"/>
                        <a:gd name="T60" fmla="*/ 1 w 390"/>
                        <a:gd name="T61" fmla="*/ 1 h 112"/>
                        <a:gd name="T62" fmla="*/ 1 w 390"/>
                        <a:gd name="T63" fmla="*/ 1 h 112"/>
                        <a:gd name="T64" fmla="*/ 1 w 390"/>
                        <a:gd name="T65" fmla="*/ 1 h 112"/>
                        <a:gd name="T66" fmla="*/ 1 w 390"/>
                        <a:gd name="T67" fmla="*/ 1 h 112"/>
                        <a:gd name="T68" fmla="*/ 1 w 390"/>
                        <a:gd name="T69" fmla="*/ 1 h 112"/>
                        <a:gd name="T70" fmla="*/ 1 w 390"/>
                        <a:gd name="T71" fmla="*/ 0 h 112"/>
                        <a:gd name="T72" fmla="*/ 1 w 390"/>
                        <a:gd name="T73" fmla="*/ 0 h 112"/>
                        <a:gd name="T74" fmla="*/ 1 w 390"/>
                        <a:gd name="T75" fmla="*/ 0 h 112"/>
                        <a:gd name="T76" fmla="*/ 1 w 390"/>
                        <a:gd name="T77" fmla="*/ 0 h 112"/>
                        <a:gd name="T78" fmla="*/ 1 w 390"/>
                        <a:gd name="T79" fmla="*/ 1 h 112"/>
                        <a:gd name="T80" fmla="*/ 1 w 390"/>
                        <a:gd name="T81" fmla="*/ 1 h 112"/>
                        <a:gd name="T82" fmla="*/ 1 w 390"/>
                        <a:gd name="T83" fmla="*/ 1 h 112"/>
                        <a:gd name="T84" fmla="*/ 1 w 390"/>
                        <a:gd name="T85" fmla="*/ 1 h 112"/>
                        <a:gd name="T86" fmla="*/ 1 w 390"/>
                        <a:gd name="T87" fmla="*/ 1 h 112"/>
                        <a:gd name="T88" fmla="*/ 1 w 390"/>
                        <a:gd name="T89" fmla="*/ 1 h 112"/>
                        <a:gd name="T90" fmla="*/ 1 w 390"/>
                        <a:gd name="T91" fmla="*/ 1 h 112"/>
                        <a:gd name="T92" fmla="*/ 1 w 390"/>
                        <a:gd name="T93" fmla="*/ 1 h 112"/>
                        <a:gd name="T94" fmla="*/ 1 w 390"/>
                        <a:gd name="T95" fmla="*/ 1 h 11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390"/>
                        <a:gd name="T145" fmla="*/ 0 h 112"/>
                        <a:gd name="T146" fmla="*/ 390 w 390"/>
                        <a:gd name="T147" fmla="*/ 112 h 11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390" h="112">
                          <a:moveTo>
                            <a:pt x="27" y="27"/>
                          </a:moveTo>
                          <a:lnTo>
                            <a:pt x="0" y="92"/>
                          </a:lnTo>
                          <a:lnTo>
                            <a:pt x="13" y="112"/>
                          </a:lnTo>
                          <a:lnTo>
                            <a:pt x="113" y="94"/>
                          </a:lnTo>
                          <a:lnTo>
                            <a:pt x="115" y="49"/>
                          </a:lnTo>
                          <a:lnTo>
                            <a:pt x="115" y="45"/>
                          </a:lnTo>
                          <a:lnTo>
                            <a:pt x="116" y="40"/>
                          </a:lnTo>
                          <a:lnTo>
                            <a:pt x="119" y="36"/>
                          </a:lnTo>
                          <a:lnTo>
                            <a:pt x="123" y="33"/>
                          </a:lnTo>
                          <a:lnTo>
                            <a:pt x="128" y="30"/>
                          </a:lnTo>
                          <a:lnTo>
                            <a:pt x="133" y="30"/>
                          </a:lnTo>
                          <a:lnTo>
                            <a:pt x="132" y="30"/>
                          </a:lnTo>
                          <a:lnTo>
                            <a:pt x="255" y="30"/>
                          </a:lnTo>
                          <a:lnTo>
                            <a:pt x="261" y="30"/>
                          </a:lnTo>
                          <a:lnTo>
                            <a:pt x="264" y="31"/>
                          </a:lnTo>
                          <a:lnTo>
                            <a:pt x="267" y="33"/>
                          </a:lnTo>
                          <a:lnTo>
                            <a:pt x="273" y="36"/>
                          </a:lnTo>
                          <a:lnTo>
                            <a:pt x="274" y="39"/>
                          </a:lnTo>
                          <a:lnTo>
                            <a:pt x="277" y="43"/>
                          </a:lnTo>
                          <a:lnTo>
                            <a:pt x="277" y="48"/>
                          </a:lnTo>
                          <a:lnTo>
                            <a:pt x="280" y="95"/>
                          </a:lnTo>
                          <a:lnTo>
                            <a:pt x="379" y="112"/>
                          </a:lnTo>
                          <a:lnTo>
                            <a:pt x="390" y="88"/>
                          </a:lnTo>
                          <a:lnTo>
                            <a:pt x="367" y="27"/>
                          </a:lnTo>
                          <a:lnTo>
                            <a:pt x="359" y="22"/>
                          </a:lnTo>
                          <a:lnTo>
                            <a:pt x="342" y="18"/>
                          </a:lnTo>
                          <a:lnTo>
                            <a:pt x="323" y="13"/>
                          </a:lnTo>
                          <a:lnTo>
                            <a:pt x="304" y="9"/>
                          </a:lnTo>
                          <a:lnTo>
                            <a:pt x="284" y="6"/>
                          </a:lnTo>
                          <a:lnTo>
                            <a:pt x="264" y="3"/>
                          </a:lnTo>
                          <a:lnTo>
                            <a:pt x="242" y="1"/>
                          </a:lnTo>
                          <a:lnTo>
                            <a:pt x="221" y="0"/>
                          </a:lnTo>
                          <a:lnTo>
                            <a:pt x="204" y="0"/>
                          </a:lnTo>
                          <a:lnTo>
                            <a:pt x="187" y="0"/>
                          </a:lnTo>
                          <a:lnTo>
                            <a:pt x="171" y="0"/>
                          </a:lnTo>
                          <a:lnTo>
                            <a:pt x="154" y="1"/>
                          </a:lnTo>
                          <a:lnTo>
                            <a:pt x="128" y="3"/>
                          </a:lnTo>
                          <a:lnTo>
                            <a:pt x="106" y="6"/>
                          </a:lnTo>
                          <a:lnTo>
                            <a:pt x="87" y="10"/>
                          </a:lnTo>
                          <a:lnTo>
                            <a:pt x="72" y="13"/>
                          </a:lnTo>
                          <a:lnTo>
                            <a:pt x="56" y="18"/>
                          </a:lnTo>
                          <a:lnTo>
                            <a:pt x="39" y="22"/>
                          </a:lnTo>
                          <a:lnTo>
                            <a:pt x="27" y="2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67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2542" y="3306"/>
                      <a:ext cx="60" cy="76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1 h 151"/>
                        <a:gd name="T4" fmla="*/ 1 w 120"/>
                        <a:gd name="T5" fmla="*/ 1 h 151"/>
                        <a:gd name="T6" fmla="*/ 1 w 120"/>
                        <a:gd name="T7" fmla="*/ 1 h 151"/>
                        <a:gd name="T8" fmla="*/ 1 w 120"/>
                        <a:gd name="T9" fmla="*/ 1 h 151"/>
                        <a:gd name="T10" fmla="*/ 1 w 120"/>
                        <a:gd name="T11" fmla="*/ 1 h 151"/>
                        <a:gd name="T12" fmla="*/ 0 w 120"/>
                        <a:gd name="T13" fmla="*/ 1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83" y="0"/>
                          </a:moveTo>
                          <a:lnTo>
                            <a:pt x="83" y="67"/>
                          </a:lnTo>
                          <a:lnTo>
                            <a:pt x="120" y="67"/>
                          </a:lnTo>
                          <a:lnTo>
                            <a:pt x="120" y="88"/>
                          </a:lnTo>
                          <a:lnTo>
                            <a:pt x="84" y="88"/>
                          </a:lnTo>
                          <a:lnTo>
                            <a:pt x="84" y="151"/>
                          </a:lnTo>
                          <a:lnTo>
                            <a:pt x="0" y="78"/>
                          </a:lnTo>
                          <a:lnTo>
                            <a:pt x="8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68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2537" y="3380"/>
                      <a:ext cx="60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0 w 120"/>
                        <a:gd name="T5" fmla="*/ 0 h 151"/>
                        <a:gd name="T6" fmla="*/ 0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1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37" y="151"/>
                          </a:moveTo>
                          <a:lnTo>
                            <a:pt x="37" y="84"/>
                          </a:lnTo>
                          <a:lnTo>
                            <a:pt x="0" y="84"/>
                          </a:lnTo>
                          <a:lnTo>
                            <a:pt x="0" y="63"/>
                          </a:lnTo>
                          <a:lnTo>
                            <a:pt x="35" y="63"/>
                          </a:lnTo>
                          <a:lnTo>
                            <a:pt x="35" y="0"/>
                          </a:lnTo>
                          <a:lnTo>
                            <a:pt x="120" y="73"/>
                          </a:lnTo>
                          <a:lnTo>
                            <a:pt x="37" y="15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69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2810" y="3306"/>
                      <a:ext cx="60" cy="76"/>
                    </a:xfrm>
                    <a:custGeom>
                      <a:avLst/>
                      <a:gdLst>
                        <a:gd name="T0" fmla="*/ 0 w 121"/>
                        <a:gd name="T1" fmla="*/ 0 h 151"/>
                        <a:gd name="T2" fmla="*/ 0 w 121"/>
                        <a:gd name="T3" fmla="*/ 1 h 151"/>
                        <a:gd name="T4" fmla="*/ 0 w 121"/>
                        <a:gd name="T5" fmla="*/ 1 h 151"/>
                        <a:gd name="T6" fmla="*/ 0 w 121"/>
                        <a:gd name="T7" fmla="*/ 1 h 151"/>
                        <a:gd name="T8" fmla="*/ 0 w 121"/>
                        <a:gd name="T9" fmla="*/ 1 h 151"/>
                        <a:gd name="T10" fmla="*/ 0 w 121"/>
                        <a:gd name="T11" fmla="*/ 1 h 151"/>
                        <a:gd name="T12" fmla="*/ 0 w 121"/>
                        <a:gd name="T13" fmla="*/ 1 h 151"/>
                        <a:gd name="T14" fmla="*/ 0 w 121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1"/>
                        <a:gd name="T25" fmla="*/ 0 h 151"/>
                        <a:gd name="T26" fmla="*/ 121 w 121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1" h="151">
                          <a:moveTo>
                            <a:pt x="38" y="0"/>
                          </a:moveTo>
                          <a:lnTo>
                            <a:pt x="38" y="67"/>
                          </a:lnTo>
                          <a:lnTo>
                            <a:pt x="0" y="67"/>
                          </a:lnTo>
                          <a:lnTo>
                            <a:pt x="0" y="88"/>
                          </a:lnTo>
                          <a:lnTo>
                            <a:pt x="36" y="88"/>
                          </a:lnTo>
                          <a:lnTo>
                            <a:pt x="36" y="151"/>
                          </a:lnTo>
                          <a:lnTo>
                            <a:pt x="121" y="78"/>
                          </a:lnTo>
                          <a:lnTo>
                            <a:pt x="3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70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2815" y="3380"/>
                      <a:ext cx="60" cy="75"/>
                    </a:xfrm>
                    <a:custGeom>
                      <a:avLst/>
                      <a:gdLst>
                        <a:gd name="T0" fmla="*/ 0 w 121"/>
                        <a:gd name="T1" fmla="*/ 0 h 151"/>
                        <a:gd name="T2" fmla="*/ 0 w 121"/>
                        <a:gd name="T3" fmla="*/ 0 h 151"/>
                        <a:gd name="T4" fmla="*/ 0 w 121"/>
                        <a:gd name="T5" fmla="*/ 0 h 151"/>
                        <a:gd name="T6" fmla="*/ 0 w 121"/>
                        <a:gd name="T7" fmla="*/ 0 h 151"/>
                        <a:gd name="T8" fmla="*/ 0 w 121"/>
                        <a:gd name="T9" fmla="*/ 0 h 151"/>
                        <a:gd name="T10" fmla="*/ 0 w 121"/>
                        <a:gd name="T11" fmla="*/ 0 h 151"/>
                        <a:gd name="T12" fmla="*/ 0 w 121"/>
                        <a:gd name="T13" fmla="*/ 0 h 151"/>
                        <a:gd name="T14" fmla="*/ 0 w 121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1"/>
                        <a:gd name="T25" fmla="*/ 0 h 151"/>
                        <a:gd name="T26" fmla="*/ 121 w 121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1" h="151">
                          <a:moveTo>
                            <a:pt x="84" y="151"/>
                          </a:moveTo>
                          <a:lnTo>
                            <a:pt x="84" y="84"/>
                          </a:lnTo>
                          <a:lnTo>
                            <a:pt x="121" y="84"/>
                          </a:lnTo>
                          <a:lnTo>
                            <a:pt x="121" y="63"/>
                          </a:lnTo>
                          <a:lnTo>
                            <a:pt x="85" y="63"/>
                          </a:lnTo>
                          <a:lnTo>
                            <a:pt x="85" y="0"/>
                          </a:lnTo>
                          <a:lnTo>
                            <a:pt x="0" y="73"/>
                          </a:lnTo>
                          <a:lnTo>
                            <a:pt x="84" y="15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71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4" y="3339"/>
                      <a:ext cx="150" cy="13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6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2534" y="3273"/>
                    <a:ext cx="339" cy="200"/>
                    <a:chOff x="2534" y="3273"/>
                    <a:chExt cx="339" cy="200"/>
                  </a:xfrm>
                </p:grpSpPr>
                <p:sp>
                  <p:nvSpPr>
                    <p:cNvPr id="24773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2607" y="3273"/>
                      <a:ext cx="195" cy="56"/>
                    </a:xfrm>
                    <a:custGeom>
                      <a:avLst/>
                      <a:gdLst>
                        <a:gd name="T0" fmla="*/ 0 w 391"/>
                        <a:gd name="T1" fmla="*/ 1 h 112"/>
                        <a:gd name="T2" fmla="*/ 0 w 391"/>
                        <a:gd name="T3" fmla="*/ 1 h 112"/>
                        <a:gd name="T4" fmla="*/ 0 w 391"/>
                        <a:gd name="T5" fmla="*/ 1 h 112"/>
                        <a:gd name="T6" fmla="*/ 0 w 391"/>
                        <a:gd name="T7" fmla="*/ 1 h 112"/>
                        <a:gd name="T8" fmla="*/ 0 w 391"/>
                        <a:gd name="T9" fmla="*/ 1 h 112"/>
                        <a:gd name="T10" fmla="*/ 0 w 391"/>
                        <a:gd name="T11" fmla="*/ 1 h 112"/>
                        <a:gd name="T12" fmla="*/ 0 w 391"/>
                        <a:gd name="T13" fmla="*/ 1 h 112"/>
                        <a:gd name="T14" fmla="*/ 0 w 391"/>
                        <a:gd name="T15" fmla="*/ 1 h 112"/>
                        <a:gd name="T16" fmla="*/ 0 w 391"/>
                        <a:gd name="T17" fmla="*/ 1 h 112"/>
                        <a:gd name="T18" fmla="*/ 0 w 391"/>
                        <a:gd name="T19" fmla="*/ 1 h 112"/>
                        <a:gd name="T20" fmla="*/ 0 w 391"/>
                        <a:gd name="T21" fmla="*/ 1 h 112"/>
                        <a:gd name="T22" fmla="*/ 0 w 391"/>
                        <a:gd name="T23" fmla="*/ 1 h 112"/>
                        <a:gd name="T24" fmla="*/ 0 w 391"/>
                        <a:gd name="T25" fmla="*/ 1 h 112"/>
                        <a:gd name="T26" fmla="*/ 0 w 391"/>
                        <a:gd name="T27" fmla="*/ 1 h 112"/>
                        <a:gd name="T28" fmla="*/ 0 w 391"/>
                        <a:gd name="T29" fmla="*/ 1 h 112"/>
                        <a:gd name="T30" fmla="*/ 0 w 391"/>
                        <a:gd name="T31" fmla="*/ 1 h 112"/>
                        <a:gd name="T32" fmla="*/ 0 w 391"/>
                        <a:gd name="T33" fmla="*/ 1 h 112"/>
                        <a:gd name="T34" fmla="*/ 0 w 391"/>
                        <a:gd name="T35" fmla="*/ 1 h 112"/>
                        <a:gd name="T36" fmla="*/ 0 w 391"/>
                        <a:gd name="T37" fmla="*/ 1 h 112"/>
                        <a:gd name="T38" fmla="*/ 0 w 391"/>
                        <a:gd name="T39" fmla="*/ 1 h 112"/>
                        <a:gd name="T40" fmla="*/ 0 w 391"/>
                        <a:gd name="T41" fmla="*/ 1 h 112"/>
                        <a:gd name="T42" fmla="*/ 0 w 391"/>
                        <a:gd name="T43" fmla="*/ 1 h 112"/>
                        <a:gd name="T44" fmla="*/ 0 w 391"/>
                        <a:gd name="T45" fmla="*/ 1 h 112"/>
                        <a:gd name="T46" fmla="*/ 0 w 391"/>
                        <a:gd name="T47" fmla="*/ 1 h 112"/>
                        <a:gd name="T48" fmla="*/ 0 w 391"/>
                        <a:gd name="T49" fmla="*/ 1 h 112"/>
                        <a:gd name="T50" fmla="*/ 0 w 391"/>
                        <a:gd name="T51" fmla="*/ 1 h 112"/>
                        <a:gd name="T52" fmla="*/ 0 w 391"/>
                        <a:gd name="T53" fmla="*/ 1 h 112"/>
                        <a:gd name="T54" fmla="*/ 0 w 391"/>
                        <a:gd name="T55" fmla="*/ 1 h 112"/>
                        <a:gd name="T56" fmla="*/ 0 w 391"/>
                        <a:gd name="T57" fmla="*/ 1 h 112"/>
                        <a:gd name="T58" fmla="*/ 0 w 391"/>
                        <a:gd name="T59" fmla="*/ 1 h 112"/>
                        <a:gd name="T60" fmla="*/ 0 w 391"/>
                        <a:gd name="T61" fmla="*/ 1 h 112"/>
                        <a:gd name="T62" fmla="*/ 0 w 391"/>
                        <a:gd name="T63" fmla="*/ 1 h 112"/>
                        <a:gd name="T64" fmla="*/ 0 w 391"/>
                        <a:gd name="T65" fmla="*/ 1 h 112"/>
                        <a:gd name="T66" fmla="*/ 0 w 391"/>
                        <a:gd name="T67" fmla="*/ 1 h 112"/>
                        <a:gd name="T68" fmla="*/ 0 w 391"/>
                        <a:gd name="T69" fmla="*/ 1 h 112"/>
                        <a:gd name="T70" fmla="*/ 0 w 391"/>
                        <a:gd name="T71" fmla="*/ 0 h 112"/>
                        <a:gd name="T72" fmla="*/ 0 w 391"/>
                        <a:gd name="T73" fmla="*/ 0 h 112"/>
                        <a:gd name="T74" fmla="*/ 0 w 391"/>
                        <a:gd name="T75" fmla="*/ 0 h 112"/>
                        <a:gd name="T76" fmla="*/ 0 w 391"/>
                        <a:gd name="T77" fmla="*/ 0 h 112"/>
                        <a:gd name="T78" fmla="*/ 0 w 391"/>
                        <a:gd name="T79" fmla="*/ 1 h 112"/>
                        <a:gd name="T80" fmla="*/ 0 w 391"/>
                        <a:gd name="T81" fmla="*/ 1 h 112"/>
                        <a:gd name="T82" fmla="*/ 0 w 391"/>
                        <a:gd name="T83" fmla="*/ 1 h 112"/>
                        <a:gd name="T84" fmla="*/ 0 w 391"/>
                        <a:gd name="T85" fmla="*/ 1 h 112"/>
                        <a:gd name="T86" fmla="*/ 0 w 391"/>
                        <a:gd name="T87" fmla="*/ 1 h 112"/>
                        <a:gd name="T88" fmla="*/ 0 w 391"/>
                        <a:gd name="T89" fmla="*/ 1 h 112"/>
                        <a:gd name="T90" fmla="*/ 0 w 391"/>
                        <a:gd name="T91" fmla="*/ 1 h 112"/>
                        <a:gd name="T92" fmla="*/ 0 w 391"/>
                        <a:gd name="T93" fmla="*/ 1 h 112"/>
                        <a:gd name="T94" fmla="*/ 0 w 391"/>
                        <a:gd name="T95" fmla="*/ 1 h 11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391"/>
                        <a:gd name="T145" fmla="*/ 0 h 112"/>
                        <a:gd name="T146" fmla="*/ 391 w 391"/>
                        <a:gd name="T147" fmla="*/ 112 h 11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391" h="112">
                          <a:moveTo>
                            <a:pt x="27" y="27"/>
                          </a:moveTo>
                          <a:lnTo>
                            <a:pt x="0" y="92"/>
                          </a:lnTo>
                          <a:lnTo>
                            <a:pt x="13" y="112"/>
                          </a:lnTo>
                          <a:lnTo>
                            <a:pt x="114" y="94"/>
                          </a:lnTo>
                          <a:lnTo>
                            <a:pt x="115" y="49"/>
                          </a:lnTo>
                          <a:lnTo>
                            <a:pt x="115" y="45"/>
                          </a:lnTo>
                          <a:lnTo>
                            <a:pt x="116" y="40"/>
                          </a:lnTo>
                          <a:lnTo>
                            <a:pt x="119" y="36"/>
                          </a:lnTo>
                          <a:lnTo>
                            <a:pt x="124" y="33"/>
                          </a:lnTo>
                          <a:lnTo>
                            <a:pt x="128" y="30"/>
                          </a:lnTo>
                          <a:lnTo>
                            <a:pt x="134" y="30"/>
                          </a:lnTo>
                          <a:lnTo>
                            <a:pt x="132" y="30"/>
                          </a:lnTo>
                          <a:lnTo>
                            <a:pt x="256" y="30"/>
                          </a:lnTo>
                          <a:lnTo>
                            <a:pt x="261" y="30"/>
                          </a:lnTo>
                          <a:lnTo>
                            <a:pt x="264" y="31"/>
                          </a:lnTo>
                          <a:lnTo>
                            <a:pt x="267" y="33"/>
                          </a:lnTo>
                          <a:lnTo>
                            <a:pt x="273" y="36"/>
                          </a:lnTo>
                          <a:lnTo>
                            <a:pt x="274" y="39"/>
                          </a:lnTo>
                          <a:lnTo>
                            <a:pt x="277" y="43"/>
                          </a:lnTo>
                          <a:lnTo>
                            <a:pt x="277" y="48"/>
                          </a:lnTo>
                          <a:lnTo>
                            <a:pt x="280" y="95"/>
                          </a:lnTo>
                          <a:lnTo>
                            <a:pt x="379" y="112"/>
                          </a:lnTo>
                          <a:lnTo>
                            <a:pt x="391" y="88"/>
                          </a:lnTo>
                          <a:lnTo>
                            <a:pt x="368" y="27"/>
                          </a:lnTo>
                          <a:lnTo>
                            <a:pt x="359" y="22"/>
                          </a:lnTo>
                          <a:lnTo>
                            <a:pt x="342" y="18"/>
                          </a:lnTo>
                          <a:lnTo>
                            <a:pt x="323" y="13"/>
                          </a:lnTo>
                          <a:lnTo>
                            <a:pt x="304" y="9"/>
                          </a:lnTo>
                          <a:lnTo>
                            <a:pt x="284" y="6"/>
                          </a:lnTo>
                          <a:lnTo>
                            <a:pt x="264" y="3"/>
                          </a:lnTo>
                          <a:lnTo>
                            <a:pt x="243" y="1"/>
                          </a:lnTo>
                          <a:lnTo>
                            <a:pt x="221" y="0"/>
                          </a:lnTo>
                          <a:lnTo>
                            <a:pt x="204" y="0"/>
                          </a:lnTo>
                          <a:lnTo>
                            <a:pt x="187" y="0"/>
                          </a:lnTo>
                          <a:lnTo>
                            <a:pt x="171" y="0"/>
                          </a:lnTo>
                          <a:lnTo>
                            <a:pt x="154" y="1"/>
                          </a:lnTo>
                          <a:lnTo>
                            <a:pt x="128" y="3"/>
                          </a:lnTo>
                          <a:lnTo>
                            <a:pt x="106" y="6"/>
                          </a:lnTo>
                          <a:lnTo>
                            <a:pt x="88" y="10"/>
                          </a:lnTo>
                          <a:lnTo>
                            <a:pt x="72" y="13"/>
                          </a:lnTo>
                          <a:lnTo>
                            <a:pt x="56" y="18"/>
                          </a:lnTo>
                          <a:lnTo>
                            <a:pt x="39" y="22"/>
                          </a:lnTo>
                          <a:lnTo>
                            <a:pt x="2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74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2539" y="3304"/>
                      <a:ext cx="60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1 w 120"/>
                        <a:gd name="T5" fmla="*/ 0 h 151"/>
                        <a:gd name="T6" fmla="*/ 1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0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83" y="0"/>
                          </a:moveTo>
                          <a:lnTo>
                            <a:pt x="83" y="67"/>
                          </a:lnTo>
                          <a:lnTo>
                            <a:pt x="120" y="67"/>
                          </a:lnTo>
                          <a:lnTo>
                            <a:pt x="120" y="88"/>
                          </a:lnTo>
                          <a:lnTo>
                            <a:pt x="85" y="88"/>
                          </a:lnTo>
                          <a:lnTo>
                            <a:pt x="85" y="151"/>
                          </a:lnTo>
                          <a:lnTo>
                            <a:pt x="0" y="78"/>
                          </a:lnTo>
                          <a:lnTo>
                            <a:pt x="8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75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2534" y="3377"/>
                      <a:ext cx="60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0 w 120"/>
                        <a:gd name="T5" fmla="*/ 0 h 151"/>
                        <a:gd name="T6" fmla="*/ 0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1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37" y="151"/>
                          </a:moveTo>
                          <a:lnTo>
                            <a:pt x="37" y="84"/>
                          </a:lnTo>
                          <a:lnTo>
                            <a:pt x="0" y="84"/>
                          </a:lnTo>
                          <a:lnTo>
                            <a:pt x="0" y="63"/>
                          </a:lnTo>
                          <a:lnTo>
                            <a:pt x="36" y="63"/>
                          </a:lnTo>
                          <a:lnTo>
                            <a:pt x="36" y="0"/>
                          </a:lnTo>
                          <a:lnTo>
                            <a:pt x="120" y="73"/>
                          </a:lnTo>
                          <a:lnTo>
                            <a:pt x="37" y="1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76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2807" y="3304"/>
                      <a:ext cx="61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0 w 120"/>
                        <a:gd name="T5" fmla="*/ 0 h 151"/>
                        <a:gd name="T6" fmla="*/ 0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1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37" y="0"/>
                          </a:moveTo>
                          <a:lnTo>
                            <a:pt x="37" y="67"/>
                          </a:lnTo>
                          <a:lnTo>
                            <a:pt x="0" y="67"/>
                          </a:lnTo>
                          <a:lnTo>
                            <a:pt x="0" y="88"/>
                          </a:lnTo>
                          <a:lnTo>
                            <a:pt x="35" y="88"/>
                          </a:lnTo>
                          <a:lnTo>
                            <a:pt x="35" y="151"/>
                          </a:lnTo>
                          <a:lnTo>
                            <a:pt x="120" y="78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77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2812" y="3377"/>
                      <a:ext cx="61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1 w 120"/>
                        <a:gd name="T5" fmla="*/ 0 h 151"/>
                        <a:gd name="T6" fmla="*/ 1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0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83" y="151"/>
                          </a:moveTo>
                          <a:lnTo>
                            <a:pt x="83" y="84"/>
                          </a:lnTo>
                          <a:lnTo>
                            <a:pt x="120" y="84"/>
                          </a:lnTo>
                          <a:lnTo>
                            <a:pt x="120" y="63"/>
                          </a:lnTo>
                          <a:lnTo>
                            <a:pt x="84" y="63"/>
                          </a:lnTo>
                          <a:lnTo>
                            <a:pt x="84" y="0"/>
                          </a:lnTo>
                          <a:lnTo>
                            <a:pt x="0" y="73"/>
                          </a:lnTo>
                          <a:lnTo>
                            <a:pt x="83" y="1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778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1" y="3336"/>
                      <a:ext cx="150" cy="13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779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649" y="3352"/>
                    <a:ext cx="116" cy="23"/>
                  </a:xfrm>
                  <a:prstGeom prst="rect">
                    <a:avLst/>
                  </a:prstGeom>
                  <a:noFill/>
                  <a:ln w="4763">
                    <a:solidFill>
                      <a:srgbClr val="0078AA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780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649" y="3399"/>
                    <a:ext cx="116" cy="59"/>
                  </a:xfrm>
                  <a:prstGeom prst="rect">
                    <a:avLst/>
                  </a:prstGeom>
                  <a:noFill/>
                  <a:ln w="4763">
                    <a:solidFill>
                      <a:srgbClr val="0078AA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781" name="Line 2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48" y="3387"/>
                    <a:ext cx="11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0078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" name="Group 124"/>
            <p:cNvGrpSpPr>
              <a:grpSpLocks/>
            </p:cNvGrpSpPr>
            <p:nvPr/>
          </p:nvGrpSpPr>
          <p:grpSpPr bwMode="auto">
            <a:xfrm>
              <a:off x="8439" y="4338"/>
              <a:ext cx="667" cy="422"/>
              <a:chOff x="2375" y="2216"/>
              <a:chExt cx="1343" cy="691"/>
            </a:xfrm>
          </p:grpSpPr>
          <p:grpSp>
            <p:nvGrpSpPr>
              <p:cNvPr id="18" name="Group 125"/>
              <p:cNvGrpSpPr>
                <a:grpSpLocks/>
              </p:cNvGrpSpPr>
              <p:nvPr/>
            </p:nvGrpSpPr>
            <p:grpSpPr bwMode="auto">
              <a:xfrm>
                <a:off x="2375" y="2216"/>
                <a:ext cx="1343" cy="691"/>
                <a:chOff x="902" y="3062"/>
                <a:chExt cx="1466" cy="970"/>
              </a:xfrm>
            </p:grpSpPr>
            <p:sp>
              <p:nvSpPr>
                <p:cNvPr id="24784" name="AutoShape 126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02" y="3062"/>
                  <a:ext cx="1466" cy="9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5" name="Rectangle 127"/>
                <p:cNvSpPr>
                  <a:spLocks noChangeArrowheads="1"/>
                </p:cNvSpPr>
                <p:nvPr/>
              </p:nvSpPr>
              <p:spPr bwMode="auto">
                <a:xfrm>
                  <a:off x="902" y="3201"/>
                  <a:ext cx="1317" cy="821"/>
                </a:xfrm>
                <a:prstGeom prst="rect">
                  <a:avLst/>
                </a:prstGeom>
                <a:solidFill>
                  <a:srgbClr val="0096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4786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907" y="4027"/>
                  <a:ext cx="1317" cy="0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7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907" y="3206"/>
                  <a:ext cx="0" cy="821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8" name="Line 130"/>
                <p:cNvSpPr>
                  <a:spLocks noChangeShapeType="1"/>
                </p:cNvSpPr>
                <p:nvPr/>
              </p:nvSpPr>
              <p:spPr bwMode="auto">
                <a:xfrm>
                  <a:off x="907" y="3206"/>
                  <a:ext cx="1317" cy="0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9" name="Line 131"/>
                <p:cNvSpPr>
                  <a:spLocks noChangeShapeType="1"/>
                </p:cNvSpPr>
                <p:nvPr/>
              </p:nvSpPr>
              <p:spPr bwMode="auto">
                <a:xfrm>
                  <a:off x="2224" y="3206"/>
                  <a:ext cx="0" cy="821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0" name="Freeform 132"/>
                <p:cNvSpPr>
                  <a:spLocks/>
                </p:cNvSpPr>
                <p:nvPr/>
              </p:nvSpPr>
              <p:spPr bwMode="auto">
                <a:xfrm>
                  <a:off x="2219" y="3062"/>
                  <a:ext cx="139" cy="960"/>
                </a:xfrm>
                <a:custGeom>
                  <a:avLst/>
                  <a:gdLst>
                    <a:gd name="T0" fmla="*/ 0 w 139"/>
                    <a:gd name="T1" fmla="*/ 960 h 960"/>
                    <a:gd name="T2" fmla="*/ 139 w 139"/>
                    <a:gd name="T3" fmla="*/ 821 h 960"/>
                    <a:gd name="T4" fmla="*/ 139 w 139"/>
                    <a:gd name="T5" fmla="*/ 0 h 960"/>
                    <a:gd name="T6" fmla="*/ 0 w 139"/>
                    <a:gd name="T7" fmla="*/ 139 h 960"/>
                    <a:gd name="T8" fmla="*/ 0 w 139"/>
                    <a:gd name="T9" fmla="*/ 960 h 9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"/>
                    <a:gd name="T16" fmla="*/ 0 h 960"/>
                    <a:gd name="T17" fmla="*/ 139 w 139"/>
                    <a:gd name="T18" fmla="*/ 960 h 9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" h="960">
                      <a:moveTo>
                        <a:pt x="0" y="960"/>
                      </a:moveTo>
                      <a:lnTo>
                        <a:pt x="139" y="821"/>
                      </a:lnTo>
                      <a:lnTo>
                        <a:pt x="139" y="0"/>
                      </a:lnTo>
                      <a:lnTo>
                        <a:pt x="0" y="139"/>
                      </a:lnTo>
                      <a:lnTo>
                        <a:pt x="0" y="960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4791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224" y="3888"/>
                  <a:ext cx="139" cy="139"/>
                </a:xfrm>
                <a:prstGeom prst="line">
                  <a:avLst/>
                </a:prstGeom>
                <a:noFill/>
                <a:ln w="20638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2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2363" y="3067"/>
                  <a:ext cx="0" cy="821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3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2224" y="3067"/>
                  <a:ext cx="139" cy="139"/>
                </a:xfrm>
                <a:prstGeom prst="line">
                  <a:avLst/>
                </a:prstGeom>
                <a:noFill/>
                <a:ln w="20638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4" name="Line 136"/>
                <p:cNvSpPr>
                  <a:spLocks noChangeShapeType="1"/>
                </p:cNvSpPr>
                <p:nvPr/>
              </p:nvSpPr>
              <p:spPr bwMode="auto">
                <a:xfrm>
                  <a:off x="2224" y="3206"/>
                  <a:ext cx="0" cy="821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5" name="Freeform 137"/>
                <p:cNvSpPr>
                  <a:spLocks/>
                </p:cNvSpPr>
                <p:nvPr/>
              </p:nvSpPr>
              <p:spPr bwMode="auto">
                <a:xfrm>
                  <a:off x="902" y="3062"/>
                  <a:ext cx="1456" cy="139"/>
                </a:xfrm>
                <a:custGeom>
                  <a:avLst/>
                  <a:gdLst>
                    <a:gd name="T0" fmla="*/ 1317 w 1456"/>
                    <a:gd name="T1" fmla="*/ 139 h 139"/>
                    <a:gd name="T2" fmla="*/ 1456 w 1456"/>
                    <a:gd name="T3" fmla="*/ 0 h 139"/>
                    <a:gd name="T4" fmla="*/ 139 w 1456"/>
                    <a:gd name="T5" fmla="*/ 0 h 139"/>
                    <a:gd name="T6" fmla="*/ 0 w 1456"/>
                    <a:gd name="T7" fmla="*/ 139 h 139"/>
                    <a:gd name="T8" fmla="*/ 1317 w 1456"/>
                    <a:gd name="T9" fmla="*/ 139 h 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6"/>
                    <a:gd name="T16" fmla="*/ 0 h 139"/>
                    <a:gd name="T17" fmla="*/ 1456 w 1456"/>
                    <a:gd name="T18" fmla="*/ 139 h 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6" h="139">
                      <a:moveTo>
                        <a:pt x="1317" y="139"/>
                      </a:moveTo>
                      <a:lnTo>
                        <a:pt x="1456" y="0"/>
                      </a:lnTo>
                      <a:lnTo>
                        <a:pt x="139" y="0"/>
                      </a:lnTo>
                      <a:lnTo>
                        <a:pt x="0" y="139"/>
                      </a:lnTo>
                      <a:lnTo>
                        <a:pt x="1317" y="139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4796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224" y="3067"/>
                  <a:ext cx="139" cy="139"/>
                </a:xfrm>
                <a:prstGeom prst="line">
                  <a:avLst/>
                </a:prstGeom>
                <a:noFill/>
                <a:ln w="20638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7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1046" y="3067"/>
                  <a:ext cx="1317" cy="0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8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907" y="3067"/>
                  <a:ext cx="139" cy="139"/>
                </a:xfrm>
                <a:prstGeom prst="line">
                  <a:avLst/>
                </a:prstGeom>
                <a:noFill/>
                <a:ln w="20638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9" name="Line 141"/>
                <p:cNvSpPr>
                  <a:spLocks noChangeShapeType="1"/>
                </p:cNvSpPr>
                <p:nvPr/>
              </p:nvSpPr>
              <p:spPr bwMode="auto">
                <a:xfrm>
                  <a:off x="907" y="3206"/>
                  <a:ext cx="1317" cy="0"/>
                </a:xfrm>
                <a:prstGeom prst="line">
                  <a:avLst/>
                </a:prstGeom>
                <a:noFill/>
                <a:ln w="158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42"/>
              <p:cNvGrpSpPr>
                <a:grpSpLocks/>
              </p:cNvGrpSpPr>
              <p:nvPr/>
            </p:nvGrpSpPr>
            <p:grpSpPr bwMode="auto">
              <a:xfrm>
                <a:off x="2425" y="2342"/>
                <a:ext cx="1111" cy="529"/>
                <a:chOff x="2521" y="3098"/>
                <a:chExt cx="1111" cy="529"/>
              </a:xfrm>
            </p:grpSpPr>
            <p:grpSp>
              <p:nvGrpSpPr>
                <p:cNvPr id="20" name="Group 143"/>
                <p:cNvGrpSpPr>
                  <a:grpSpLocks noChangeAspect="1"/>
                </p:cNvGrpSpPr>
                <p:nvPr/>
              </p:nvGrpSpPr>
              <p:grpSpPr bwMode="auto">
                <a:xfrm>
                  <a:off x="3223" y="3211"/>
                  <a:ext cx="409" cy="282"/>
                  <a:chOff x="2521" y="3211"/>
                  <a:chExt cx="409" cy="282"/>
                </a:xfrm>
              </p:grpSpPr>
              <p:sp>
                <p:nvSpPr>
                  <p:cNvPr id="24802" name="AutoShape 14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521" y="3211"/>
                    <a:ext cx="409" cy="2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03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521" y="3251"/>
                    <a:ext cx="367" cy="239"/>
                  </a:xfrm>
                  <a:prstGeom prst="rect">
                    <a:avLst/>
                  </a:prstGeom>
                  <a:solidFill>
                    <a:srgbClr val="0096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804" name="Line 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2" y="3492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05" name="Lin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22" y="3253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0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522" y="3253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07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2890" y="3253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08" name="Freeform 150"/>
                  <p:cNvSpPr>
                    <a:spLocks/>
                  </p:cNvSpPr>
                  <p:nvPr/>
                </p:nvSpPr>
                <p:spPr bwMode="auto">
                  <a:xfrm>
                    <a:off x="2888" y="3211"/>
                    <a:ext cx="39" cy="279"/>
                  </a:xfrm>
                  <a:custGeom>
                    <a:avLst/>
                    <a:gdLst>
                      <a:gd name="T0" fmla="*/ 0 w 77"/>
                      <a:gd name="T1" fmla="*/ 1 h 558"/>
                      <a:gd name="T2" fmla="*/ 1 w 77"/>
                      <a:gd name="T3" fmla="*/ 1 h 558"/>
                      <a:gd name="T4" fmla="*/ 1 w 77"/>
                      <a:gd name="T5" fmla="*/ 0 h 558"/>
                      <a:gd name="T6" fmla="*/ 0 w 77"/>
                      <a:gd name="T7" fmla="*/ 1 h 558"/>
                      <a:gd name="T8" fmla="*/ 0 w 77"/>
                      <a:gd name="T9" fmla="*/ 1 h 5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558"/>
                      <a:gd name="T17" fmla="*/ 77 w 77"/>
                      <a:gd name="T18" fmla="*/ 558 h 5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558">
                        <a:moveTo>
                          <a:pt x="0" y="558"/>
                        </a:moveTo>
                        <a:lnTo>
                          <a:pt x="77" y="477"/>
                        </a:lnTo>
                        <a:lnTo>
                          <a:pt x="77" y="0"/>
                        </a:lnTo>
                        <a:lnTo>
                          <a:pt x="0" y="81"/>
                        </a:lnTo>
                        <a:lnTo>
                          <a:pt x="0" y="55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809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0" y="3451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10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9" y="3212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11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0" y="3212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12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890" y="3253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13" name="Freeform 155"/>
                  <p:cNvSpPr>
                    <a:spLocks/>
                  </p:cNvSpPr>
                  <p:nvPr/>
                </p:nvSpPr>
                <p:spPr bwMode="auto">
                  <a:xfrm>
                    <a:off x="2521" y="3211"/>
                    <a:ext cx="406" cy="40"/>
                  </a:xfrm>
                  <a:custGeom>
                    <a:avLst/>
                    <a:gdLst>
                      <a:gd name="T0" fmla="*/ 1 w 812"/>
                      <a:gd name="T1" fmla="*/ 0 h 81"/>
                      <a:gd name="T2" fmla="*/ 1 w 812"/>
                      <a:gd name="T3" fmla="*/ 0 h 81"/>
                      <a:gd name="T4" fmla="*/ 1 w 812"/>
                      <a:gd name="T5" fmla="*/ 0 h 81"/>
                      <a:gd name="T6" fmla="*/ 0 w 812"/>
                      <a:gd name="T7" fmla="*/ 0 h 81"/>
                      <a:gd name="T8" fmla="*/ 1 w 812"/>
                      <a:gd name="T9" fmla="*/ 0 h 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2"/>
                      <a:gd name="T16" fmla="*/ 0 h 81"/>
                      <a:gd name="T17" fmla="*/ 812 w 812"/>
                      <a:gd name="T18" fmla="*/ 81 h 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2" h="81">
                        <a:moveTo>
                          <a:pt x="735" y="81"/>
                        </a:moveTo>
                        <a:lnTo>
                          <a:pt x="812" y="0"/>
                        </a:lnTo>
                        <a:lnTo>
                          <a:pt x="77" y="0"/>
                        </a:lnTo>
                        <a:lnTo>
                          <a:pt x="0" y="81"/>
                        </a:lnTo>
                        <a:lnTo>
                          <a:pt x="735" y="81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814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0" y="3212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15" name="Line 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1" y="3212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16" name="Line 1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2" y="3212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17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2522" y="3253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537" y="3276"/>
                    <a:ext cx="338" cy="200"/>
                    <a:chOff x="2537" y="3276"/>
                    <a:chExt cx="338" cy="200"/>
                  </a:xfrm>
                </p:grpSpPr>
                <p:sp>
                  <p:nvSpPr>
                    <p:cNvPr id="24819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610" y="3276"/>
                      <a:ext cx="195" cy="56"/>
                    </a:xfrm>
                    <a:custGeom>
                      <a:avLst/>
                      <a:gdLst>
                        <a:gd name="T0" fmla="*/ 1 w 390"/>
                        <a:gd name="T1" fmla="*/ 1 h 112"/>
                        <a:gd name="T2" fmla="*/ 0 w 390"/>
                        <a:gd name="T3" fmla="*/ 1 h 112"/>
                        <a:gd name="T4" fmla="*/ 1 w 390"/>
                        <a:gd name="T5" fmla="*/ 1 h 112"/>
                        <a:gd name="T6" fmla="*/ 1 w 390"/>
                        <a:gd name="T7" fmla="*/ 1 h 112"/>
                        <a:gd name="T8" fmla="*/ 1 w 390"/>
                        <a:gd name="T9" fmla="*/ 1 h 112"/>
                        <a:gd name="T10" fmla="*/ 1 w 390"/>
                        <a:gd name="T11" fmla="*/ 1 h 112"/>
                        <a:gd name="T12" fmla="*/ 1 w 390"/>
                        <a:gd name="T13" fmla="*/ 1 h 112"/>
                        <a:gd name="T14" fmla="*/ 1 w 390"/>
                        <a:gd name="T15" fmla="*/ 1 h 112"/>
                        <a:gd name="T16" fmla="*/ 1 w 390"/>
                        <a:gd name="T17" fmla="*/ 1 h 112"/>
                        <a:gd name="T18" fmla="*/ 1 w 390"/>
                        <a:gd name="T19" fmla="*/ 1 h 112"/>
                        <a:gd name="T20" fmla="*/ 1 w 390"/>
                        <a:gd name="T21" fmla="*/ 1 h 112"/>
                        <a:gd name="T22" fmla="*/ 1 w 390"/>
                        <a:gd name="T23" fmla="*/ 1 h 112"/>
                        <a:gd name="T24" fmla="*/ 1 w 390"/>
                        <a:gd name="T25" fmla="*/ 1 h 112"/>
                        <a:gd name="T26" fmla="*/ 1 w 390"/>
                        <a:gd name="T27" fmla="*/ 1 h 112"/>
                        <a:gd name="T28" fmla="*/ 1 w 390"/>
                        <a:gd name="T29" fmla="*/ 1 h 112"/>
                        <a:gd name="T30" fmla="*/ 1 w 390"/>
                        <a:gd name="T31" fmla="*/ 1 h 112"/>
                        <a:gd name="T32" fmla="*/ 1 w 390"/>
                        <a:gd name="T33" fmla="*/ 1 h 112"/>
                        <a:gd name="T34" fmla="*/ 1 w 390"/>
                        <a:gd name="T35" fmla="*/ 1 h 112"/>
                        <a:gd name="T36" fmla="*/ 1 w 390"/>
                        <a:gd name="T37" fmla="*/ 1 h 112"/>
                        <a:gd name="T38" fmla="*/ 1 w 390"/>
                        <a:gd name="T39" fmla="*/ 1 h 112"/>
                        <a:gd name="T40" fmla="*/ 1 w 390"/>
                        <a:gd name="T41" fmla="*/ 1 h 112"/>
                        <a:gd name="T42" fmla="*/ 1 w 390"/>
                        <a:gd name="T43" fmla="*/ 1 h 112"/>
                        <a:gd name="T44" fmla="*/ 1 w 390"/>
                        <a:gd name="T45" fmla="*/ 1 h 112"/>
                        <a:gd name="T46" fmla="*/ 1 w 390"/>
                        <a:gd name="T47" fmla="*/ 1 h 112"/>
                        <a:gd name="T48" fmla="*/ 1 w 390"/>
                        <a:gd name="T49" fmla="*/ 1 h 112"/>
                        <a:gd name="T50" fmla="*/ 1 w 390"/>
                        <a:gd name="T51" fmla="*/ 1 h 112"/>
                        <a:gd name="T52" fmla="*/ 1 w 390"/>
                        <a:gd name="T53" fmla="*/ 1 h 112"/>
                        <a:gd name="T54" fmla="*/ 1 w 390"/>
                        <a:gd name="T55" fmla="*/ 1 h 112"/>
                        <a:gd name="T56" fmla="*/ 1 w 390"/>
                        <a:gd name="T57" fmla="*/ 1 h 112"/>
                        <a:gd name="T58" fmla="*/ 1 w 390"/>
                        <a:gd name="T59" fmla="*/ 1 h 112"/>
                        <a:gd name="T60" fmla="*/ 1 w 390"/>
                        <a:gd name="T61" fmla="*/ 1 h 112"/>
                        <a:gd name="T62" fmla="*/ 1 w 390"/>
                        <a:gd name="T63" fmla="*/ 1 h 112"/>
                        <a:gd name="T64" fmla="*/ 1 w 390"/>
                        <a:gd name="T65" fmla="*/ 1 h 112"/>
                        <a:gd name="T66" fmla="*/ 1 w 390"/>
                        <a:gd name="T67" fmla="*/ 1 h 112"/>
                        <a:gd name="T68" fmla="*/ 1 w 390"/>
                        <a:gd name="T69" fmla="*/ 1 h 112"/>
                        <a:gd name="T70" fmla="*/ 1 w 390"/>
                        <a:gd name="T71" fmla="*/ 0 h 112"/>
                        <a:gd name="T72" fmla="*/ 1 w 390"/>
                        <a:gd name="T73" fmla="*/ 0 h 112"/>
                        <a:gd name="T74" fmla="*/ 1 w 390"/>
                        <a:gd name="T75" fmla="*/ 0 h 112"/>
                        <a:gd name="T76" fmla="*/ 1 w 390"/>
                        <a:gd name="T77" fmla="*/ 0 h 112"/>
                        <a:gd name="T78" fmla="*/ 1 w 390"/>
                        <a:gd name="T79" fmla="*/ 1 h 112"/>
                        <a:gd name="T80" fmla="*/ 1 w 390"/>
                        <a:gd name="T81" fmla="*/ 1 h 112"/>
                        <a:gd name="T82" fmla="*/ 1 w 390"/>
                        <a:gd name="T83" fmla="*/ 1 h 112"/>
                        <a:gd name="T84" fmla="*/ 1 w 390"/>
                        <a:gd name="T85" fmla="*/ 1 h 112"/>
                        <a:gd name="T86" fmla="*/ 1 w 390"/>
                        <a:gd name="T87" fmla="*/ 1 h 112"/>
                        <a:gd name="T88" fmla="*/ 1 w 390"/>
                        <a:gd name="T89" fmla="*/ 1 h 112"/>
                        <a:gd name="T90" fmla="*/ 1 w 390"/>
                        <a:gd name="T91" fmla="*/ 1 h 112"/>
                        <a:gd name="T92" fmla="*/ 1 w 390"/>
                        <a:gd name="T93" fmla="*/ 1 h 112"/>
                        <a:gd name="T94" fmla="*/ 1 w 390"/>
                        <a:gd name="T95" fmla="*/ 1 h 11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390"/>
                        <a:gd name="T145" fmla="*/ 0 h 112"/>
                        <a:gd name="T146" fmla="*/ 390 w 390"/>
                        <a:gd name="T147" fmla="*/ 112 h 11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390" h="112">
                          <a:moveTo>
                            <a:pt x="27" y="27"/>
                          </a:moveTo>
                          <a:lnTo>
                            <a:pt x="0" y="92"/>
                          </a:lnTo>
                          <a:lnTo>
                            <a:pt x="13" y="112"/>
                          </a:lnTo>
                          <a:lnTo>
                            <a:pt x="113" y="94"/>
                          </a:lnTo>
                          <a:lnTo>
                            <a:pt x="115" y="49"/>
                          </a:lnTo>
                          <a:lnTo>
                            <a:pt x="115" y="45"/>
                          </a:lnTo>
                          <a:lnTo>
                            <a:pt x="116" y="40"/>
                          </a:lnTo>
                          <a:lnTo>
                            <a:pt x="119" y="36"/>
                          </a:lnTo>
                          <a:lnTo>
                            <a:pt x="123" y="33"/>
                          </a:lnTo>
                          <a:lnTo>
                            <a:pt x="128" y="30"/>
                          </a:lnTo>
                          <a:lnTo>
                            <a:pt x="133" y="30"/>
                          </a:lnTo>
                          <a:lnTo>
                            <a:pt x="132" y="30"/>
                          </a:lnTo>
                          <a:lnTo>
                            <a:pt x="255" y="30"/>
                          </a:lnTo>
                          <a:lnTo>
                            <a:pt x="261" y="30"/>
                          </a:lnTo>
                          <a:lnTo>
                            <a:pt x="264" y="31"/>
                          </a:lnTo>
                          <a:lnTo>
                            <a:pt x="267" y="33"/>
                          </a:lnTo>
                          <a:lnTo>
                            <a:pt x="273" y="36"/>
                          </a:lnTo>
                          <a:lnTo>
                            <a:pt x="274" y="39"/>
                          </a:lnTo>
                          <a:lnTo>
                            <a:pt x="277" y="43"/>
                          </a:lnTo>
                          <a:lnTo>
                            <a:pt x="277" y="48"/>
                          </a:lnTo>
                          <a:lnTo>
                            <a:pt x="280" y="95"/>
                          </a:lnTo>
                          <a:lnTo>
                            <a:pt x="379" y="112"/>
                          </a:lnTo>
                          <a:lnTo>
                            <a:pt x="390" y="88"/>
                          </a:lnTo>
                          <a:lnTo>
                            <a:pt x="367" y="27"/>
                          </a:lnTo>
                          <a:lnTo>
                            <a:pt x="359" y="22"/>
                          </a:lnTo>
                          <a:lnTo>
                            <a:pt x="342" y="18"/>
                          </a:lnTo>
                          <a:lnTo>
                            <a:pt x="323" y="13"/>
                          </a:lnTo>
                          <a:lnTo>
                            <a:pt x="304" y="9"/>
                          </a:lnTo>
                          <a:lnTo>
                            <a:pt x="284" y="6"/>
                          </a:lnTo>
                          <a:lnTo>
                            <a:pt x="264" y="3"/>
                          </a:lnTo>
                          <a:lnTo>
                            <a:pt x="242" y="1"/>
                          </a:lnTo>
                          <a:lnTo>
                            <a:pt x="221" y="0"/>
                          </a:lnTo>
                          <a:lnTo>
                            <a:pt x="204" y="0"/>
                          </a:lnTo>
                          <a:lnTo>
                            <a:pt x="187" y="0"/>
                          </a:lnTo>
                          <a:lnTo>
                            <a:pt x="171" y="0"/>
                          </a:lnTo>
                          <a:lnTo>
                            <a:pt x="154" y="1"/>
                          </a:lnTo>
                          <a:lnTo>
                            <a:pt x="128" y="3"/>
                          </a:lnTo>
                          <a:lnTo>
                            <a:pt x="106" y="6"/>
                          </a:lnTo>
                          <a:lnTo>
                            <a:pt x="87" y="10"/>
                          </a:lnTo>
                          <a:lnTo>
                            <a:pt x="72" y="13"/>
                          </a:lnTo>
                          <a:lnTo>
                            <a:pt x="56" y="18"/>
                          </a:lnTo>
                          <a:lnTo>
                            <a:pt x="39" y="22"/>
                          </a:lnTo>
                          <a:lnTo>
                            <a:pt x="27" y="2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20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542" y="3306"/>
                      <a:ext cx="60" cy="76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1 h 151"/>
                        <a:gd name="T4" fmla="*/ 1 w 120"/>
                        <a:gd name="T5" fmla="*/ 1 h 151"/>
                        <a:gd name="T6" fmla="*/ 1 w 120"/>
                        <a:gd name="T7" fmla="*/ 1 h 151"/>
                        <a:gd name="T8" fmla="*/ 1 w 120"/>
                        <a:gd name="T9" fmla="*/ 1 h 151"/>
                        <a:gd name="T10" fmla="*/ 1 w 120"/>
                        <a:gd name="T11" fmla="*/ 1 h 151"/>
                        <a:gd name="T12" fmla="*/ 0 w 120"/>
                        <a:gd name="T13" fmla="*/ 1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83" y="0"/>
                          </a:moveTo>
                          <a:lnTo>
                            <a:pt x="83" y="67"/>
                          </a:lnTo>
                          <a:lnTo>
                            <a:pt x="120" y="67"/>
                          </a:lnTo>
                          <a:lnTo>
                            <a:pt x="120" y="88"/>
                          </a:lnTo>
                          <a:lnTo>
                            <a:pt x="84" y="88"/>
                          </a:lnTo>
                          <a:lnTo>
                            <a:pt x="84" y="151"/>
                          </a:lnTo>
                          <a:lnTo>
                            <a:pt x="0" y="78"/>
                          </a:lnTo>
                          <a:lnTo>
                            <a:pt x="8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21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537" y="3380"/>
                      <a:ext cx="60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0 w 120"/>
                        <a:gd name="T5" fmla="*/ 0 h 151"/>
                        <a:gd name="T6" fmla="*/ 0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1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37" y="151"/>
                          </a:moveTo>
                          <a:lnTo>
                            <a:pt x="37" y="84"/>
                          </a:lnTo>
                          <a:lnTo>
                            <a:pt x="0" y="84"/>
                          </a:lnTo>
                          <a:lnTo>
                            <a:pt x="0" y="63"/>
                          </a:lnTo>
                          <a:lnTo>
                            <a:pt x="35" y="63"/>
                          </a:lnTo>
                          <a:lnTo>
                            <a:pt x="35" y="0"/>
                          </a:lnTo>
                          <a:lnTo>
                            <a:pt x="120" y="73"/>
                          </a:lnTo>
                          <a:lnTo>
                            <a:pt x="37" y="15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22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810" y="3306"/>
                      <a:ext cx="60" cy="76"/>
                    </a:xfrm>
                    <a:custGeom>
                      <a:avLst/>
                      <a:gdLst>
                        <a:gd name="T0" fmla="*/ 0 w 121"/>
                        <a:gd name="T1" fmla="*/ 0 h 151"/>
                        <a:gd name="T2" fmla="*/ 0 w 121"/>
                        <a:gd name="T3" fmla="*/ 1 h 151"/>
                        <a:gd name="T4" fmla="*/ 0 w 121"/>
                        <a:gd name="T5" fmla="*/ 1 h 151"/>
                        <a:gd name="T6" fmla="*/ 0 w 121"/>
                        <a:gd name="T7" fmla="*/ 1 h 151"/>
                        <a:gd name="T8" fmla="*/ 0 w 121"/>
                        <a:gd name="T9" fmla="*/ 1 h 151"/>
                        <a:gd name="T10" fmla="*/ 0 w 121"/>
                        <a:gd name="T11" fmla="*/ 1 h 151"/>
                        <a:gd name="T12" fmla="*/ 0 w 121"/>
                        <a:gd name="T13" fmla="*/ 1 h 151"/>
                        <a:gd name="T14" fmla="*/ 0 w 121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1"/>
                        <a:gd name="T25" fmla="*/ 0 h 151"/>
                        <a:gd name="T26" fmla="*/ 121 w 121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1" h="151">
                          <a:moveTo>
                            <a:pt x="38" y="0"/>
                          </a:moveTo>
                          <a:lnTo>
                            <a:pt x="38" y="67"/>
                          </a:lnTo>
                          <a:lnTo>
                            <a:pt x="0" y="67"/>
                          </a:lnTo>
                          <a:lnTo>
                            <a:pt x="0" y="88"/>
                          </a:lnTo>
                          <a:lnTo>
                            <a:pt x="36" y="88"/>
                          </a:lnTo>
                          <a:lnTo>
                            <a:pt x="36" y="151"/>
                          </a:lnTo>
                          <a:lnTo>
                            <a:pt x="121" y="78"/>
                          </a:lnTo>
                          <a:lnTo>
                            <a:pt x="3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23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815" y="3380"/>
                      <a:ext cx="60" cy="75"/>
                    </a:xfrm>
                    <a:custGeom>
                      <a:avLst/>
                      <a:gdLst>
                        <a:gd name="T0" fmla="*/ 0 w 121"/>
                        <a:gd name="T1" fmla="*/ 0 h 151"/>
                        <a:gd name="T2" fmla="*/ 0 w 121"/>
                        <a:gd name="T3" fmla="*/ 0 h 151"/>
                        <a:gd name="T4" fmla="*/ 0 w 121"/>
                        <a:gd name="T5" fmla="*/ 0 h 151"/>
                        <a:gd name="T6" fmla="*/ 0 w 121"/>
                        <a:gd name="T7" fmla="*/ 0 h 151"/>
                        <a:gd name="T8" fmla="*/ 0 w 121"/>
                        <a:gd name="T9" fmla="*/ 0 h 151"/>
                        <a:gd name="T10" fmla="*/ 0 w 121"/>
                        <a:gd name="T11" fmla="*/ 0 h 151"/>
                        <a:gd name="T12" fmla="*/ 0 w 121"/>
                        <a:gd name="T13" fmla="*/ 0 h 151"/>
                        <a:gd name="T14" fmla="*/ 0 w 121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1"/>
                        <a:gd name="T25" fmla="*/ 0 h 151"/>
                        <a:gd name="T26" fmla="*/ 121 w 121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1" h="151">
                          <a:moveTo>
                            <a:pt x="84" y="151"/>
                          </a:moveTo>
                          <a:lnTo>
                            <a:pt x="84" y="84"/>
                          </a:lnTo>
                          <a:lnTo>
                            <a:pt x="121" y="84"/>
                          </a:lnTo>
                          <a:lnTo>
                            <a:pt x="121" y="63"/>
                          </a:lnTo>
                          <a:lnTo>
                            <a:pt x="85" y="63"/>
                          </a:lnTo>
                          <a:lnTo>
                            <a:pt x="85" y="0"/>
                          </a:lnTo>
                          <a:lnTo>
                            <a:pt x="0" y="73"/>
                          </a:lnTo>
                          <a:lnTo>
                            <a:pt x="84" y="15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24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4" y="3339"/>
                      <a:ext cx="150" cy="13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2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2534" y="3273"/>
                    <a:ext cx="339" cy="200"/>
                    <a:chOff x="2534" y="3273"/>
                    <a:chExt cx="339" cy="200"/>
                  </a:xfrm>
                </p:grpSpPr>
                <p:sp>
                  <p:nvSpPr>
                    <p:cNvPr id="24826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607" y="3273"/>
                      <a:ext cx="195" cy="56"/>
                    </a:xfrm>
                    <a:custGeom>
                      <a:avLst/>
                      <a:gdLst>
                        <a:gd name="T0" fmla="*/ 0 w 391"/>
                        <a:gd name="T1" fmla="*/ 1 h 112"/>
                        <a:gd name="T2" fmla="*/ 0 w 391"/>
                        <a:gd name="T3" fmla="*/ 1 h 112"/>
                        <a:gd name="T4" fmla="*/ 0 w 391"/>
                        <a:gd name="T5" fmla="*/ 1 h 112"/>
                        <a:gd name="T6" fmla="*/ 0 w 391"/>
                        <a:gd name="T7" fmla="*/ 1 h 112"/>
                        <a:gd name="T8" fmla="*/ 0 w 391"/>
                        <a:gd name="T9" fmla="*/ 1 h 112"/>
                        <a:gd name="T10" fmla="*/ 0 w 391"/>
                        <a:gd name="T11" fmla="*/ 1 h 112"/>
                        <a:gd name="T12" fmla="*/ 0 w 391"/>
                        <a:gd name="T13" fmla="*/ 1 h 112"/>
                        <a:gd name="T14" fmla="*/ 0 w 391"/>
                        <a:gd name="T15" fmla="*/ 1 h 112"/>
                        <a:gd name="T16" fmla="*/ 0 w 391"/>
                        <a:gd name="T17" fmla="*/ 1 h 112"/>
                        <a:gd name="T18" fmla="*/ 0 w 391"/>
                        <a:gd name="T19" fmla="*/ 1 h 112"/>
                        <a:gd name="T20" fmla="*/ 0 w 391"/>
                        <a:gd name="T21" fmla="*/ 1 h 112"/>
                        <a:gd name="T22" fmla="*/ 0 w 391"/>
                        <a:gd name="T23" fmla="*/ 1 h 112"/>
                        <a:gd name="T24" fmla="*/ 0 w 391"/>
                        <a:gd name="T25" fmla="*/ 1 h 112"/>
                        <a:gd name="T26" fmla="*/ 0 w 391"/>
                        <a:gd name="T27" fmla="*/ 1 h 112"/>
                        <a:gd name="T28" fmla="*/ 0 w 391"/>
                        <a:gd name="T29" fmla="*/ 1 h 112"/>
                        <a:gd name="T30" fmla="*/ 0 w 391"/>
                        <a:gd name="T31" fmla="*/ 1 h 112"/>
                        <a:gd name="T32" fmla="*/ 0 w 391"/>
                        <a:gd name="T33" fmla="*/ 1 h 112"/>
                        <a:gd name="T34" fmla="*/ 0 w 391"/>
                        <a:gd name="T35" fmla="*/ 1 h 112"/>
                        <a:gd name="T36" fmla="*/ 0 w 391"/>
                        <a:gd name="T37" fmla="*/ 1 h 112"/>
                        <a:gd name="T38" fmla="*/ 0 w 391"/>
                        <a:gd name="T39" fmla="*/ 1 h 112"/>
                        <a:gd name="T40" fmla="*/ 0 w 391"/>
                        <a:gd name="T41" fmla="*/ 1 h 112"/>
                        <a:gd name="T42" fmla="*/ 0 w 391"/>
                        <a:gd name="T43" fmla="*/ 1 h 112"/>
                        <a:gd name="T44" fmla="*/ 0 w 391"/>
                        <a:gd name="T45" fmla="*/ 1 h 112"/>
                        <a:gd name="T46" fmla="*/ 0 w 391"/>
                        <a:gd name="T47" fmla="*/ 1 h 112"/>
                        <a:gd name="T48" fmla="*/ 0 w 391"/>
                        <a:gd name="T49" fmla="*/ 1 h 112"/>
                        <a:gd name="T50" fmla="*/ 0 w 391"/>
                        <a:gd name="T51" fmla="*/ 1 h 112"/>
                        <a:gd name="T52" fmla="*/ 0 w 391"/>
                        <a:gd name="T53" fmla="*/ 1 h 112"/>
                        <a:gd name="T54" fmla="*/ 0 w 391"/>
                        <a:gd name="T55" fmla="*/ 1 h 112"/>
                        <a:gd name="T56" fmla="*/ 0 w 391"/>
                        <a:gd name="T57" fmla="*/ 1 h 112"/>
                        <a:gd name="T58" fmla="*/ 0 w 391"/>
                        <a:gd name="T59" fmla="*/ 1 h 112"/>
                        <a:gd name="T60" fmla="*/ 0 w 391"/>
                        <a:gd name="T61" fmla="*/ 1 h 112"/>
                        <a:gd name="T62" fmla="*/ 0 w 391"/>
                        <a:gd name="T63" fmla="*/ 1 h 112"/>
                        <a:gd name="T64" fmla="*/ 0 w 391"/>
                        <a:gd name="T65" fmla="*/ 1 h 112"/>
                        <a:gd name="T66" fmla="*/ 0 w 391"/>
                        <a:gd name="T67" fmla="*/ 1 h 112"/>
                        <a:gd name="T68" fmla="*/ 0 w 391"/>
                        <a:gd name="T69" fmla="*/ 1 h 112"/>
                        <a:gd name="T70" fmla="*/ 0 w 391"/>
                        <a:gd name="T71" fmla="*/ 0 h 112"/>
                        <a:gd name="T72" fmla="*/ 0 w 391"/>
                        <a:gd name="T73" fmla="*/ 0 h 112"/>
                        <a:gd name="T74" fmla="*/ 0 w 391"/>
                        <a:gd name="T75" fmla="*/ 0 h 112"/>
                        <a:gd name="T76" fmla="*/ 0 w 391"/>
                        <a:gd name="T77" fmla="*/ 0 h 112"/>
                        <a:gd name="T78" fmla="*/ 0 w 391"/>
                        <a:gd name="T79" fmla="*/ 1 h 112"/>
                        <a:gd name="T80" fmla="*/ 0 w 391"/>
                        <a:gd name="T81" fmla="*/ 1 h 112"/>
                        <a:gd name="T82" fmla="*/ 0 w 391"/>
                        <a:gd name="T83" fmla="*/ 1 h 112"/>
                        <a:gd name="T84" fmla="*/ 0 w 391"/>
                        <a:gd name="T85" fmla="*/ 1 h 112"/>
                        <a:gd name="T86" fmla="*/ 0 w 391"/>
                        <a:gd name="T87" fmla="*/ 1 h 112"/>
                        <a:gd name="T88" fmla="*/ 0 w 391"/>
                        <a:gd name="T89" fmla="*/ 1 h 112"/>
                        <a:gd name="T90" fmla="*/ 0 w 391"/>
                        <a:gd name="T91" fmla="*/ 1 h 112"/>
                        <a:gd name="T92" fmla="*/ 0 w 391"/>
                        <a:gd name="T93" fmla="*/ 1 h 112"/>
                        <a:gd name="T94" fmla="*/ 0 w 391"/>
                        <a:gd name="T95" fmla="*/ 1 h 11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391"/>
                        <a:gd name="T145" fmla="*/ 0 h 112"/>
                        <a:gd name="T146" fmla="*/ 391 w 391"/>
                        <a:gd name="T147" fmla="*/ 112 h 11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391" h="112">
                          <a:moveTo>
                            <a:pt x="27" y="27"/>
                          </a:moveTo>
                          <a:lnTo>
                            <a:pt x="0" y="92"/>
                          </a:lnTo>
                          <a:lnTo>
                            <a:pt x="13" y="112"/>
                          </a:lnTo>
                          <a:lnTo>
                            <a:pt x="114" y="94"/>
                          </a:lnTo>
                          <a:lnTo>
                            <a:pt x="115" y="49"/>
                          </a:lnTo>
                          <a:lnTo>
                            <a:pt x="115" y="45"/>
                          </a:lnTo>
                          <a:lnTo>
                            <a:pt x="116" y="40"/>
                          </a:lnTo>
                          <a:lnTo>
                            <a:pt x="119" y="36"/>
                          </a:lnTo>
                          <a:lnTo>
                            <a:pt x="124" y="33"/>
                          </a:lnTo>
                          <a:lnTo>
                            <a:pt x="128" y="30"/>
                          </a:lnTo>
                          <a:lnTo>
                            <a:pt x="134" y="30"/>
                          </a:lnTo>
                          <a:lnTo>
                            <a:pt x="132" y="30"/>
                          </a:lnTo>
                          <a:lnTo>
                            <a:pt x="256" y="30"/>
                          </a:lnTo>
                          <a:lnTo>
                            <a:pt x="261" y="30"/>
                          </a:lnTo>
                          <a:lnTo>
                            <a:pt x="264" y="31"/>
                          </a:lnTo>
                          <a:lnTo>
                            <a:pt x="267" y="33"/>
                          </a:lnTo>
                          <a:lnTo>
                            <a:pt x="273" y="36"/>
                          </a:lnTo>
                          <a:lnTo>
                            <a:pt x="274" y="39"/>
                          </a:lnTo>
                          <a:lnTo>
                            <a:pt x="277" y="43"/>
                          </a:lnTo>
                          <a:lnTo>
                            <a:pt x="277" y="48"/>
                          </a:lnTo>
                          <a:lnTo>
                            <a:pt x="280" y="95"/>
                          </a:lnTo>
                          <a:lnTo>
                            <a:pt x="379" y="112"/>
                          </a:lnTo>
                          <a:lnTo>
                            <a:pt x="391" y="88"/>
                          </a:lnTo>
                          <a:lnTo>
                            <a:pt x="368" y="27"/>
                          </a:lnTo>
                          <a:lnTo>
                            <a:pt x="359" y="22"/>
                          </a:lnTo>
                          <a:lnTo>
                            <a:pt x="342" y="18"/>
                          </a:lnTo>
                          <a:lnTo>
                            <a:pt x="323" y="13"/>
                          </a:lnTo>
                          <a:lnTo>
                            <a:pt x="304" y="9"/>
                          </a:lnTo>
                          <a:lnTo>
                            <a:pt x="284" y="6"/>
                          </a:lnTo>
                          <a:lnTo>
                            <a:pt x="264" y="3"/>
                          </a:lnTo>
                          <a:lnTo>
                            <a:pt x="243" y="1"/>
                          </a:lnTo>
                          <a:lnTo>
                            <a:pt x="221" y="0"/>
                          </a:lnTo>
                          <a:lnTo>
                            <a:pt x="204" y="0"/>
                          </a:lnTo>
                          <a:lnTo>
                            <a:pt x="187" y="0"/>
                          </a:lnTo>
                          <a:lnTo>
                            <a:pt x="171" y="0"/>
                          </a:lnTo>
                          <a:lnTo>
                            <a:pt x="154" y="1"/>
                          </a:lnTo>
                          <a:lnTo>
                            <a:pt x="128" y="3"/>
                          </a:lnTo>
                          <a:lnTo>
                            <a:pt x="106" y="6"/>
                          </a:lnTo>
                          <a:lnTo>
                            <a:pt x="88" y="10"/>
                          </a:lnTo>
                          <a:lnTo>
                            <a:pt x="72" y="13"/>
                          </a:lnTo>
                          <a:lnTo>
                            <a:pt x="56" y="18"/>
                          </a:lnTo>
                          <a:lnTo>
                            <a:pt x="39" y="22"/>
                          </a:lnTo>
                          <a:lnTo>
                            <a:pt x="2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27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2539" y="3304"/>
                      <a:ext cx="60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1 w 120"/>
                        <a:gd name="T5" fmla="*/ 0 h 151"/>
                        <a:gd name="T6" fmla="*/ 1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0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83" y="0"/>
                          </a:moveTo>
                          <a:lnTo>
                            <a:pt x="83" y="67"/>
                          </a:lnTo>
                          <a:lnTo>
                            <a:pt x="120" y="67"/>
                          </a:lnTo>
                          <a:lnTo>
                            <a:pt x="120" y="88"/>
                          </a:lnTo>
                          <a:lnTo>
                            <a:pt x="85" y="88"/>
                          </a:lnTo>
                          <a:lnTo>
                            <a:pt x="85" y="151"/>
                          </a:lnTo>
                          <a:lnTo>
                            <a:pt x="0" y="78"/>
                          </a:lnTo>
                          <a:lnTo>
                            <a:pt x="8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28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2534" y="3377"/>
                      <a:ext cx="60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0 w 120"/>
                        <a:gd name="T5" fmla="*/ 0 h 151"/>
                        <a:gd name="T6" fmla="*/ 0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1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37" y="151"/>
                          </a:moveTo>
                          <a:lnTo>
                            <a:pt x="37" y="84"/>
                          </a:lnTo>
                          <a:lnTo>
                            <a:pt x="0" y="84"/>
                          </a:lnTo>
                          <a:lnTo>
                            <a:pt x="0" y="63"/>
                          </a:lnTo>
                          <a:lnTo>
                            <a:pt x="36" y="63"/>
                          </a:lnTo>
                          <a:lnTo>
                            <a:pt x="36" y="0"/>
                          </a:lnTo>
                          <a:lnTo>
                            <a:pt x="120" y="73"/>
                          </a:lnTo>
                          <a:lnTo>
                            <a:pt x="37" y="1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29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807" y="3304"/>
                      <a:ext cx="61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0 w 120"/>
                        <a:gd name="T5" fmla="*/ 0 h 151"/>
                        <a:gd name="T6" fmla="*/ 0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1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37" y="0"/>
                          </a:moveTo>
                          <a:lnTo>
                            <a:pt x="37" y="67"/>
                          </a:lnTo>
                          <a:lnTo>
                            <a:pt x="0" y="67"/>
                          </a:lnTo>
                          <a:lnTo>
                            <a:pt x="0" y="88"/>
                          </a:lnTo>
                          <a:lnTo>
                            <a:pt x="35" y="88"/>
                          </a:lnTo>
                          <a:lnTo>
                            <a:pt x="35" y="151"/>
                          </a:lnTo>
                          <a:lnTo>
                            <a:pt x="120" y="78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30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812" y="3377"/>
                      <a:ext cx="61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1 w 120"/>
                        <a:gd name="T5" fmla="*/ 0 h 151"/>
                        <a:gd name="T6" fmla="*/ 1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0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83" y="151"/>
                          </a:moveTo>
                          <a:lnTo>
                            <a:pt x="83" y="84"/>
                          </a:lnTo>
                          <a:lnTo>
                            <a:pt x="120" y="84"/>
                          </a:lnTo>
                          <a:lnTo>
                            <a:pt x="120" y="63"/>
                          </a:lnTo>
                          <a:lnTo>
                            <a:pt x="84" y="63"/>
                          </a:lnTo>
                          <a:lnTo>
                            <a:pt x="84" y="0"/>
                          </a:lnTo>
                          <a:lnTo>
                            <a:pt x="0" y="73"/>
                          </a:lnTo>
                          <a:lnTo>
                            <a:pt x="83" y="1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31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1" y="3336"/>
                      <a:ext cx="150" cy="13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832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649" y="3352"/>
                    <a:ext cx="116" cy="23"/>
                  </a:xfrm>
                  <a:prstGeom prst="rect">
                    <a:avLst/>
                  </a:prstGeom>
                  <a:noFill/>
                  <a:ln w="4763">
                    <a:solidFill>
                      <a:srgbClr val="0078AA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833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649" y="3399"/>
                    <a:ext cx="116" cy="59"/>
                  </a:xfrm>
                  <a:prstGeom prst="rect">
                    <a:avLst/>
                  </a:prstGeom>
                  <a:noFill/>
                  <a:ln w="4763">
                    <a:solidFill>
                      <a:srgbClr val="0078AA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834" name="Line 1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48" y="3387"/>
                    <a:ext cx="11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0078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835" name="Freeform 177"/>
                <p:cNvSpPr>
                  <a:spLocks/>
                </p:cNvSpPr>
                <p:nvPr/>
              </p:nvSpPr>
              <p:spPr bwMode="auto">
                <a:xfrm>
                  <a:off x="2969" y="3110"/>
                  <a:ext cx="181" cy="262"/>
                </a:xfrm>
                <a:custGeom>
                  <a:avLst/>
                  <a:gdLst>
                    <a:gd name="T0" fmla="*/ 0 w 393"/>
                    <a:gd name="T1" fmla="*/ 0 h 471"/>
                    <a:gd name="T2" fmla="*/ 0 w 393"/>
                    <a:gd name="T3" fmla="*/ 1 h 471"/>
                    <a:gd name="T4" fmla="*/ 0 w 393"/>
                    <a:gd name="T5" fmla="*/ 1 h 471"/>
                    <a:gd name="T6" fmla="*/ 0 w 393"/>
                    <a:gd name="T7" fmla="*/ 1 h 471"/>
                    <a:gd name="T8" fmla="*/ 0 w 393"/>
                    <a:gd name="T9" fmla="*/ 1 h 471"/>
                    <a:gd name="T10" fmla="*/ 0 w 393"/>
                    <a:gd name="T11" fmla="*/ 1 h 471"/>
                    <a:gd name="T12" fmla="*/ 0 w 393"/>
                    <a:gd name="T13" fmla="*/ 1 h 471"/>
                    <a:gd name="T14" fmla="*/ 0 w 393"/>
                    <a:gd name="T15" fmla="*/ 0 h 4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3"/>
                    <a:gd name="T25" fmla="*/ 0 h 471"/>
                    <a:gd name="T26" fmla="*/ 393 w 393"/>
                    <a:gd name="T27" fmla="*/ 471 h 47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3" h="471">
                      <a:moveTo>
                        <a:pt x="121" y="0"/>
                      </a:moveTo>
                      <a:lnTo>
                        <a:pt x="121" y="210"/>
                      </a:lnTo>
                      <a:lnTo>
                        <a:pt x="0" y="210"/>
                      </a:lnTo>
                      <a:lnTo>
                        <a:pt x="0" y="275"/>
                      </a:lnTo>
                      <a:lnTo>
                        <a:pt x="117" y="275"/>
                      </a:lnTo>
                      <a:lnTo>
                        <a:pt x="117" y="471"/>
                      </a:lnTo>
                      <a:lnTo>
                        <a:pt x="393" y="242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4836" name="Freeform 178"/>
                <p:cNvSpPr>
                  <a:spLocks/>
                </p:cNvSpPr>
                <p:nvPr/>
              </p:nvSpPr>
              <p:spPr bwMode="auto">
                <a:xfrm>
                  <a:off x="2984" y="3365"/>
                  <a:ext cx="181" cy="262"/>
                </a:xfrm>
                <a:custGeom>
                  <a:avLst/>
                  <a:gdLst>
                    <a:gd name="T0" fmla="*/ 0 w 393"/>
                    <a:gd name="T1" fmla="*/ 1 h 472"/>
                    <a:gd name="T2" fmla="*/ 0 w 393"/>
                    <a:gd name="T3" fmla="*/ 1 h 472"/>
                    <a:gd name="T4" fmla="*/ 0 w 393"/>
                    <a:gd name="T5" fmla="*/ 1 h 472"/>
                    <a:gd name="T6" fmla="*/ 0 w 393"/>
                    <a:gd name="T7" fmla="*/ 1 h 472"/>
                    <a:gd name="T8" fmla="*/ 0 w 393"/>
                    <a:gd name="T9" fmla="*/ 1 h 472"/>
                    <a:gd name="T10" fmla="*/ 0 w 393"/>
                    <a:gd name="T11" fmla="*/ 0 h 472"/>
                    <a:gd name="T12" fmla="*/ 0 w 393"/>
                    <a:gd name="T13" fmla="*/ 1 h 472"/>
                    <a:gd name="T14" fmla="*/ 0 w 393"/>
                    <a:gd name="T15" fmla="*/ 1 h 4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3"/>
                    <a:gd name="T25" fmla="*/ 0 h 472"/>
                    <a:gd name="T26" fmla="*/ 393 w 393"/>
                    <a:gd name="T27" fmla="*/ 472 h 4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3" h="472">
                      <a:moveTo>
                        <a:pt x="272" y="472"/>
                      </a:moveTo>
                      <a:lnTo>
                        <a:pt x="272" y="262"/>
                      </a:lnTo>
                      <a:lnTo>
                        <a:pt x="393" y="262"/>
                      </a:lnTo>
                      <a:lnTo>
                        <a:pt x="393" y="196"/>
                      </a:lnTo>
                      <a:lnTo>
                        <a:pt x="276" y="196"/>
                      </a:lnTo>
                      <a:lnTo>
                        <a:pt x="276" y="0"/>
                      </a:lnTo>
                      <a:lnTo>
                        <a:pt x="0" y="229"/>
                      </a:lnTo>
                      <a:lnTo>
                        <a:pt x="272" y="4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4837" name="Freeform 179"/>
                <p:cNvSpPr>
                  <a:spLocks/>
                </p:cNvSpPr>
                <p:nvPr/>
              </p:nvSpPr>
              <p:spPr bwMode="auto">
                <a:xfrm>
                  <a:off x="2960" y="3098"/>
                  <a:ext cx="183" cy="264"/>
                </a:xfrm>
                <a:custGeom>
                  <a:avLst/>
                  <a:gdLst>
                    <a:gd name="T0" fmla="*/ 0 w 393"/>
                    <a:gd name="T1" fmla="*/ 0 h 472"/>
                    <a:gd name="T2" fmla="*/ 0 w 393"/>
                    <a:gd name="T3" fmla="*/ 1 h 472"/>
                    <a:gd name="T4" fmla="*/ 0 w 393"/>
                    <a:gd name="T5" fmla="*/ 1 h 472"/>
                    <a:gd name="T6" fmla="*/ 0 w 393"/>
                    <a:gd name="T7" fmla="*/ 1 h 472"/>
                    <a:gd name="T8" fmla="*/ 0 w 393"/>
                    <a:gd name="T9" fmla="*/ 1 h 472"/>
                    <a:gd name="T10" fmla="*/ 0 w 393"/>
                    <a:gd name="T11" fmla="*/ 1 h 472"/>
                    <a:gd name="T12" fmla="*/ 0 w 393"/>
                    <a:gd name="T13" fmla="*/ 1 h 472"/>
                    <a:gd name="T14" fmla="*/ 0 w 393"/>
                    <a:gd name="T15" fmla="*/ 0 h 4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3"/>
                    <a:gd name="T25" fmla="*/ 0 h 472"/>
                    <a:gd name="T26" fmla="*/ 393 w 393"/>
                    <a:gd name="T27" fmla="*/ 472 h 4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3" h="472">
                      <a:moveTo>
                        <a:pt x="122" y="0"/>
                      </a:moveTo>
                      <a:lnTo>
                        <a:pt x="122" y="210"/>
                      </a:lnTo>
                      <a:lnTo>
                        <a:pt x="0" y="210"/>
                      </a:lnTo>
                      <a:lnTo>
                        <a:pt x="0" y="275"/>
                      </a:lnTo>
                      <a:lnTo>
                        <a:pt x="117" y="275"/>
                      </a:lnTo>
                      <a:lnTo>
                        <a:pt x="117" y="472"/>
                      </a:lnTo>
                      <a:lnTo>
                        <a:pt x="393" y="243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4838" name="Freeform 180"/>
                <p:cNvSpPr>
                  <a:spLocks/>
                </p:cNvSpPr>
                <p:nvPr/>
              </p:nvSpPr>
              <p:spPr bwMode="auto">
                <a:xfrm>
                  <a:off x="2976" y="3354"/>
                  <a:ext cx="182" cy="263"/>
                </a:xfrm>
                <a:custGeom>
                  <a:avLst/>
                  <a:gdLst>
                    <a:gd name="T0" fmla="*/ 0 w 393"/>
                    <a:gd name="T1" fmla="*/ 1 h 471"/>
                    <a:gd name="T2" fmla="*/ 0 w 393"/>
                    <a:gd name="T3" fmla="*/ 1 h 471"/>
                    <a:gd name="T4" fmla="*/ 0 w 393"/>
                    <a:gd name="T5" fmla="*/ 1 h 471"/>
                    <a:gd name="T6" fmla="*/ 0 w 393"/>
                    <a:gd name="T7" fmla="*/ 1 h 471"/>
                    <a:gd name="T8" fmla="*/ 0 w 393"/>
                    <a:gd name="T9" fmla="*/ 1 h 471"/>
                    <a:gd name="T10" fmla="*/ 0 w 393"/>
                    <a:gd name="T11" fmla="*/ 0 h 471"/>
                    <a:gd name="T12" fmla="*/ 0 w 393"/>
                    <a:gd name="T13" fmla="*/ 1 h 471"/>
                    <a:gd name="T14" fmla="*/ 0 w 393"/>
                    <a:gd name="T15" fmla="*/ 1 h 4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3"/>
                    <a:gd name="T25" fmla="*/ 0 h 471"/>
                    <a:gd name="T26" fmla="*/ 393 w 393"/>
                    <a:gd name="T27" fmla="*/ 471 h 47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3" h="471">
                      <a:moveTo>
                        <a:pt x="271" y="471"/>
                      </a:moveTo>
                      <a:lnTo>
                        <a:pt x="271" y="261"/>
                      </a:lnTo>
                      <a:lnTo>
                        <a:pt x="393" y="261"/>
                      </a:lnTo>
                      <a:lnTo>
                        <a:pt x="393" y="196"/>
                      </a:lnTo>
                      <a:lnTo>
                        <a:pt x="276" y="196"/>
                      </a:lnTo>
                      <a:lnTo>
                        <a:pt x="276" y="0"/>
                      </a:lnTo>
                      <a:lnTo>
                        <a:pt x="0" y="228"/>
                      </a:lnTo>
                      <a:lnTo>
                        <a:pt x="271" y="4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685617" eaLnBrk="0" hangingPunct="0">
                    <a:lnSpc>
                      <a:spcPct val="90000"/>
                    </a:lnSpc>
                  </a:pPr>
                  <a:endParaRPr lang="en-US" dirty="0">
                    <a:latin typeface="Arial" charset="0"/>
                  </a:endParaRPr>
                </a:p>
              </p:txBody>
            </p:sp>
            <p:grpSp>
              <p:nvGrpSpPr>
                <p:cNvPr id="23" name="Group 181"/>
                <p:cNvGrpSpPr>
                  <a:grpSpLocks noChangeAspect="1"/>
                </p:cNvGrpSpPr>
                <p:nvPr/>
              </p:nvGrpSpPr>
              <p:grpSpPr bwMode="auto">
                <a:xfrm>
                  <a:off x="2521" y="3211"/>
                  <a:ext cx="409" cy="282"/>
                  <a:chOff x="2521" y="3211"/>
                  <a:chExt cx="409" cy="282"/>
                </a:xfrm>
              </p:grpSpPr>
              <p:sp>
                <p:nvSpPr>
                  <p:cNvPr id="24840" name="AutoShape 18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521" y="3211"/>
                    <a:ext cx="409" cy="2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41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521" y="3251"/>
                    <a:ext cx="367" cy="239"/>
                  </a:xfrm>
                  <a:prstGeom prst="rect">
                    <a:avLst/>
                  </a:prstGeom>
                  <a:solidFill>
                    <a:srgbClr val="0096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842" name="Line 1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2" y="3492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43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22" y="3253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44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2522" y="3253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45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2890" y="3253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46" name="Freeform 188"/>
                  <p:cNvSpPr>
                    <a:spLocks/>
                  </p:cNvSpPr>
                  <p:nvPr/>
                </p:nvSpPr>
                <p:spPr bwMode="auto">
                  <a:xfrm>
                    <a:off x="2888" y="3211"/>
                    <a:ext cx="39" cy="279"/>
                  </a:xfrm>
                  <a:custGeom>
                    <a:avLst/>
                    <a:gdLst>
                      <a:gd name="T0" fmla="*/ 0 w 77"/>
                      <a:gd name="T1" fmla="*/ 1 h 558"/>
                      <a:gd name="T2" fmla="*/ 1 w 77"/>
                      <a:gd name="T3" fmla="*/ 1 h 558"/>
                      <a:gd name="T4" fmla="*/ 1 w 77"/>
                      <a:gd name="T5" fmla="*/ 0 h 558"/>
                      <a:gd name="T6" fmla="*/ 0 w 77"/>
                      <a:gd name="T7" fmla="*/ 1 h 558"/>
                      <a:gd name="T8" fmla="*/ 0 w 77"/>
                      <a:gd name="T9" fmla="*/ 1 h 5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558"/>
                      <a:gd name="T17" fmla="*/ 77 w 77"/>
                      <a:gd name="T18" fmla="*/ 558 h 5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558">
                        <a:moveTo>
                          <a:pt x="0" y="558"/>
                        </a:moveTo>
                        <a:lnTo>
                          <a:pt x="77" y="477"/>
                        </a:lnTo>
                        <a:lnTo>
                          <a:pt x="77" y="0"/>
                        </a:lnTo>
                        <a:lnTo>
                          <a:pt x="0" y="81"/>
                        </a:lnTo>
                        <a:lnTo>
                          <a:pt x="0" y="558"/>
                        </a:lnTo>
                        <a:close/>
                      </a:path>
                    </a:pathLst>
                  </a:custGeom>
                  <a:solidFill>
                    <a:srgbClr val="005A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847" name="Line 1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0" y="3451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48" name="Line 1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9" y="3212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49" name="Line 1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0" y="3212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50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2890" y="3253"/>
                    <a:ext cx="0" cy="239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51" name="Freeform 193"/>
                  <p:cNvSpPr>
                    <a:spLocks/>
                  </p:cNvSpPr>
                  <p:nvPr/>
                </p:nvSpPr>
                <p:spPr bwMode="auto">
                  <a:xfrm>
                    <a:off x="2521" y="3211"/>
                    <a:ext cx="406" cy="40"/>
                  </a:xfrm>
                  <a:custGeom>
                    <a:avLst/>
                    <a:gdLst>
                      <a:gd name="T0" fmla="*/ 1 w 812"/>
                      <a:gd name="T1" fmla="*/ 0 h 81"/>
                      <a:gd name="T2" fmla="*/ 1 w 812"/>
                      <a:gd name="T3" fmla="*/ 0 h 81"/>
                      <a:gd name="T4" fmla="*/ 1 w 812"/>
                      <a:gd name="T5" fmla="*/ 0 h 81"/>
                      <a:gd name="T6" fmla="*/ 0 w 812"/>
                      <a:gd name="T7" fmla="*/ 0 h 81"/>
                      <a:gd name="T8" fmla="*/ 1 w 812"/>
                      <a:gd name="T9" fmla="*/ 0 h 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2"/>
                      <a:gd name="T16" fmla="*/ 0 h 81"/>
                      <a:gd name="T17" fmla="*/ 812 w 812"/>
                      <a:gd name="T18" fmla="*/ 81 h 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2" h="81">
                        <a:moveTo>
                          <a:pt x="735" y="81"/>
                        </a:moveTo>
                        <a:lnTo>
                          <a:pt x="812" y="0"/>
                        </a:lnTo>
                        <a:lnTo>
                          <a:pt x="77" y="0"/>
                        </a:lnTo>
                        <a:lnTo>
                          <a:pt x="0" y="81"/>
                        </a:lnTo>
                        <a:lnTo>
                          <a:pt x="735" y="81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852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0" y="3212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53" name="Line 1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1" y="3212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54" name="Line 1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2" y="3212"/>
                    <a:ext cx="39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55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2522" y="3253"/>
                    <a:ext cx="36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" name="Group 198"/>
                  <p:cNvGrpSpPr>
                    <a:grpSpLocks/>
                  </p:cNvGrpSpPr>
                  <p:nvPr/>
                </p:nvGrpSpPr>
                <p:grpSpPr bwMode="auto">
                  <a:xfrm>
                    <a:off x="2537" y="3276"/>
                    <a:ext cx="338" cy="200"/>
                    <a:chOff x="2537" y="3276"/>
                    <a:chExt cx="338" cy="200"/>
                  </a:xfrm>
                </p:grpSpPr>
                <p:sp>
                  <p:nvSpPr>
                    <p:cNvPr id="24857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2610" y="3276"/>
                      <a:ext cx="195" cy="56"/>
                    </a:xfrm>
                    <a:custGeom>
                      <a:avLst/>
                      <a:gdLst>
                        <a:gd name="T0" fmla="*/ 1 w 390"/>
                        <a:gd name="T1" fmla="*/ 1 h 112"/>
                        <a:gd name="T2" fmla="*/ 0 w 390"/>
                        <a:gd name="T3" fmla="*/ 1 h 112"/>
                        <a:gd name="T4" fmla="*/ 1 w 390"/>
                        <a:gd name="T5" fmla="*/ 1 h 112"/>
                        <a:gd name="T6" fmla="*/ 1 w 390"/>
                        <a:gd name="T7" fmla="*/ 1 h 112"/>
                        <a:gd name="T8" fmla="*/ 1 w 390"/>
                        <a:gd name="T9" fmla="*/ 1 h 112"/>
                        <a:gd name="T10" fmla="*/ 1 w 390"/>
                        <a:gd name="T11" fmla="*/ 1 h 112"/>
                        <a:gd name="T12" fmla="*/ 1 w 390"/>
                        <a:gd name="T13" fmla="*/ 1 h 112"/>
                        <a:gd name="T14" fmla="*/ 1 w 390"/>
                        <a:gd name="T15" fmla="*/ 1 h 112"/>
                        <a:gd name="T16" fmla="*/ 1 w 390"/>
                        <a:gd name="T17" fmla="*/ 1 h 112"/>
                        <a:gd name="T18" fmla="*/ 1 w 390"/>
                        <a:gd name="T19" fmla="*/ 1 h 112"/>
                        <a:gd name="T20" fmla="*/ 1 w 390"/>
                        <a:gd name="T21" fmla="*/ 1 h 112"/>
                        <a:gd name="T22" fmla="*/ 1 w 390"/>
                        <a:gd name="T23" fmla="*/ 1 h 112"/>
                        <a:gd name="T24" fmla="*/ 1 w 390"/>
                        <a:gd name="T25" fmla="*/ 1 h 112"/>
                        <a:gd name="T26" fmla="*/ 1 w 390"/>
                        <a:gd name="T27" fmla="*/ 1 h 112"/>
                        <a:gd name="T28" fmla="*/ 1 w 390"/>
                        <a:gd name="T29" fmla="*/ 1 h 112"/>
                        <a:gd name="T30" fmla="*/ 1 w 390"/>
                        <a:gd name="T31" fmla="*/ 1 h 112"/>
                        <a:gd name="T32" fmla="*/ 1 w 390"/>
                        <a:gd name="T33" fmla="*/ 1 h 112"/>
                        <a:gd name="T34" fmla="*/ 1 w 390"/>
                        <a:gd name="T35" fmla="*/ 1 h 112"/>
                        <a:gd name="T36" fmla="*/ 1 w 390"/>
                        <a:gd name="T37" fmla="*/ 1 h 112"/>
                        <a:gd name="T38" fmla="*/ 1 w 390"/>
                        <a:gd name="T39" fmla="*/ 1 h 112"/>
                        <a:gd name="T40" fmla="*/ 1 w 390"/>
                        <a:gd name="T41" fmla="*/ 1 h 112"/>
                        <a:gd name="T42" fmla="*/ 1 w 390"/>
                        <a:gd name="T43" fmla="*/ 1 h 112"/>
                        <a:gd name="T44" fmla="*/ 1 w 390"/>
                        <a:gd name="T45" fmla="*/ 1 h 112"/>
                        <a:gd name="T46" fmla="*/ 1 w 390"/>
                        <a:gd name="T47" fmla="*/ 1 h 112"/>
                        <a:gd name="T48" fmla="*/ 1 w 390"/>
                        <a:gd name="T49" fmla="*/ 1 h 112"/>
                        <a:gd name="T50" fmla="*/ 1 w 390"/>
                        <a:gd name="T51" fmla="*/ 1 h 112"/>
                        <a:gd name="T52" fmla="*/ 1 w 390"/>
                        <a:gd name="T53" fmla="*/ 1 h 112"/>
                        <a:gd name="T54" fmla="*/ 1 w 390"/>
                        <a:gd name="T55" fmla="*/ 1 h 112"/>
                        <a:gd name="T56" fmla="*/ 1 w 390"/>
                        <a:gd name="T57" fmla="*/ 1 h 112"/>
                        <a:gd name="T58" fmla="*/ 1 w 390"/>
                        <a:gd name="T59" fmla="*/ 1 h 112"/>
                        <a:gd name="T60" fmla="*/ 1 w 390"/>
                        <a:gd name="T61" fmla="*/ 1 h 112"/>
                        <a:gd name="T62" fmla="*/ 1 w 390"/>
                        <a:gd name="T63" fmla="*/ 1 h 112"/>
                        <a:gd name="T64" fmla="*/ 1 w 390"/>
                        <a:gd name="T65" fmla="*/ 1 h 112"/>
                        <a:gd name="T66" fmla="*/ 1 w 390"/>
                        <a:gd name="T67" fmla="*/ 1 h 112"/>
                        <a:gd name="T68" fmla="*/ 1 w 390"/>
                        <a:gd name="T69" fmla="*/ 1 h 112"/>
                        <a:gd name="T70" fmla="*/ 1 w 390"/>
                        <a:gd name="T71" fmla="*/ 0 h 112"/>
                        <a:gd name="T72" fmla="*/ 1 w 390"/>
                        <a:gd name="T73" fmla="*/ 0 h 112"/>
                        <a:gd name="T74" fmla="*/ 1 w 390"/>
                        <a:gd name="T75" fmla="*/ 0 h 112"/>
                        <a:gd name="T76" fmla="*/ 1 w 390"/>
                        <a:gd name="T77" fmla="*/ 0 h 112"/>
                        <a:gd name="T78" fmla="*/ 1 w 390"/>
                        <a:gd name="T79" fmla="*/ 1 h 112"/>
                        <a:gd name="T80" fmla="*/ 1 w 390"/>
                        <a:gd name="T81" fmla="*/ 1 h 112"/>
                        <a:gd name="T82" fmla="*/ 1 w 390"/>
                        <a:gd name="T83" fmla="*/ 1 h 112"/>
                        <a:gd name="T84" fmla="*/ 1 w 390"/>
                        <a:gd name="T85" fmla="*/ 1 h 112"/>
                        <a:gd name="T86" fmla="*/ 1 w 390"/>
                        <a:gd name="T87" fmla="*/ 1 h 112"/>
                        <a:gd name="T88" fmla="*/ 1 w 390"/>
                        <a:gd name="T89" fmla="*/ 1 h 112"/>
                        <a:gd name="T90" fmla="*/ 1 w 390"/>
                        <a:gd name="T91" fmla="*/ 1 h 112"/>
                        <a:gd name="T92" fmla="*/ 1 w 390"/>
                        <a:gd name="T93" fmla="*/ 1 h 112"/>
                        <a:gd name="T94" fmla="*/ 1 w 390"/>
                        <a:gd name="T95" fmla="*/ 1 h 11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390"/>
                        <a:gd name="T145" fmla="*/ 0 h 112"/>
                        <a:gd name="T146" fmla="*/ 390 w 390"/>
                        <a:gd name="T147" fmla="*/ 112 h 11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390" h="112">
                          <a:moveTo>
                            <a:pt x="27" y="27"/>
                          </a:moveTo>
                          <a:lnTo>
                            <a:pt x="0" y="92"/>
                          </a:lnTo>
                          <a:lnTo>
                            <a:pt x="13" y="112"/>
                          </a:lnTo>
                          <a:lnTo>
                            <a:pt x="113" y="94"/>
                          </a:lnTo>
                          <a:lnTo>
                            <a:pt x="115" y="49"/>
                          </a:lnTo>
                          <a:lnTo>
                            <a:pt x="115" y="45"/>
                          </a:lnTo>
                          <a:lnTo>
                            <a:pt x="116" y="40"/>
                          </a:lnTo>
                          <a:lnTo>
                            <a:pt x="119" y="36"/>
                          </a:lnTo>
                          <a:lnTo>
                            <a:pt x="123" y="33"/>
                          </a:lnTo>
                          <a:lnTo>
                            <a:pt x="128" y="30"/>
                          </a:lnTo>
                          <a:lnTo>
                            <a:pt x="133" y="30"/>
                          </a:lnTo>
                          <a:lnTo>
                            <a:pt x="132" y="30"/>
                          </a:lnTo>
                          <a:lnTo>
                            <a:pt x="255" y="30"/>
                          </a:lnTo>
                          <a:lnTo>
                            <a:pt x="261" y="30"/>
                          </a:lnTo>
                          <a:lnTo>
                            <a:pt x="264" y="31"/>
                          </a:lnTo>
                          <a:lnTo>
                            <a:pt x="267" y="33"/>
                          </a:lnTo>
                          <a:lnTo>
                            <a:pt x="273" y="36"/>
                          </a:lnTo>
                          <a:lnTo>
                            <a:pt x="274" y="39"/>
                          </a:lnTo>
                          <a:lnTo>
                            <a:pt x="277" y="43"/>
                          </a:lnTo>
                          <a:lnTo>
                            <a:pt x="277" y="48"/>
                          </a:lnTo>
                          <a:lnTo>
                            <a:pt x="280" y="95"/>
                          </a:lnTo>
                          <a:lnTo>
                            <a:pt x="379" y="112"/>
                          </a:lnTo>
                          <a:lnTo>
                            <a:pt x="390" y="88"/>
                          </a:lnTo>
                          <a:lnTo>
                            <a:pt x="367" y="27"/>
                          </a:lnTo>
                          <a:lnTo>
                            <a:pt x="359" y="22"/>
                          </a:lnTo>
                          <a:lnTo>
                            <a:pt x="342" y="18"/>
                          </a:lnTo>
                          <a:lnTo>
                            <a:pt x="323" y="13"/>
                          </a:lnTo>
                          <a:lnTo>
                            <a:pt x="304" y="9"/>
                          </a:lnTo>
                          <a:lnTo>
                            <a:pt x="284" y="6"/>
                          </a:lnTo>
                          <a:lnTo>
                            <a:pt x="264" y="3"/>
                          </a:lnTo>
                          <a:lnTo>
                            <a:pt x="242" y="1"/>
                          </a:lnTo>
                          <a:lnTo>
                            <a:pt x="221" y="0"/>
                          </a:lnTo>
                          <a:lnTo>
                            <a:pt x="204" y="0"/>
                          </a:lnTo>
                          <a:lnTo>
                            <a:pt x="187" y="0"/>
                          </a:lnTo>
                          <a:lnTo>
                            <a:pt x="171" y="0"/>
                          </a:lnTo>
                          <a:lnTo>
                            <a:pt x="154" y="1"/>
                          </a:lnTo>
                          <a:lnTo>
                            <a:pt x="128" y="3"/>
                          </a:lnTo>
                          <a:lnTo>
                            <a:pt x="106" y="6"/>
                          </a:lnTo>
                          <a:lnTo>
                            <a:pt x="87" y="10"/>
                          </a:lnTo>
                          <a:lnTo>
                            <a:pt x="72" y="13"/>
                          </a:lnTo>
                          <a:lnTo>
                            <a:pt x="56" y="18"/>
                          </a:lnTo>
                          <a:lnTo>
                            <a:pt x="39" y="22"/>
                          </a:lnTo>
                          <a:lnTo>
                            <a:pt x="27" y="2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58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2542" y="3306"/>
                      <a:ext cx="60" cy="76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1 h 151"/>
                        <a:gd name="T4" fmla="*/ 1 w 120"/>
                        <a:gd name="T5" fmla="*/ 1 h 151"/>
                        <a:gd name="T6" fmla="*/ 1 w 120"/>
                        <a:gd name="T7" fmla="*/ 1 h 151"/>
                        <a:gd name="T8" fmla="*/ 1 w 120"/>
                        <a:gd name="T9" fmla="*/ 1 h 151"/>
                        <a:gd name="T10" fmla="*/ 1 w 120"/>
                        <a:gd name="T11" fmla="*/ 1 h 151"/>
                        <a:gd name="T12" fmla="*/ 0 w 120"/>
                        <a:gd name="T13" fmla="*/ 1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83" y="0"/>
                          </a:moveTo>
                          <a:lnTo>
                            <a:pt x="83" y="67"/>
                          </a:lnTo>
                          <a:lnTo>
                            <a:pt x="120" y="67"/>
                          </a:lnTo>
                          <a:lnTo>
                            <a:pt x="120" y="88"/>
                          </a:lnTo>
                          <a:lnTo>
                            <a:pt x="84" y="88"/>
                          </a:lnTo>
                          <a:lnTo>
                            <a:pt x="84" y="151"/>
                          </a:lnTo>
                          <a:lnTo>
                            <a:pt x="0" y="78"/>
                          </a:lnTo>
                          <a:lnTo>
                            <a:pt x="8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59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2537" y="3380"/>
                      <a:ext cx="60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0 w 120"/>
                        <a:gd name="T5" fmla="*/ 0 h 151"/>
                        <a:gd name="T6" fmla="*/ 0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1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37" y="151"/>
                          </a:moveTo>
                          <a:lnTo>
                            <a:pt x="37" y="84"/>
                          </a:lnTo>
                          <a:lnTo>
                            <a:pt x="0" y="84"/>
                          </a:lnTo>
                          <a:lnTo>
                            <a:pt x="0" y="63"/>
                          </a:lnTo>
                          <a:lnTo>
                            <a:pt x="35" y="63"/>
                          </a:lnTo>
                          <a:lnTo>
                            <a:pt x="35" y="0"/>
                          </a:lnTo>
                          <a:lnTo>
                            <a:pt x="120" y="73"/>
                          </a:lnTo>
                          <a:lnTo>
                            <a:pt x="37" y="15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60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2810" y="3306"/>
                      <a:ext cx="60" cy="76"/>
                    </a:xfrm>
                    <a:custGeom>
                      <a:avLst/>
                      <a:gdLst>
                        <a:gd name="T0" fmla="*/ 0 w 121"/>
                        <a:gd name="T1" fmla="*/ 0 h 151"/>
                        <a:gd name="T2" fmla="*/ 0 w 121"/>
                        <a:gd name="T3" fmla="*/ 1 h 151"/>
                        <a:gd name="T4" fmla="*/ 0 w 121"/>
                        <a:gd name="T5" fmla="*/ 1 h 151"/>
                        <a:gd name="T6" fmla="*/ 0 w 121"/>
                        <a:gd name="T7" fmla="*/ 1 h 151"/>
                        <a:gd name="T8" fmla="*/ 0 w 121"/>
                        <a:gd name="T9" fmla="*/ 1 h 151"/>
                        <a:gd name="T10" fmla="*/ 0 w 121"/>
                        <a:gd name="T11" fmla="*/ 1 h 151"/>
                        <a:gd name="T12" fmla="*/ 0 w 121"/>
                        <a:gd name="T13" fmla="*/ 1 h 151"/>
                        <a:gd name="T14" fmla="*/ 0 w 121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1"/>
                        <a:gd name="T25" fmla="*/ 0 h 151"/>
                        <a:gd name="T26" fmla="*/ 121 w 121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1" h="151">
                          <a:moveTo>
                            <a:pt x="38" y="0"/>
                          </a:moveTo>
                          <a:lnTo>
                            <a:pt x="38" y="67"/>
                          </a:lnTo>
                          <a:lnTo>
                            <a:pt x="0" y="67"/>
                          </a:lnTo>
                          <a:lnTo>
                            <a:pt x="0" y="88"/>
                          </a:lnTo>
                          <a:lnTo>
                            <a:pt x="36" y="88"/>
                          </a:lnTo>
                          <a:lnTo>
                            <a:pt x="36" y="151"/>
                          </a:lnTo>
                          <a:lnTo>
                            <a:pt x="121" y="78"/>
                          </a:lnTo>
                          <a:lnTo>
                            <a:pt x="3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61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2815" y="3380"/>
                      <a:ext cx="60" cy="75"/>
                    </a:xfrm>
                    <a:custGeom>
                      <a:avLst/>
                      <a:gdLst>
                        <a:gd name="T0" fmla="*/ 0 w 121"/>
                        <a:gd name="T1" fmla="*/ 0 h 151"/>
                        <a:gd name="T2" fmla="*/ 0 w 121"/>
                        <a:gd name="T3" fmla="*/ 0 h 151"/>
                        <a:gd name="T4" fmla="*/ 0 w 121"/>
                        <a:gd name="T5" fmla="*/ 0 h 151"/>
                        <a:gd name="T6" fmla="*/ 0 w 121"/>
                        <a:gd name="T7" fmla="*/ 0 h 151"/>
                        <a:gd name="T8" fmla="*/ 0 w 121"/>
                        <a:gd name="T9" fmla="*/ 0 h 151"/>
                        <a:gd name="T10" fmla="*/ 0 w 121"/>
                        <a:gd name="T11" fmla="*/ 0 h 151"/>
                        <a:gd name="T12" fmla="*/ 0 w 121"/>
                        <a:gd name="T13" fmla="*/ 0 h 151"/>
                        <a:gd name="T14" fmla="*/ 0 w 121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1"/>
                        <a:gd name="T25" fmla="*/ 0 h 151"/>
                        <a:gd name="T26" fmla="*/ 121 w 121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1" h="151">
                          <a:moveTo>
                            <a:pt x="84" y="151"/>
                          </a:moveTo>
                          <a:lnTo>
                            <a:pt x="84" y="84"/>
                          </a:lnTo>
                          <a:lnTo>
                            <a:pt x="121" y="84"/>
                          </a:lnTo>
                          <a:lnTo>
                            <a:pt x="121" y="63"/>
                          </a:lnTo>
                          <a:lnTo>
                            <a:pt x="85" y="63"/>
                          </a:lnTo>
                          <a:lnTo>
                            <a:pt x="85" y="0"/>
                          </a:lnTo>
                          <a:lnTo>
                            <a:pt x="0" y="73"/>
                          </a:lnTo>
                          <a:lnTo>
                            <a:pt x="84" y="15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62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4" y="3339"/>
                      <a:ext cx="150" cy="13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5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2534" y="3273"/>
                    <a:ext cx="339" cy="200"/>
                    <a:chOff x="2534" y="3273"/>
                    <a:chExt cx="339" cy="200"/>
                  </a:xfrm>
                </p:grpSpPr>
                <p:sp>
                  <p:nvSpPr>
                    <p:cNvPr id="24864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2607" y="3273"/>
                      <a:ext cx="195" cy="56"/>
                    </a:xfrm>
                    <a:custGeom>
                      <a:avLst/>
                      <a:gdLst>
                        <a:gd name="T0" fmla="*/ 0 w 391"/>
                        <a:gd name="T1" fmla="*/ 1 h 112"/>
                        <a:gd name="T2" fmla="*/ 0 w 391"/>
                        <a:gd name="T3" fmla="*/ 1 h 112"/>
                        <a:gd name="T4" fmla="*/ 0 w 391"/>
                        <a:gd name="T5" fmla="*/ 1 h 112"/>
                        <a:gd name="T6" fmla="*/ 0 w 391"/>
                        <a:gd name="T7" fmla="*/ 1 h 112"/>
                        <a:gd name="T8" fmla="*/ 0 w 391"/>
                        <a:gd name="T9" fmla="*/ 1 h 112"/>
                        <a:gd name="T10" fmla="*/ 0 w 391"/>
                        <a:gd name="T11" fmla="*/ 1 h 112"/>
                        <a:gd name="T12" fmla="*/ 0 w 391"/>
                        <a:gd name="T13" fmla="*/ 1 h 112"/>
                        <a:gd name="T14" fmla="*/ 0 w 391"/>
                        <a:gd name="T15" fmla="*/ 1 h 112"/>
                        <a:gd name="T16" fmla="*/ 0 w 391"/>
                        <a:gd name="T17" fmla="*/ 1 h 112"/>
                        <a:gd name="T18" fmla="*/ 0 w 391"/>
                        <a:gd name="T19" fmla="*/ 1 h 112"/>
                        <a:gd name="T20" fmla="*/ 0 w 391"/>
                        <a:gd name="T21" fmla="*/ 1 h 112"/>
                        <a:gd name="T22" fmla="*/ 0 w 391"/>
                        <a:gd name="T23" fmla="*/ 1 h 112"/>
                        <a:gd name="T24" fmla="*/ 0 w 391"/>
                        <a:gd name="T25" fmla="*/ 1 h 112"/>
                        <a:gd name="T26" fmla="*/ 0 w 391"/>
                        <a:gd name="T27" fmla="*/ 1 h 112"/>
                        <a:gd name="T28" fmla="*/ 0 w 391"/>
                        <a:gd name="T29" fmla="*/ 1 h 112"/>
                        <a:gd name="T30" fmla="*/ 0 w 391"/>
                        <a:gd name="T31" fmla="*/ 1 h 112"/>
                        <a:gd name="T32" fmla="*/ 0 w 391"/>
                        <a:gd name="T33" fmla="*/ 1 h 112"/>
                        <a:gd name="T34" fmla="*/ 0 w 391"/>
                        <a:gd name="T35" fmla="*/ 1 h 112"/>
                        <a:gd name="T36" fmla="*/ 0 w 391"/>
                        <a:gd name="T37" fmla="*/ 1 h 112"/>
                        <a:gd name="T38" fmla="*/ 0 w 391"/>
                        <a:gd name="T39" fmla="*/ 1 h 112"/>
                        <a:gd name="T40" fmla="*/ 0 w 391"/>
                        <a:gd name="T41" fmla="*/ 1 h 112"/>
                        <a:gd name="T42" fmla="*/ 0 w 391"/>
                        <a:gd name="T43" fmla="*/ 1 h 112"/>
                        <a:gd name="T44" fmla="*/ 0 w 391"/>
                        <a:gd name="T45" fmla="*/ 1 h 112"/>
                        <a:gd name="T46" fmla="*/ 0 w 391"/>
                        <a:gd name="T47" fmla="*/ 1 h 112"/>
                        <a:gd name="T48" fmla="*/ 0 w 391"/>
                        <a:gd name="T49" fmla="*/ 1 h 112"/>
                        <a:gd name="T50" fmla="*/ 0 w 391"/>
                        <a:gd name="T51" fmla="*/ 1 h 112"/>
                        <a:gd name="T52" fmla="*/ 0 w 391"/>
                        <a:gd name="T53" fmla="*/ 1 h 112"/>
                        <a:gd name="T54" fmla="*/ 0 w 391"/>
                        <a:gd name="T55" fmla="*/ 1 h 112"/>
                        <a:gd name="T56" fmla="*/ 0 w 391"/>
                        <a:gd name="T57" fmla="*/ 1 h 112"/>
                        <a:gd name="T58" fmla="*/ 0 w 391"/>
                        <a:gd name="T59" fmla="*/ 1 h 112"/>
                        <a:gd name="T60" fmla="*/ 0 w 391"/>
                        <a:gd name="T61" fmla="*/ 1 h 112"/>
                        <a:gd name="T62" fmla="*/ 0 w 391"/>
                        <a:gd name="T63" fmla="*/ 1 h 112"/>
                        <a:gd name="T64" fmla="*/ 0 w 391"/>
                        <a:gd name="T65" fmla="*/ 1 h 112"/>
                        <a:gd name="T66" fmla="*/ 0 w 391"/>
                        <a:gd name="T67" fmla="*/ 1 h 112"/>
                        <a:gd name="T68" fmla="*/ 0 w 391"/>
                        <a:gd name="T69" fmla="*/ 1 h 112"/>
                        <a:gd name="T70" fmla="*/ 0 w 391"/>
                        <a:gd name="T71" fmla="*/ 0 h 112"/>
                        <a:gd name="T72" fmla="*/ 0 w 391"/>
                        <a:gd name="T73" fmla="*/ 0 h 112"/>
                        <a:gd name="T74" fmla="*/ 0 w 391"/>
                        <a:gd name="T75" fmla="*/ 0 h 112"/>
                        <a:gd name="T76" fmla="*/ 0 w 391"/>
                        <a:gd name="T77" fmla="*/ 0 h 112"/>
                        <a:gd name="T78" fmla="*/ 0 w 391"/>
                        <a:gd name="T79" fmla="*/ 1 h 112"/>
                        <a:gd name="T80" fmla="*/ 0 w 391"/>
                        <a:gd name="T81" fmla="*/ 1 h 112"/>
                        <a:gd name="T82" fmla="*/ 0 w 391"/>
                        <a:gd name="T83" fmla="*/ 1 h 112"/>
                        <a:gd name="T84" fmla="*/ 0 w 391"/>
                        <a:gd name="T85" fmla="*/ 1 h 112"/>
                        <a:gd name="T86" fmla="*/ 0 w 391"/>
                        <a:gd name="T87" fmla="*/ 1 h 112"/>
                        <a:gd name="T88" fmla="*/ 0 w 391"/>
                        <a:gd name="T89" fmla="*/ 1 h 112"/>
                        <a:gd name="T90" fmla="*/ 0 w 391"/>
                        <a:gd name="T91" fmla="*/ 1 h 112"/>
                        <a:gd name="T92" fmla="*/ 0 w 391"/>
                        <a:gd name="T93" fmla="*/ 1 h 112"/>
                        <a:gd name="T94" fmla="*/ 0 w 391"/>
                        <a:gd name="T95" fmla="*/ 1 h 11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391"/>
                        <a:gd name="T145" fmla="*/ 0 h 112"/>
                        <a:gd name="T146" fmla="*/ 391 w 391"/>
                        <a:gd name="T147" fmla="*/ 112 h 11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391" h="112">
                          <a:moveTo>
                            <a:pt x="27" y="27"/>
                          </a:moveTo>
                          <a:lnTo>
                            <a:pt x="0" y="92"/>
                          </a:lnTo>
                          <a:lnTo>
                            <a:pt x="13" y="112"/>
                          </a:lnTo>
                          <a:lnTo>
                            <a:pt x="114" y="94"/>
                          </a:lnTo>
                          <a:lnTo>
                            <a:pt x="115" y="49"/>
                          </a:lnTo>
                          <a:lnTo>
                            <a:pt x="115" y="45"/>
                          </a:lnTo>
                          <a:lnTo>
                            <a:pt x="116" y="40"/>
                          </a:lnTo>
                          <a:lnTo>
                            <a:pt x="119" y="36"/>
                          </a:lnTo>
                          <a:lnTo>
                            <a:pt x="124" y="33"/>
                          </a:lnTo>
                          <a:lnTo>
                            <a:pt x="128" y="30"/>
                          </a:lnTo>
                          <a:lnTo>
                            <a:pt x="134" y="30"/>
                          </a:lnTo>
                          <a:lnTo>
                            <a:pt x="132" y="30"/>
                          </a:lnTo>
                          <a:lnTo>
                            <a:pt x="256" y="30"/>
                          </a:lnTo>
                          <a:lnTo>
                            <a:pt x="261" y="30"/>
                          </a:lnTo>
                          <a:lnTo>
                            <a:pt x="264" y="31"/>
                          </a:lnTo>
                          <a:lnTo>
                            <a:pt x="267" y="33"/>
                          </a:lnTo>
                          <a:lnTo>
                            <a:pt x="273" y="36"/>
                          </a:lnTo>
                          <a:lnTo>
                            <a:pt x="274" y="39"/>
                          </a:lnTo>
                          <a:lnTo>
                            <a:pt x="277" y="43"/>
                          </a:lnTo>
                          <a:lnTo>
                            <a:pt x="277" y="48"/>
                          </a:lnTo>
                          <a:lnTo>
                            <a:pt x="280" y="95"/>
                          </a:lnTo>
                          <a:lnTo>
                            <a:pt x="379" y="112"/>
                          </a:lnTo>
                          <a:lnTo>
                            <a:pt x="391" y="88"/>
                          </a:lnTo>
                          <a:lnTo>
                            <a:pt x="368" y="27"/>
                          </a:lnTo>
                          <a:lnTo>
                            <a:pt x="359" y="22"/>
                          </a:lnTo>
                          <a:lnTo>
                            <a:pt x="342" y="18"/>
                          </a:lnTo>
                          <a:lnTo>
                            <a:pt x="323" y="13"/>
                          </a:lnTo>
                          <a:lnTo>
                            <a:pt x="304" y="9"/>
                          </a:lnTo>
                          <a:lnTo>
                            <a:pt x="284" y="6"/>
                          </a:lnTo>
                          <a:lnTo>
                            <a:pt x="264" y="3"/>
                          </a:lnTo>
                          <a:lnTo>
                            <a:pt x="243" y="1"/>
                          </a:lnTo>
                          <a:lnTo>
                            <a:pt x="221" y="0"/>
                          </a:lnTo>
                          <a:lnTo>
                            <a:pt x="204" y="0"/>
                          </a:lnTo>
                          <a:lnTo>
                            <a:pt x="187" y="0"/>
                          </a:lnTo>
                          <a:lnTo>
                            <a:pt x="171" y="0"/>
                          </a:lnTo>
                          <a:lnTo>
                            <a:pt x="154" y="1"/>
                          </a:lnTo>
                          <a:lnTo>
                            <a:pt x="128" y="3"/>
                          </a:lnTo>
                          <a:lnTo>
                            <a:pt x="106" y="6"/>
                          </a:lnTo>
                          <a:lnTo>
                            <a:pt x="88" y="10"/>
                          </a:lnTo>
                          <a:lnTo>
                            <a:pt x="72" y="13"/>
                          </a:lnTo>
                          <a:lnTo>
                            <a:pt x="56" y="18"/>
                          </a:lnTo>
                          <a:lnTo>
                            <a:pt x="39" y="22"/>
                          </a:lnTo>
                          <a:lnTo>
                            <a:pt x="2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65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2539" y="3304"/>
                      <a:ext cx="60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1 w 120"/>
                        <a:gd name="T5" fmla="*/ 0 h 151"/>
                        <a:gd name="T6" fmla="*/ 1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0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83" y="0"/>
                          </a:moveTo>
                          <a:lnTo>
                            <a:pt x="83" y="67"/>
                          </a:lnTo>
                          <a:lnTo>
                            <a:pt x="120" y="67"/>
                          </a:lnTo>
                          <a:lnTo>
                            <a:pt x="120" y="88"/>
                          </a:lnTo>
                          <a:lnTo>
                            <a:pt x="85" y="88"/>
                          </a:lnTo>
                          <a:lnTo>
                            <a:pt x="85" y="151"/>
                          </a:lnTo>
                          <a:lnTo>
                            <a:pt x="0" y="78"/>
                          </a:lnTo>
                          <a:lnTo>
                            <a:pt x="8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66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2534" y="3377"/>
                      <a:ext cx="60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0 w 120"/>
                        <a:gd name="T5" fmla="*/ 0 h 151"/>
                        <a:gd name="T6" fmla="*/ 0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1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37" y="151"/>
                          </a:moveTo>
                          <a:lnTo>
                            <a:pt x="37" y="84"/>
                          </a:lnTo>
                          <a:lnTo>
                            <a:pt x="0" y="84"/>
                          </a:lnTo>
                          <a:lnTo>
                            <a:pt x="0" y="63"/>
                          </a:lnTo>
                          <a:lnTo>
                            <a:pt x="36" y="63"/>
                          </a:lnTo>
                          <a:lnTo>
                            <a:pt x="36" y="0"/>
                          </a:lnTo>
                          <a:lnTo>
                            <a:pt x="120" y="73"/>
                          </a:lnTo>
                          <a:lnTo>
                            <a:pt x="37" y="1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67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2807" y="3304"/>
                      <a:ext cx="61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0 w 120"/>
                        <a:gd name="T5" fmla="*/ 0 h 151"/>
                        <a:gd name="T6" fmla="*/ 0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1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37" y="0"/>
                          </a:moveTo>
                          <a:lnTo>
                            <a:pt x="37" y="67"/>
                          </a:lnTo>
                          <a:lnTo>
                            <a:pt x="0" y="67"/>
                          </a:lnTo>
                          <a:lnTo>
                            <a:pt x="0" y="88"/>
                          </a:lnTo>
                          <a:lnTo>
                            <a:pt x="35" y="88"/>
                          </a:lnTo>
                          <a:lnTo>
                            <a:pt x="35" y="151"/>
                          </a:lnTo>
                          <a:lnTo>
                            <a:pt x="120" y="78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68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2812" y="3377"/>
                      <a:ext cx="61" cy="75"/>
                    </a:xfrm>
                    <a:custGeom>
                      <a:avLst/>
                      <a:gdLst>
                        <a:gd name="T0" fmla="*/ 1 w 120"/>
                        <a:gd name="T1" fmla="*/ 0 h 151"/>
                        <a:gd name="T2" fmla="*/ 1 w 120"/>
                        <a:gd name="T3" fmla="*/ 0 h 151"/>
                        <a:gd name="T4" fmla="*/ 1 w 120"/>
                        <a:gd name="T5" fmla="*/ 0 h 151"/>
                        <a:gd name="T6" fmla="*/ 1 w 120"/>
                        <a:gd name="T7" fmla="*/ 0 h 151"/>
                        <a:gd name="T8" fmla="*/ 1 w 120"/>
                        <a:gd name="T9" fmla="*/ 0 h 151"/>
                        <a:gd name="T10" fmla="*/ 1 w 120"/>
                        <a:gd name="T11" fmla="*/ 0 h 151"/>
                        <a:gd name="T12" fmla="*/ 0 w 120"/>
                        <a:gd name="T13" fmla="*/ 0 h 151"/>
                        <a:gd name="T14" fmla="*/ 1 w 120"/>
                        <a:gd name="T15" fmla="*/ 0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151"/>
                        <a:gd name="T26" fmla="*/ 120 w 120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151">
                          <a:moveTo>
                            <a:pt x="83" y="151"/>
                          </a:moveTo>
                          <a:lnTo>
                            <a:pt x="83" y="84"/>
                          </a:lnTo>
                          <a:lnTo>
                            <a:pt x="120" y="84"/>
                          </a:lnTo>
                          <a:lnTo>
                            <a:pt x="120" y="63"/>
                          </a:lnTo>
                          <a:lnTo>
                            <a:pt x="84" y="63"/>
                          </a:lnTo>
                          <a:lnTo>
                            <a:pt x="84" y="0"/>
                          </a:lnTo>
                          <a:lnTo>
                            <a:pt x="0" y="73"/>
                          </a:lnTo>
                          <a:lnTo>
                            <a:pt x="83" y="1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24869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1" y="3336"/>
                      <a:ext cx="150" cy="13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defTabSz="685617" eaLnBrk="0" hangingPunct="0">
                        <a:lnSpc>
                          <a:spcPct val="90000"/>
                        </a:lnSpc>
                      </a:pPr>
                      <a:endParaRPr lang="en-US" dirty="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870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649" y="3352"/>
                    <a:ext cx="116" cy="23"/>
                  </a:xfrm>
                  <a:prstGeom prst="rect">
                    <a:avLst/>
                  </a:prstGeom>
                  <a:noFill/>
                  <a:ln w="4763">
                    <a:solidFill>
                      <a:srgbClr val="0078AA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8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649" y="3399"/>
                    <a:ext cx="116" cy="59"/>
                  </a:xfrm>
                  <a:prstGeom prst="rect">
                    <a:avLst/>
                  </a:prstGeom>
                  <a:noFill/>
                  <a:ln w="4763">
                    <a:solidFill>
                      <a:srgbClr val="0078AA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685617" eaLnBrk="0" hangingPunct="0">
                      <a:lnSpc>
                        <a:spcPct val="90000"/>
                      </a:lnSpc>
                    </a:pPr>
                    <a:endParaRPr lang="en-US" dirty="0">
                      <a:latin typeface="Arial" charset="0"/>
                    </a:endParaRPr>
                  </a:p>
                </p:txBody>
              </p:sp>
              <p:sp>
                <p:nvSpPr>
                  <p:cNvPr id="24872" name="Line 2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48" y="3387"/>
                    <a:ext cx="118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0078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60418" name="Picture 8" descr="PawsExampleFlow-L0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1431809" cy="102036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61442" name="Picture 5" descr="PawsExampleFlow-L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1431809" cy="2895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62466" name="Picture 5" descr="PawsExampleFlow-L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1438951" cy="464105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63490" name="Picture 5" descr="PawsExampleFlow-L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3173070" cy="464581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64514" name="Picture 5" descr="PawsExampleFlow-L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3173070" cy="464581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3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65538" name="Picture 5" descr="PawsExampleFlow-L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8"/>
            <a:ext cx="3536081" cy="540424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66562" name="Picture 5" descr="PawsExampleFlow-L0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4797691" cy="540781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67586" name="Picture 5" descr="PawsExampleFlow-L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4797691" cy="540781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68610" name="Picture 5" descr="PawsExampleFlow-L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6338998" cy="54006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69634" name="Picture 5" descr="PawsExampleFlow-L0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6475871" cy="54006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cs typeface="Arial" charset="0"/>
              </a:rPr>
              <a:t>Platform Administrative Web Service</a:t>
            </a:r>
            <a:endParaRPr smtClean="0">
              <a:ea typeface="ヒラギノ角ゴ ProN W3"/>
              <a:cs typeface="ヒラギノ角ゴ ProN W3"/>
            </a:endParaRPr>
          </a:p>
        </p:txBody>
      </p:sp>
      <p:sp>
        <p:nvSpPr>
          <p:cNvPr id="162819" name="Conten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dirty="0" smtClean="0"/>
              <a:t>Allows applications to initiate and monitor upgrades on multiple UC Clusters from a single management client via the PAWS-I API</a:t>
            </a:r>
          </a:p>
          <a:p>
            <a:pPr eaLnBrk="1" hangingPunct="1"/>
            <a:r>
              <a:rPr dirty="0" smtClean="0"/>
              <a:t>Facilitates large scale deployments/upgrades  </a:t>
            </a:r>
          </a:p>
          <a:p>
            <a:pPr eaLnBrk="1" hangingPunct="1"/>
            <a:r>
              <a:rPr dirty="0" smtClean="0"/>
              <a:t>New public interface in Unified CM 9.0(1)</a:t>
            </a:r>
          </a:p>
          <a:p>
            <a:pPr eaLnBrk="1" hangingPunct="1"/>
            <a:r>
              <a:rPr dirty="0" smtClean="0"/>
              <a:t>XML/SOAP based on AXIS 2.0</a:t>
            </a:r>
          </a:p>
          <a:p>
            <a:pPr eaLnBrk="1" hangingPunct="1"/>
            <a:r>
              <a:rPr dirty="0" smtClean="0"/>
              <a:t>WSDL in doc/literal format which aligns with the Unified CM Administrative and Service XML interfaces as well as the UC Gateway Services interface</a:t>
            </a:r>
          </a:p>
          <a:p>
            <a:pPr eaLnBrk="1" hangingPunct="1"/>
            <a:r>
              <a:rPr dirty="0" smtClean="0"/>
              <a:t>Native support for Visual Studio 2010 &amp; </a:t>
            </a:r>
            <a:r>
              <a:rPr dirty="0" err="1" smtClean="0"/>
              <a:t>.Net</a:t>
            </a:r>
            <a:r>
              <a:rPr dirty="0" smtClean="0"/>
              <a:t> </a:t>
            </a:r>
            <a:r>
              <a:rPr dirty="0" err="1" smtClean="0"/>
              <a:t>v2</a:t>
            </a:r>
            <a:r>
              <a:rPr dirty="0" smtClean="0"/>
              <a:t>/3/4</a:t>
            </a:r>
          </a:p>
        </p:txBody>
      </p:sp>
      <p:pic>
        <p:nvPicPr>
          <p:cNvPr id="16282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588" y="5486400"/>
            <a:ext cx="1675800" cy="685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628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749" y="5600700"/>
            <a:ext cx="3056430" cy="457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3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70658" name="Picture 5" descr="PawsExampleFlow-L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8"/>
            <a:ext cx="7936245" cy="540424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3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71682" name="Picture 5" descr="PawsExampleFlow-L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8"/>
            <a:ext cx="7936245" cy="540424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3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72706" name="Picture 5" descr="PawsExampleFlow-L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8"/>
            <a:ext cx="7936245" cy="540424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73730" name="Picture 5" descr="PawsExampleFlow-L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9539443" cy="54006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74754" name="Picture 5" descr="PawsExampleFlow-L1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9539443" cy="54006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82186"/>
          </a:xfrm>
        </p:spPr>
        <p:txBody>
          <a:bodyPr/>
          <a:lstStyle/>
          <a:p>
            <a:r>
              <a:rPr sz="3300" dirty="0" smtClean="0"/>
              <a:t>Example: Managing a Cluster Upgrade with PAWS</a:t>
            </a:r>
          </a:p>
        </p:txBody>
      </p:sp>
      <p:pic>
        <p:nvPicPr>
          <p:cNvPr id="75778" name="Picture 3" descr="PawsExampleFlow-L1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645" y="914401"/>
            <a:ext cx="9656081" cy="545068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Typical Use Cases</a:t>
            </a:r>
            <a:br>
              <a:rPr dirty="0" smtClean="0"/>
            </a:br>
            <a:r>
              <a:rPr lang="en-US" sz="2800" dirty="0" smtClean="0">
                <a:solidFill>
                  <a:schemeClr val="accent2"/>
                </a:solidFill>
                <a:sym typeface="Arial" charset="0"/>
              </a:rPr>
              <a:t>Identify Nodes in the Cluster</a:t>
            </a:r>
            <a:r>
              <a:rPr dirty="0" smtClean="0"/>
              <a:t>	</a:t>
            </a:r>
          </a:p>
        </p:txBody>
      </p:sp>
      <p:sp>
        <p:nvSpPr>
          <p:cNvPr id="76803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ClusterNodeService</a:t>
            </a:r>
            <a:endParaRPr lang="en-US" sz="2400" dirty="0" smtClean="0"/>
          </a:p>
          <a:p>
            <a:pPr lvl="1"/>
            <a:r>
              <a:rPr lang="en-US" sz="2000" dirty="0" smtClean="0"/>
              <a:t>Service provides two interfaces</a:t>
            </a:r>
          </a:p>
          <a:p>
            <a:pPr lvl="1"/>
            <a:r>
              <a:rPr lang="en-US" sz="2000" dirty="0" err="1" smtClean="0"/>
              <a:t>getClusterNodes</a:t>
            </a:r>
            <a:r>
              <a:rPr lang="en-US" sz="2000" dirty="0" smtClean="0"/>
              <a:t> returns details on all nodes in the cluster</a:t>
            </a:r>
          </a:p>
          <a:p>
            <a:pPr lvl="1"/>
            <a:r>
              <a:rPr lang="en-US" sz="2000" dirty="0" err="1" smtClean="0"/>
              <a:t>getMyClusterNode</a:t>
            </a:r>
            <a:r>
              <a:rPr lang="en-US" sz="2000" dirty="0" smtClean="0"/>
              <a:t> returns details on the node the request is made to</a:t>
            </a:r>
          </a:p>
          <a:p>
            <a:r>
              <a:rPr lang="en-US" sz="2400" dirty="0" smtClean="0"/>
              <a:t>Each node in the cluster has a </a:t>
            </a:r>
            <a:r>
              <a:rPr lang="en-US" sz="2400" dirty="0" err="1" smtClean="0"/>
              <a:t>ClusterNode</a:t>
            </a:r>
            <a:r>
              <a:rPr lang="en-US" sz="2400" dirty="0" smtClean="0"/>
              <a:t> element in the response</a:t>
            </a:r>
          </a:p>
          <a:p>
            <a:r>
              <a:rPr lang="en-US" sz="2400" dirty="0" err="1" smtClean="0"/>
              <a:t>ClusterNode</a:t>
            </a:r>
            <a:r>
              <a:rPr lang="en-US" sz="2400" dirty="0" smtClean="0"/>
              <a:t> element includes the following (plus additional fields):</a:t>
            </a:r>
          </a:p>
          <a:p>
            <a:pPr lvl="1"/>
            <a:r>
              <a:rPr lang="en-US" sz="2000" dirty="0" smtClean="0"/>
              <a:t>address - IP address of the node</a:t>
            </a:r>
          </a:p>
          <a:p>
            <a:pPr lvl="1"/>
            <a:r>
              <a:rPr lang="en-US" sz="2000" dirty="0" smtClean="0"/>
              <a:t>alias - an alpha-numeric identifier for the node</a:t>
            </a:r>
          </a:p>
          <a:p>
            <a:pPr lvl="1"/>
            <a:r>
              <a:rPr lang="en-US" sz="2000" dirty="0" smtClean="0"/>
              <a:t>hostname - the URL of the node's host server</a:t>
            </a:r>
          </a:p>
          <a:p>
            <a:pPr lvl="1"/>
            <a:r>
              <a:rPr lang="en-US" sz="2000" dirty="0" smtClean="0"/>
              <a:t>type - </a:t>
            </a:r>
            <a:r>
              <a:rPr lang="en-US" sz="2000" dirty="0" err="1" smtClean="0"/>
              <a:t>cluster.node.type.primary</a:t>
            </a:r>
            <a:r>
              <a:rPr lang="en-US" sz="2000" dirty="0" smtClean="0"/>
              <a:t> or </a:t>
            </a:r>
            <a:r>
              <a:rPr lang="en-US" sz="2000" dirty="0" err="1" smtClean="0"/>
              <a:t>cluster.node.type.secondary</a:t>
            </a:r>
            <a:endParaRPr lang="en-US" sz="2000" dirty="0" smtClean="0"/>
          </a:p>
          <a:p>
            <a:pPr eaLnBrk="1" hangingPunct="1"/>
            <a:endParaRPr sz="2400" dirty="0">
              <a:sym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Typical Use Cases</a:t>
            </a:r>
            <a:br>
              <a:rPr dirty="0" smtClean="0"/>
            </a:br>
            <a:r>
              <a:rPr lang="en-US" sz="2800" dirty="0" smtClean="0">
                <a:solidFill>
                  <a:schemeClr val="accent2"/>
                </a:solidFill>
                <a:sym typeface="Arial" charset="0"/>
              </a:rPr>
              <a:t>Validate Installed Version</a:t>
            </a:r>
            <a:r>
              <a:rPr dirty="0" smtClean="0"/>
              <a:t>	</a:t>
            </a:r>
          </a:p>
        </p:txBody>
      </p:sp>
      <p:sp>
        <p:nvSpPr>
          <p:cNvPr id="77827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VersionInformationService</a:t>
            </a:r>
            <a:endParaRPr lang="en-US" sz="2400" dirty="0" smtClean="0"/>
          </a:p>
          <a:p>
            <a:pPr lvl="1"/>
            <a:r>
              <a:rPr lang="en-US" sz="2000" dirty="0" smtClean="0"/>
              <a:t>Service provides two interfaces</a:t>
            </a:r>
          </a:p>
          <a:p>
            <a:pPr lvl="1"/>
            <a:r>
              <a:rPr lang="en-US" sz="2000" dirty="0" err="1" smtClean="0"/>
              <a:t>getActiveVersion</a:t>
            </a:r>
            <a:endParaRPr lang="en-US" sz="2000" dirty="0" smtClean="0"/>
          </a:p>
          <a:p>
            <a:pPr lvl="1"/>
            <a:r>
              <a:rPr lang="en-US" sz="2000" dirty="0" err="1" smtClean="0"/>
              <a:t>getInactiveVersion</a:t>
            </a:r>
            <a:endParaRPr lang="en-US" sz="2000" dirty="0" smtClean="0"/>
          </a:p>
          <a:p>
            <a:r>
              <a:rPr lang="en-US" sz="2400" dirty="0" smtClean="0"/>
              <a:t>Service response includes either a </a:t>
            </a:r>
            <a:r>
              <a:rPr lang="en-US" sz="2400" dirty="0" err="1" smtClean="0"/>
              <a:t>getActiveVersionResponse</a:t>
            </a:r>
            <a:r>
              <a:rPr lang="en-US" sz="2400" dirty="0" smtClean="0"/>
              <a:t> or a </a:t>
            </a:r>
            <a:r>
              <a:rPr lang="en-US" sz="2400" dirty="0" err="1" smtClean="0"/>
              <a:t>getInactiveVersionResponse</a:t>
            </a:r>
            <a:r>
              <a:rPr lang="en-US" sz="2400" dirty="0" smtClean="0"/>
              <a:t> element</a:t>
            </a:r>
          </a:p>
          <a:p>
            <a:r>
              <a:rPr lang="en-US" sz="2400" dirty="0" smtClean="0"/>
              <a:t>Response Element includes:</a:t>
            </a:r>
          </a:p>
          <a:p>
            <a:pPr lvl="1"/>
            <a:r>
              <a:rPr lang="en-US" sz="2000" dirty="0" smtClean="0"/>
              <a:t>Version installed on the server</a:t>
            </a:r>
          </a:p>
          <a:p>
            <a:pPr lvl="1"/>
            <a:r>
              <a:rPr lang="en-US" sz="2000" dirty="0" smtClean="0"/>
              <a:t>For example: 8.6.0.98000-9005</a:t>
            </a:r>
          </a:p>
          <a:p>
            <a:pPr lvl="1"/>
            <a:r>
              <a:rPr lang="en-US" sz="2000" dirty="0" smtClean="0"/>
              <a:t>Version will be “empty” if no inactive version is present</a:t>
            </a:r>
          </a:p>
          <a:p>
            <a:pPr eaLnBrk="1" hangingPunct="1"/>
            <a:endParaRPr sz="2400" dirty="0">
              <a:sym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Typical use cases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  <a:sym typeface="Arial" charset="0"/>
              </a:rPr>
              <a:t>Verify Upgrade Validity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8851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UpgradeFilterService</a:t>
            </a:r>
            <a:endParaRPr lang="en-US" sz="2400" dirty="0" smtClean="0"/>
          </a:p>
          <a:p>
            <a:pPr lvl="1"/>
            <a:r>
              <a:rPr lang="en-US" sz="2000" dirty="0" smtClean="0"/>
              <a:t>Service provides one interface:</a:t>
            </a:r>
          </a:p>
          <a:p>
            <a:pPr lvl="1"/>
            <a:r>
              <a:rPr lang="en-US" sz="2000" dirty="0" err="1" smtClean="0"/>
              <a:t>upgradeFilter</a:t>
            </a:r>
            <a:endParaRPr lang="en-US" sz="2000" dirty="0" smtClean="0"/>
          </a:p>
          <a:p>
            <a:r>
              <a:rPr lang="en-US" sz="2400" dirty="0" smtClean="0"/>
              <a:t>Two possible responses:</a:t>
            </a:r>
          </a:p>
          <a:p>
            <a:pPr lvl="1"/>
            <a:r>
              <a:rPr lang="en-US" sz="2000" dirty="0" smtClean="0"/>
              <a:t>A list of valid files from the list provided in the request</a:t>
            </a:r>
          </a:p>
          <a:p>
            <a:pPr lvl="1"/>
            <a:r>
              <a:rPr lang="en-US" sz="2000" dirty="0" smtClean="0"/>
              <a:t>A message indicating that none of the files in the request are present</a:t>
            </a:r>
          </a:p>
          <a:p>
            <a:r>
              <a:rPr lang="en-US" sz="2400" dirty="0" smtClean="0"/>
              <a:t>Successful response element includes:</a:t>
            </a:r>
          </a:p>
          <a:p>
            <a:pPr lvl="1"/>
            <a:r>
              <a:rPr lang="en-US" sz="2000" dirty="0" smtClean="0"/>
              <a:t>Valid file name(s)</a:t>
            </a:r>
          </a:p>
          <a:p>
            <a:pPr lvl="1"/>
            <a:r>
              <a:rPr lang="en-US" sz="2000" dirty="0" smtClean="0"/>
              <a:t>For example, </a:t>
            </a:r>
            <a:r>
              <a:rPr lang="en-US" sz="2000" dirty="0" err="1" smtClean="0"/>
              <a:t>UCSInstall_UCOS_8.6.0.96000-9007.iso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eaLnBrk="1" hangingPunct="1"/>
            <a:endParaRPr sz="2400" dirty="0">
              <a:sym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Typical use cases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  <a:sym typeface="Arial" charset="0"/>
              </a:rPr>
              <a:t>Download and Prepare Upgrade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9875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PrepareRemoteUpgradeService</a:t>
            </a:r>
            <a:endParaRPr lang="en-US" sz="2400" dirty="0" smtClean="0"/>
          </a:p>
          <a:p>
            <a:pPr lvl="1"/>
            <a:r>
              <a:rPr lang="en-US" sz="2000" dirty="0" smtClean="0"/>
              <a:t>Service provides one interface:</a:t>
            </a:r>
          </a:p>
          <a:p>
            <a:pPr lvl="1"/>
            <a:r>
              <a:rPr lang="en-US" sz="2000" dirty="0" err="1" smtClean="0"/>
              <a:t>prepareRemoteUpgrade</a:t>
            </a:r>
            <a:endParaRPr lang="en-US" sz="2000" dirty="0" smtClean="0"/>
          </a:p>
          <a:p>
            <a:r>
              <a:rPr lang="en-US" sz="2400" dirty="0" smtClean="0"/>
              <a:t>Downloads and prepares an upgrade or COP file for installation</a:t>
            </a:r>
          </a:p>
          <a:p>
            <a:r>
              <a:rPr lang="en-US" sz="2400" dirty="0" smtClean="0"/>
              <a:t>Responses can indicate a success or a failure</a:t>
            </a:r>
          </a:p>
          <a:p>
            <a:pPr lvl="1"/>
            <a:r>
              <a:rPr lang="en-US" sz="2000" dirty="0" smtClean="0"/>
              <a:t>Failures will include information indicating the source of the failure</a:t>
            </a:r>
          </a:p>
          <a:p>
            <a:pPr lvl="1"/>
            <a:r>
              <a:rPr lang="en-US" sz="2000" dirty="0" smtClean="0"/>
              <a:t>Responses will generally echo back the parameters sent in the request</a:t>
            </a:r>
          </a:p>
          <a:p>
            <a:r>
              <a:rPr lang="en-US" sz="2400" dirty="0" smtClean="0"/>
              <a:t>Query the status of Request with </a:t>
            </a:r>
            <a:r>
              <a:rPr lang="en-US" sz="2400" dirty="0" err="1" smtClean="0"/>
              <a:t>UpgradeStageService</a:t>
            </a:r>
            <a:endParaRPr lang="en-US" sz="2400" dirty="0" smtClean="0"/>
          </a:p>
          <a:p>
            <a:pPr eaLnBrk="1" hangingPunct="1"/>
            <a:endParaRPr sz="2400" dirty="0">
              <a:sym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cs typeface="Arial" charset="0"/>
              </a:rPr>
              <a:t>Platform SOAP Services allow you to:</a:t>
            </a:r>
            <a:endParaRPr smtClean="0">
              <a:ea typeface="ヒラギノ角ゴ ProN W3"/>
              <a:cs typeface="ヒラギノ角ゴ ProN W3"/>
            </a:endParaRPr>
          </a:p>
        </p:txBody>
      </p:sp>
      <p:sp>
        <p:nvSpPr>
          <p:cNvPr id="25602" name="Conten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61853" indent="-361853">
              <a:spcBef>
                <a:spcPct val="0"/>
              </a:spcBef>
            </a:pPr>
            <a:r>
              <a:rPr sz="2400" dirty="0" smtClean="0"/>
              <a:t>Inspect &amp; Inventory</a:t>
            </a:r>
          </a:p>
          <a:p>
            <a:pPr marL="666572" lvl="1" indent="-361853">
              <a:spcBef>
                <a:spcPct val="0"/>
              </a:spcBef>
            </a:pPr>
            <a:r>
              <a:rPr sz="2000" dirty="0" smtClean="0"/>
              <a:t>	Hardware Model, Active/Inactive Version, and Install Options</a:t>
            </a:r>
          </a:p>
          <a:p>
            <a:pPr marL="666572" lvl="1" indent="-361853">
              <a:spcBef>
                <a:spcPct val="0"/>
              </a:spcBef>
            </a:pPr>
            <a:r>
              <a:rPr sz="2000" dirty="0" smtClean="0"/>
              <a:t>	Installed Products</a:t>
            </a:r>
          </a:p>
          <a:p>
            <a:pPr marL="1135553" lvl="3" indent="-361853">
              <a:spcBef>
                <a:spcPct val="0"/>
              </a:spcBef>
            </a:pPr>
            <a:r>
              <a:rPr sz="1600" dirty="0" smtClean="0"/>
              <a:t>Unified Communication Manager (CUCM)</a:t>
            </a:r>
          </a:p>
          <a:p>
            <a:pPr marL="1135553" lvl="3" indent="-361853">
              <a:spcBef>
                <a:spcPct val="0"/>
              </a:spcBef>
            </a:pPr>
            <a:r>
              <a:rPr sz="1600" dirty="0" smtClean="0"/>
              <a:t>IM/Presence Services (IM/Presence)</a:t>
            </a:r>
          </a:p>
          <a:p>
            <a:pPr marL="1135553" lvl="3" indent="-361853">
              <a:spcBef>
                <a:spcPct val="0"/>
              </a:spcBef>
            </a:pPr>
            <a:r>
              <a:rPr sz="1600" dirty="0" smtClean="0"/>
              <a:t>Session Manager Enterprise (SME)</a:t>
            </a:r>
          </a:p>
          <a:p>
            <a:pPr marL="666572" lvl="1" indent="-361853">
              <a:spcBef>
                <a:spcPct val="0"/>
              </a:spcBef>
            </a:pPr>
            <a:r>
              <a:rPr sz="2000" dirty="0" smtClean="0"/>
              <a:t>	Upgrade State (error, cancelled, downloading, installing, etc)</a:t>
            </a:r>
          </a:p>
          <a:p>
            <a:pPr marL="361853" indent="-361853"/>
            <a:r>
              <a:rPr sz="2400" dirty="0" smtClean="0"/>
              <a:t>Upgrade</a:t>
            </a:r>
          </a:p>
          <a:p>
            <a:pPr marL="666572" lvl="1" indent="-361853"/>
            <a:r>
              <a:rPr sz="2000" dirty="0" smtClean="0"/>
              <a:t>	Test install/upgrade file for validity</a:t>
            </a:r>
          </a:p>
          <a:p>
            <a:pPr marL="666572" lvl="1" indent="-361853"/>
            <a:r>
              <a:rPr sz="2000" dirty="0" smtClean="0"/>
              <a:t>	Filter a list of install/upgrade files</a:t>
            </a:r>
          </a:p>
          <a:p>
            <a:pPr marL="666572" lvl="1" indent="-361853"/>
            <a:r>
              <a:rPr sz="2000" dirty="0" smtClean="0"/>
              <a:t>	Prepare Upgrade (Download Upgrade Files)</a:t>
            </a:r>
          </a:p>
          <a:p>
            <a:pPr marL="666572" lvl="1" indent="-361853"/>
            <a:r>
              <a:rPr sz="2000" dirty="0" smtClean="0"/>
              <a:t>	Start Upgrade</a:t>
            </a:r>
          </a:p>
          <a:p>
            <a:pPr marL="361853" indent="-361853"/>
            <a:r>
              <a:rPr sz="2400" dirty="0" smtClean="0"/>
              <a:t>Switch Version / Restart Server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Typical use cases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  <a:sym typeface="Arial" charset="0"/>
              </a:rPr>
              <a:t>Start the Upgrade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0899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StartUpgradeService</a:t>
            </a:r>
            <a:endParaRPr lang="en-US" sz="2400" dirty="0" smtClean="0"/>
          </a:p>
          <a:p>
            <a:pPr lvl="1"/>
            <a:r>
              <a:rPr lang="en-US" sz="2000" dirty="0" smtClean="0"/>
              <a:t>Service provides one interface</a:t>
            </a:r>
          </a:p>
          <a:p>
            <a:pPr lvl="1"/>
            <a:r>
              <a:rPr lang="en-US" sz="2000" dirty="0" err="1" smtClean="0"/>
              <a:t>startUpgrade</a:t>
            </a:r>
            <a:endParaRPr lang="en-US" sz="2000" dirty="0" smtClean="0"/>
          </a:p>
          <a:p>
            <a:r>
              <a:rPr lang="en-US" sz="2400" dirty="0" smtClean="0"/>
              <a:t>Request must include a ‘Session ID’ which should be used to ensure that only one upgrade process is being managed at once.</a:t>
            </a:r>
          </a:p>
          <a:p>
            <a:r>
              <a:rPr lang="en-US" sz="2400" dirty="0" smtClean="0"/>
              <a:t>Responses can indicate a success or a failure</a:t>
            </a:r>
          </a:p>
          <a:p>
            <a:pPr lvl="1"/>
            <a:r>
              <a:rPr lang="en-US" sz="2000" dirty="0" smtClean="0"/>
              <a:t>Failures will include information indicating the source of the failure</a:t>
            </a:r>
          </a:p>
          <a:p>
            <a:pPr lvl="1"/>
            <a:r>
              <a:rPr lang="en-US" sz="2000" dirty="0" smtClean="0"/>
              <a:t>Responses will generally echo back the parameters sent in the request</a:t>
            </a:r>
          </a:p>
          <a:p>
            <a:pPr eaLnBrk="1" hangingPunct="1"/>
            <a:endParaRPr sz="2400" dirty="0">
              <a:sym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Typical use cases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Check Status of Upgrade</a:t>
            </a:r>
            <a:endParaRPr dirty="0" smtClean="0">
              <a:ea typeface="ヒラギノ角ゴ ProN W3"/>
              <a:cs typeface="ヒラギノ角ゴ ProN W3"/>
            </a:endParaRPr>
          </a:p>
        </p:txBody>
      </p:sp>
      <p:sp>
        <p:nvSpPr>
          <p:cNvPr id="8192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UpgradeStageService</a:t>
            </a:r>
            <a:endParaRPr lang="en-US" sz="2400" dirty="0" smtClean="0"/>
          </a:p>
          <a:p>
            <a:pPr lvl="1"/>
            <a:r>
              <a:rPr lang="en-US" sz="2000" dirty="0" smtClean="0"/>
              <a:t>Service provides one interface</a:t>
            </a:r>
          </a:p>
          <a:p>
            <a:pPr lvl="1"/>
            <a:r>
              <a:rPr lang="en-US" sz="2000" dirty="0" err="1" smtClean="0"/>
              <a:t>getUpgradeStage</a:t>
            </a:r>
            <a:endParaRPr lang="en-US" sz="2000" dirty="0" smtClean="0"/>
          </a:p>
          <a:p>
            <a:r>
              <a:rPr lang="en-US" sz="2400" dirty="0" smtClean="0"/>
              <a:t>Returns the current overall upgrade or COP file installation stage</a:t>
            </a:r>
          </a:p>
          <a:p>
            <a:r>
              <a:rPr lang="en-US" sz="2400" dirty="0" smtClean="0"/>
              <a:t>Stages include (not a complete list here):</a:t>
            </a:r>
          </a:p>
          <a:p>
            <a:pPr lvl="1"/>
            <a:r>
              <a:rPr lang="en-US" sz="2000" dirty="0" smtClean="0"/>
              <a:t>Cancelled</a:t>
            </a:r>
          </a:p>
          <a:p>
            <a:pPr lvl="1"/>
            <a:r>
              <a:rPr lang="en-US" sz="2000" dirty="0" smtClean="0"/>
              <a:t>Completed</a:t>
            </a:r>
          </a:p>
          <a:p>
            <a:pPr lvl="1"/>
            <a:r>
              <a:rPr lang="en-US" sz="2000" dirty="0" smtClean="0"/>
              <a:t>Configuring</a:t>
            </a:r>
          </a:p>
          <a:p>
            <a:pPr lvl="1"/>
            <a:r>
              <a:rPr lang="en-US" sz="2000" dirty="0" smtClean="0"/>
              <a:t>Downloading</a:t>
            </a:r>
          </a:p>
          <a:p>
            <a:pPr lvl="1"/>
            <a:r>
              <a:rPr lang="en-US" sz="2000" dirty="0" smtClean="0"/>
              <a:t>Error</a:t>
            </a:r>
          </a:p>
          <a:p>
            <a:pPr lvl="1"/>
            <a:r>
              <a:rPr lang="en-US" sz="2000" dirty="0" smtClean="0"/>
              <a:t>Installing</a:t>
            </a:r>
          </a:p>
          <a:p>
            <a:pPr marL="0" indent="0">
              <a:buNone/>
            </a:pPr>
            <a:endParaRPr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Typical use cases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Switch Versions and Restart</a:t>
            </a:r>
            <a:endParaRPr dirty="0" smtClean="0">
              <a:ea typeface="ヒラギノ角ゴ ProN W3"/>
              <a:cs typeface="ヒラギノ角ゴ ProN W3"/>
            </a:endParaRPr>
          </a:p>
        </p:txBody>
      </p:sp>
      <p:sp>
        <p:nvSpPr>
          <p:cNvPr id="82947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SwitchVersionService</a:t>
            </a:r>
            <a:endParaRPr lang="en-US" sz="2400" dirty="0" smtClean="0"/>
          </a:p>
          <a:p>
            <a:pPr lvl="1"/>
            <a:r>
              <a:rPr lang="en-US" sz="2000" dirty="0" smtClean="0"/>
              <a:t>Service provides one interface</a:t>
            </a:r>
          </a:p>
          <a:p>
            <a:pPr lvl="1"/>
            <a:r>
              <a:rPr lang="en-US" sz="2000" dirty="0" err="1" smtClean="0"/>
              <a:t>switchVersions</a:t>
            </a:r>
            <a:endParaRPr lang="en-US" sz="2000" dirty="0" smtClean="0"/>
          </a:p>
          <a:p>
            <a:r>
              <a:rPr lang="en-US" sz="2400" dirty="0" smtClean="0"/>
              <a:t>Activates and boots the inactive partition</a:t>
            </a:r>
          </a:p>
          <a:p>
            <a:r>
              <a:rPr lang="en-US" sz="2400" dirty="0" smtClean="0"/>
              <a:t>You can use </a:t>
            </a:r>
            <a:r>
              <a:rPr lang="en-US" sz="2400" dirty="0" err="1" smtClean="0"/>
              <a:t>SwitchVersionStatusService</a:t>
            </a:r>
            <a:r>
              <a:rPr lang="en-US" sz="2400" dirty="0" smtClean="0"/>
              <a:t> to check the status of </a:t>
            </a:r>
            <a:r>
              <a:rPr lang="en-US" sz="2400" dirty="0" err="1" smtClean="0"/>
              <a:t>switchVersions</a:t>
            </a:r>
            <a:endParaRPr lang="en-US" sz="2400" dirty="0" smtClean="0"/>
          </a:p>
          <a:p>
            <a:r>
              <a:rPr lang="en-US" sz="2400" dirty="0" smtClean="0"/>
              <a:t>No response when </a:t>
            </a:r>
            <a:r>
              <a:rPr lang="en-US" sz="2400" dirty="0" err="1" smtClean="0"/>
              <a:t>switchVersions</a:t>
            </a:r>
            <a:r>
              <a:rPr lang="en-US" sz="2400" dirty="0" smtClean="0"/>
              <a:t> completes because of server restart</a:t>
            </a:r>
          </a:p>
          <a:p>
            <a:r>
              <a:rPr lang="en-US" sz="2400" dirty="0" smtClean="0"/>
              <a:t>Failure response provides some indication of what went wrong</a:t>
            </a:r>
          </a:p>
          <a:p>
            <a:pPr lvl="1"/>
            <a:r>
              <a:rPr lang="en-US" sz="2000" dirty="0" smtClean="0"/>
              <a:t>such as no inactive version being present</a:t>
            </a:r>
          </a:p>
          <a:p>
            <a:pPr marL="0" indent="0">
              <a:buNone/>
            </a:pPr>
            <a:endParaRPr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dirty="0" smtClean="0"/>
              <a:t>Step 1: Identify Nodes in the Cluster</a:t>
            </a:r>
          </a:p>
        </p:txBody>
      </p:sp>
      <p:pic>
        <p:nvPicPr>
          <p:cNvPr id="83970" name="Picture 3" descr="PawsExampleFlow-L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1438951" cy="464105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86935"/>
          </a:xfrm>
        </p:spPr>
        <p:txBody>
          <a:bodyPr/>
          <a:lstStyle/>
          <a:p>
            <a:r>
              <a:rPr dirty="0" err="1" smtClean="0"/>
              <a:t>getClusterNodes</a:t>
            </a:r>
            <a:r>
              <a:rPr dirty="0" smtClean="0"/>
              <a:t> Request</a:t>
            </a:r>
          </a:p>
        </p:txBody>
      </p:sp>
      <p:sp>
        <p:nvSpPr>
          <p:cNvPr id="104451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819150"/>
            <a:ext cx="11424906" cy="549021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&lt;?xml version="1.0" encoding="</a:t>
            </a:r>
            <a:r>
              <a:rPr sz="1300" dirty="0" err="1"/>
              <a:t>UTF</a:t>
            </a:r>
            <a:r>
              <a:rPr sz="1300" dirty="0"/>
              <a:t>-8"?&gt;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&lt;</a:t>
            </a:r>
            <a:r>
              <a:rPr sz="1300" dirty="0" err="1"/>
              <a:t>soapenv:Envelope</a:t>
            </a:r>
            <a:r>
              <a:rPr sz="1300" dirty="0"/>
              <a:t> </a:t>
            </a:r>
            <a:r>
              <a:rPr sz="1300" dirty="0" err="1"/>
              <a:t>xmlns:soapenv</a:t>
            </a:r>
            <a:r>
              <a:rPr sz="1300" dirty="0"/>
              <a:t>="http://schemas.xmlsoap.org/soap/envelope/" </a:t>
            </a:r>
            <a:r>
              <a:rPr sz="1300" dirty="0" err="1"/>
              <a:t>xmlns:xsd</a:t>
            </a:r>
            <a:r>
              <a:rPr sz="1300" dirty="0"/>
              <a:t>="http://www.w3.org/2001/XMLSchema" </a:t>
            </a:r>
            <a:r>
              <a:rPr sz="1300" dirty="0" err="1"/>
              <a:t>xmlns:xsi</a:t>
            </a:r>
            <a:r>
              <a:rPr sz="1300" dirty="0"/>
              <a:t>="http://www.w3.org/2001/XMLSchema-instance"&gt;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&lt;</a:t>
            </a:r>
            <a:r>
              <a:rPr sz="1300" dirty="0" err="1"/>
              <a:t>soapenv:Header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wsa:Action</a:t>
            </a:r>
            <a:r>
              <a:rPr sz="1300" dirty="0"/>
              <a:t> </a:t>
            </a:r>
            <a:r>
              <a:rPr sz="1300" dirty="0" err="1"/>
              <a:t>xmlns:wsa</a:t>
            </a:r>
            <a:r>
              <a:rPr sz="1300" dirty="0"/>
              <a:t>="http://schemas.xmlsoap.org/ws/2004/08/addressing"&gt;urn:getClusterNodes&lt;/wsa:Action&gt;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wsa:MessageID</a:t>
            </a:r>
            <a:r>
              <a:rPr sz="1300" dirty="0"/>
              <a:t> </a:t>
            </a:r>
            <a:r>
              <a:rPr sz="1300" dirty="0" err="1"/>
              <a:t>xmlns:wsa</a:t>
            </a:r>
            <a:r>
              <a:rPr sz="13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    </a:t>
            </a:r>
            <a:r>
              <a:rPr sz="1300" dirty="0" err="1"/>
              <a:t>uuid:7481e8cf</a:t>
            </a:r>
            <a:r>
              <a:rPr sz="1300" dirty="0"/>
              <a:t>-</a:t>
            </a:r>
            <a:r>
              <a:rPr sz="1300" dirty="0" err="1"/>
              <a:t>ba47</a:t>
            </a:r>
            <a:r>
              <a:rPr sz="1300" dirty="0"/>
              <a:t>-</a:t>
            </a:r>
            <a:r>
              <a:rPr sz="1300" dirty="0" err="1"/>
              <a:t>49dc</a:t>
            </a:r>
            <a:r>
              <a:rPr sz="1300" dirty="0"/>
              <a:t>-9566-</a:t>
            </a:r>
            <a:r>
              <a:rPr sz="1300" dirty="0" err="1"/>
              <a:t>b52596fd4444</a:t>
            </a:r>
            <a:endParaRPr sz="1300" dirty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&lt;/</a:t>
            </a:r>
            <a:r>
              <a:rPr sz="1300" dirty="0" err="1"/>
              <a:t>wsa:MessageID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wsa:ReplyTo</a:t>
            </a:r>
            <a:r>
              <a:rPr sz="1300" dirty="0"/>
              <a:t> </a:t>
            </a:r>
            <a:r>
              <a:rPr sz="1300" dirty="0" err="1"/>
              <a:t>xmlns:wsa</a:t>
            </a:r>
            <a:r>
              <a:rPr sz="13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    &lt;</a:t>
            </a:r>
            <a:r>
              <a:rPr sz="1300" dirty="0" err="1"/>
              <a:t>wsa:Address</a:t>
            </a:r>
            <a:r>
              <a:rPr sz="1300" dirty="0"/>
              <a:t>&gt;http://192.168.101.101:8888/servlet/WSACallBackHandler&lt;/wsa:Address&gt;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    &lt;</a:t>
            </a:r>
            <a:r>
              <a:rPr sz="1300" dirty="0" err="1"/>
              <a:t>wsa:PortType</a:t>
            </a:r>
            <a:r>
              <a:rPr sz="1300" dirty="0"/>
              <a:t> </a:t>
            </a:r>
            <a:r>
              <a:rPr sz="1300" dirty="0" err="1"/>
              <a:t>xmlns:ns1</a:t>
            </a:r>
            <a:r>
              <a:rPr sz="1300" dirty="0"/>
              <a:t>="http://example.org"&gt;ns1:LocalPart&lt;/wsa:PortType&gt;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&lt;/</a:t>
            </a:r>
            <a:r>
              <a:rPr sz="1300" dirty="0" err="1"/>
              <a:t>wsa:ReplyTo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wsa:To</a:t>
            </a:r>
            <a:r>
              <a:rPr sz="1300" dirty="0"/>
              <a:t> </a:t>
            </a:r>
            <a:r>
              <a:rPr sz="1300" dirty="0" err="1"/>
              <a:t>xmlns:wsa</a:t>
            </a:r>
            <a:r>
              <a:rPr sz="1300" dirty="0"/>
              <a:t>="http://schemas.xmlsoap.org/ws/2004/08/addressing"&gt;https://192.168.101.99/platform-services/services/ClusterNodesService.ClusterNodesServiceHttpSoap11Endpoint&lt;/wsa:To&gt;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&lt;/</a:t>
            </a:r>
            <a:r>
              <a:rPr sz="1300" dirty="0" err="1"/>
              <a:t>soapenv:Header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&lt;</a:t>
            </a:r>
            <a:r>
              <a:rPr sz="1300" dirty="0" err="1"/>
              <a:t>soapenv:Body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    &lt;</a:t>
            </a:r>
            <a:r>
              <a:rPr sz="1300" dirty="0" err="1"/>
              <a:t>getClusterNodes</a:t>
            </a:r>
            <a:r>
              <a:rPr sz="1300" dirty="0"/>
              <a:t> </a:t>
            </a:r>
            <a:r>
              <a:rPr sz="1300" dirty="0" err="1"/>
              <a:t>xmlns</a:t>
            </a:r>
            <a:r>
              <a:rPr sz="1300" dirty="0"/>
              <a:t>="http://services.api.platform.vos.cisco.com"/&gt;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    &lt;/</a:t>
            </a:r>
            <a:r>
              <a:rPr sz="1300" dirty="0" err="1"/>
              <a:t>soapenv:Body</a:t>
            </a:r>
            <a:r>
              <a:rPr sz="13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300" dirty="0"/>
              <a:t>&lt;/</a:t>
            </a:r>
            <a:r>
              <a:rPr sz="1300" dirty="0" err="1"/>
              <a:t>soapenv:Envelope</a:t>
            </a:r>
            <a:r>
              <a:rPr sz="1300" dirty="0"/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0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0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0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0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0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0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0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0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10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10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0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58360"/>
          </a:xfrm>
        </p:spPr>
        <p:txBody>
          <a:bodyPr/>
          <a:lstStyle/>
          <a:p>
            <a:r>
              <a:rPr dirty="0" err="1" smtClean="0"/>
              <a:t>getClusterNodes</a:t>
            </a:r>
            <a:r>
              <a:rPr dirty="0" smtClean="0"/>
              <a:t> Response</a:t>
            </a:r>
          </a:p>
        </p:txBody>
      </p:sp>
      <p:sp>
        <p:nvSpPr>
          <p:cNvPr id="86018" name="Rectangle 3"/>
          <p:cNvSpPr>
            <a:spLocks noGrp="1"/>
          </p:cNvSpPr>
          <p:nvPr>
            <p:ph type="body" sz="quarter" idx="10"/>
          </p:nvPr>
        </p:nvSpPr>
        <p:spPr>
          <a:xfrm>
            <a:off x="466724" y="790575"/>
            <a:ext cx="11269077" cy="551878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&lt;</a:t>
            </a:r>
            <a:r>
              <a:rPr sz="1200" dirty="0" err="1"/>
              <a:t>soapenv:Envelope</a:t>
            </a:r>
            <a:r>
              <a:rPr sz="1200" dirty="0"/>
              <a:t> </a:t>
            </a:r>
            <a:r>
              <a:rPr sz="1200" dirty="0" err="1"/>
              <a:t>xmlns:soapenv</a:t>
            </a:r>
            <a:r>
              <a:rPr sz="1200" dirty="0"/>
              <a:t>="http://schemas.xmlsoap.org/soap/envelope/"&gt;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&lt;</a:t>
            </a:r>
            <a:r>
              <a:rPr sz="1200" dirty="0" err="1"/>
              <a:t>soapenv:Header</a:t>
            </a:r>
            <a:r>
              <a:rPr sz="1200" dirty="0"/>
              <a:t> </a:t>
            </a:r>
            <a:r>
              <a:rPr sz="1200" dirty="0" err="1"/>
              <a:t>xmlns:wsa</a:t>
            </a:r>
            <a:r>
              <a:rPr sz="12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&lt;</a:t>
            </a:r>
            <a:r>
              <a:rPr sz="1200" dirty="0" err="1"/>
              <a:t>wsa:To</a:t>
            </a:r>
            <a:r>
              <a:rPr sz="1200" dirty="0"/>
              <a:t>&gt;http://192.168.101.101:8888/servlet/WSACallBackHandler&lt;/wsa:To&gt;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&lt;</a:t>
            </a:r>
            <a:r>
              <a:rPr sz="1200" dirty="0" err="1"/>
              <a:t>wsa:MessageID</a:t>
            </a:r>
            <a:r>
              <a:rPr sz="1200" dirty="0"/>
              <a:t>&gt;</a:t>
            </a:r>
            <a:r>
              <a:rPr sz="1200" dirty="0" err="1"/>
              <a:t>urn:uuid:0F61829901A8890A521333718694943</a:t>
            </a:r>
            <a:r>
              <a:rPr sz="1200" dirty="0"/>
              <a:t>&lt;/</a:t>
            </a:r>
            <a:r>
              <a:rPr sz="1200" dirty="0" err="1"/>
              <a:t>wsa:MessageID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&lt;</a:t>
            </a:r>
            <a:r>
              <a:rPr sz="1200" dirty="0" err="1"/>
              <a:t>wsa:Action</a:t>
            </a:r>
            <a:r>
              <a:rPr sz="1200" dirty="0"/>
              <a:t>&gt;</a:t>
            </a:r>
            <a:r>
              <a:rPr sz="1200" dirty="0" err="1"/>
              <a:t>urn:getClusterNodesResponse</a:t>
            </a:r>
            <a:r>
              <a:rPr sz="1200" dirty="0"/>
              <a:t>&lt;/</a:t>
            </a:r>
            <a:r>
              <a:rPr sz="1200" dirty="0" err="1"/>
              <a:t>wsa:Action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&lt;</a:t>
            </a:r>
            <a:r>
              <a:rPr sz="1200" dirty="0" err="1"/>
              <a:t>wsa:RelatesTo</a:t>
            </a:r>
            <a:r>
              <a:rPr sz="1200" dirty="0"/>
              <a:t>&gt;</a:t>
            </a:r>
            <a:r>
              <a:rPr sz="1200" dirty="0" err="1"/>
              <a:t>uuid:7481e8cf</a:t>
            </a:r>
            <a:r>
              <a:rPr sz="1200" dirty="0"/>
              <a:t>-</a:t>
            </a:r>
            <a:r>
              <a:rPr sz="1200" dirty="0" err="1"/>
              <a:t>ba47</a:t>
            </a:r>
            <a:r>
              <a:rPr sz="1200" dirty="0"/>
              <a:t>-</a:t>
            </a:r>
            <a:r>
              <a:rPr sz="1200" dirty="0" err="1"/>
              <a:t>49dc</a:t>
            </a:r>
            <a:r>
              <a:rPr sz="1200" dirty="0"/>
              <a:t>-9566-</a:t>
            </a:r>
            <a:r>
              <a:rPr sz="1200" dirty="0" err="1"/>
              <a:t>b52596fd4444</a:t>
            </a:r>
            <a:r>
              <a:rPr sz="1200" dirty="0"/>
              <a:t>&lt;/</a:t>
            </a:r>
            <a:r>
              <a:rPr sz="1200" dirty="0" err="1"/>
              <a:t>wsa:RelatesTo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&lt;/</a:t>
            </a:r>
            <a:r>
              <a:rPr sz="1200" dirty="0" err="1"/>
              <a:t>soapenv:Header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&lt;</a:t>
            </a:r>
            <a:r>
              <a:rPr sz="1200" dirty="0" err="1"/>
              <a:t>soapenv:Body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&lt;</a:t>
            </a:r>
            <a:r>
              <a:rPr sz="1200" dirty="0" err="1"/>
              <a:t>ns:getClusterNodesResponse</a:t>
            </a:r>
            <a:r>
              <a:rPr sz="1200" dirty="0"/>
              <a:t> </a:t>
            </a:r>
            <a:r>
              <a:rPr sz="1200" dirty="0" err="1"/>
              <a:t>xmlns:ns</a:t>
            </a:r>
            <a:r>
              <a:rPr sz="12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&lt;</a:t>
            </a:r>
            <a:r>
              <a:rPr sz="1200" dirty="0" err="1"/>
              <a:t>ns:return</a:t>
            </a:r>
            <a:r>
              <a:rPr sz="1200" dirty="0"/>
              <a:t> </a:t>
            </a:r>
            <a:r>
              <a:rPr sz="1200" dirty="0" err="1"/>
              <a:t>xmlns:ax214</a:t>
            </a:r>
            <a:r>
              <a:rPr sz="1200" dirty="0"/>
              <a:t>="http://api.platform.vos.cisco.com/xsd" </a:t>
            </a:r>
            <a:r>
              <a:rPr sz="1200" dirty="0" err="1"/>
              <a:t>xmlns:ax213</a:t>
            </a:r>
            <a:r>
              <a:rPr sz="1200" dirty="0"/>
              <a:t>="http://element.services.api.platform.vos.cisco.com/xsd" </a:t>
            </a:r>
            <a:r>
              <a:rPr sz="1200" dirty="0" err="1"/>
              <a:t>xmlns:xsi</a:t>
            </a:r>
            <a:r>
              <a:rPr sz="1200" dirty="0"/>
              <a:t>="http://www.w3.org/2001/XMLSchema-instance" </a:t>
            </a:r>
            <a:r>
              <a:rPr sz="1200" dirty="0" err="1"/>
              <a:t>xsi:type</a:t>
            </a:r>
            <a:r>
              <a:rPr sz="1200" dirty="0"/>
              <a:t>="</a:t>
            </a:r>
            <a:r>
              <a:rPr sz="1200" dirty="0" err="1"/>
              <a:t>ax213:ClusterNodesResponse</a:t>
            </a:r>
            <a:r>
              <a:rPr sz="1200" dirty="0"/>
              <a:t>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&lt;</a:t>
            </a:r>
            <a:r>
              <a:rPr sz="1200" dirty="0" err="1"/>
              <a:t>ax213:result</a:t>
            </a:r>
            <a:r>
              <a:rPr sz="1200" dirty="0"/>
              <a:t>&gt;</a:t>
            </a:r>
            <a:r>
              <a:rPr sz="1200" dirty="0" err="1"/>
              <a:t>internal.request.complete</a:t>
            </a:r>
            <a:r>
              <a:rPr sz="1200" dirty="0"/>
              <a:t>&lt;/</a:t>
            </a:r>
            <a:r>
              <a:rPr sz="1200" dirty="0" err="1"/>
              <a:t>ax213:result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&lt;</a:t>
            </a:r>
            <a:r>
              <a:rPr sz="1200" dirty="0" err="1"/>
              <a:t>ax213:clusterNodes</a:t>
            </a:r>
            <a:r>
              <a:rPr sz="1200" dirty="0"/>
              <a:t> </a:t>
            </a:r>
            <a:r>
              <a:rPr sz="1200" dirty="0" err="1"/>
              <a:t>xsi:type</a:t>
            </a:r>
            <a:r>
              <a:rPr sz="1200" dirty="0"/>
              <a:t>="</a:t>
            </a:r>
            <a:r>
              <a:rPr sz="1200" dirty="0" err="1"/>
              <a:t>ax213:ClusterNode</a:t>
            </a:r>
            <a:r>
              <a:rPr sz="1200" dirty="0"/>
              <a:t>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ax213:address</a:t>
            </a:r>
            <a:r>
              <a:rPr sz="1200" dirty="0"/>
              <a:t>&gt;192.168.101.99&lt;/</a:t>
            </a:r>
            <a:r>
              <a:rPr sz="1200" dirty="0" err="1"/>
              <a:t>ax213:address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ax213:alias</a:t>
            </a:r>
            <a:r>
              <a:rPr sz="1200" dirty="0"/>
              <a:t>&gt;</a:t>
            </a:r>
            <a:r>
              <a:rPr sz="1200" dirty="0" err="1"/>
              <a:t>cucm</a:t>
            </a:r>
            <a:r>
              <a:rPr sz="1200" dirty="0"/>
              <a:t>&lt;/</a:t>
            </a:r>
            <a:r>
              <a:rPr sz="1200" dirty="0" err="1"/>
              <a:t>ax213:alias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ax213:hostname</a:t>
            </a:r>
            <a:r>
              <a:rPr sz="1200" dirty="0"/>
              <a:t>&gt;192.168.101.99&lt;/</a:t>
            </a:r>
            <a:r>
              <a:rPr sz="1200" dirty="0" err="1"/>
              <a:t>ax213:hostname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ax213:primary</a:t>
            </a:r>
            <a:r>
              <a:rPr sz="1200" dirty="0"/>
              <a:t>&gt;true&lt;/</a:t>
            </a:r>
            <a:r>
              <a:rPr sz="1200" dirty="0" err="1"/>
              <a:t>ax213:primary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ax213:primaryNode</a:t>
            </a:r>
            <a:r>
              <a:rPr sz="1200" dirty="0"/>
              <a:t>&gt;192.168.101.99&lt;/</a:t>
            </a:r>
            <a:r>
              <a:rPr sz="1200" dirty="0" err="1"/>
              <a:t>ax213:primaryNode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ax213:secondary</a:t>
            </a:r>
            <a:r>
              <a:rPr sz="1200" dirty="0"/>
              <a:t>&gt;false&lt;/</a:t>
            </a:r>
            <a:r>
              <a:rPr sz="1200" dirty="0" err="1"/>
              <a:t>ax213:secondary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ax213:type</a:t>
            </a:r>
            <a:r>
              <a:rPr sz="1200" dirty="0"/>
              <a:t>&gt;</a:t>
            </a:r>
            <a:r>
              <a:rPr sz="1200" dirty="0" err="1"/>
              <a:t>cluster.node.type.primary</a:t>
            </a:r>
            <a:r>
              <a:rPr sz="1200" dirty="0"/>
              <a:t>&lt;/</a:t>
            </a:r>
            <a:r>
              <a:rPr sz="1200" dirty="0" err="1"/>
              <a:t>ax213:type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&lt;/</a:t>
            </a:r>
            <a:r>
              <a:rPr sz="1200" dirty="0" err="1"/>
              <a:t>ax213:clusterNodes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&lt;/</a:t>
            </a:r>
            <a:r>
              <a:rPr sz="1200" dirty="0" err="1"/>
              <a:t>ns:return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&lt;/</a:t>
            </a:r>
            <a:r>
              <a:rPr sz="1200" dirty="0" err="1"/>
              <a:t>ns:getClusterNodesResponse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&lt;/</a:t>
            </a:r>
            <a:r>
              <a:rPr sz="1200" dirty="0" err="1"/>
              <a:t>soapenv:Body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&lt;/</a:t>
            </a:r>
            <a:r>
              <a:rPr sz="1200" dirty="0" err="1"/>
              <a:t>soapenv:Envelope</a:t>
            </a:r>
            <a:r>
              <a:rPr sz="1200" dirty="0"/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67885"/>
          </a:xfrm>
        </p:spPr>
        <p:txBody>
          <a:bodyPr/>
          <a:lstStyle/>
          <a:p>
            <a:r>
              <a:rPr dirty="0" err="1" smtClean="0"/>
              <a:t>getClusterNodes</a:t>
            </a:r>
            <a:r>
              <a:rPr dirty="0" smtClean="0"/>
              <a:t> Response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933450"/>
            <a:ext cx="11424906" cy="537591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&lt;</a:t>
            </a:r>
            <a:r>
              <a:rPr sz="1200" dirty="0" err="1"/>
              <a:t>soapenv:Envelope</a:t>
            </a:r>
            <a:r>
              <a:rPr sz="1200" dirty="0"/>
              <a:t> </a:t>
            </a:r>
            <a:r>
              <a:rPr sz="1200" dirty="0" err="1"/>
              <a:t>xmlns:soapenv</a:t>
            </a:r>
            <a:r>
              <a:rPr sz="1200" dirty="0"/>
              <a:t>="http://schemas.xmlsoap.org/soap/envelope/"&gt;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&lt;</a:t>
            </a:r>
            <a:r>
              <a:rPr sz="1200" dirty="0" err="1"/>
              <a:t>soapenv:Header</a:t>
            </a:r>
            <a:r>
              <a:rPr sz="1200" dirty="0"/>
              <a:t> </a:t>
            </a:r>
            <a:r>
              <a:rPr sz="1200" dirty="0" err="1"/>
              <a:t>xmlns:wsa</a:t>
            </a:r>
            <a:r>
              <a:rPr sz="12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&lt;</a:t>
            </a:r>
            <a:r>
              <a:rPr sz="1200" dirty="0" err="1"/>
              <a:t>wsa:To</a:t>
            </a:r>
            <a:r>
              <a:rPr sz="1200" dirty="0"/>
              <a:t>&gt;http://192.168.101.101:8888/servlet/WSACallBackHandler&lt;/wsa:To&gt;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&lt;</a:t>
            </a:r>
            <a:r>
              <a:rPr sz="1200" dirty="0" err="1"/>
              <a:t>wsa:MessageID</a:t>
            </a:r>
            <a:r>
              <a:rPr sz="1200" dirty="0"/>
              <a:t>&gt;</a:t>
            </a:r>
            <a:r>
              <a:rPr sz="1200" dirty="0" err="1"/>
              <a:t>urn:uuid:0F61829901A8890A521333718694943</a:t>
            </a:r>
            <a:r>
              <a:rPr sz="1200" dirty="0"/>
              <a:t>&lt;/</a:t>
            </a:r>
            <a:r>
              <a:rPr sz="1200" dirty="0" err="1"/>
              <a:t>wsa:MessageID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&lt;</a:t>
            </a:r>
            <a:r>
              <a:rPr sz="1200" dirty="0" err="1"/>
              <a:t>wsa:Action</a:t>
            </a:r>
            <a:r>
              <a:rPr sz="1200" dirty="0"/>
              <a:t>&gt;</a:t>
            </a:r>
            <a:r>
              <a:rPr sz="1200" dirty="0" err="1"/>
              <a:t>urn:getClusterNodesResponse</a:t>
            </a:r>
            <a:r>
              <a:rPr sz="1200" dirty="0"/>
              <a:t>&lt;/</a:t>
            </a:r>
            <a:r>
              <a:rPr sz="1200" dirty="0" err="1"/>
              <a:t>wsa:Action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&lt;</a:t>
            </a:r>
            <a:r>
              <a:rPr sz="1200" dirty="0" err="1"/>
              <a:t>wsa:RelatesTo</a:t>
            </a:r>
            <a:r>
              <a:rPr sz="1200" dirty="0"/>
              <a:t>&gt;</a:t>
            </a:r>
            <a:r>
              <a:rPr sz="1200" dirty="0" err="1"/>
              <a:t>uuid:7481e8cf</a:t>
            </a:r>
            <a:r>
              <a:rPr sz="1200" dirty="0"/>
              <a:t>-</a:t>
            </a:r>
            <a:r>
              <a:rPr sz="1200" dirty="0" err="1"/>
              <a:t>ba47</a:t>
            </a:r>
            <a:r>
              <a:rPr sz="1200" dirty="0"/>
              <a:t>-</a:t>
            </a:r>
            <a:r>
              <a:rPr sz="1200" dirty="0" err="1"/>
              <a:t>49dc</a:t>
            </a:r>
            <a:r>
              <a:rPr sz="1200" dirty="0"/>
              <a:t>-9566-</a:t>
            </a:r>
            <a:r>
              <a:rPr sz="1200" dirty="0" err="1"/>
              <a:t>b52596fd4444</a:t>
            </a:r>
            <a:r>
              <a:rPr sz="1200" dirty="0"/>
              <a:t>&lt;/</a:t>
            </a:r>
            <a:r>
              <a:rPr sz="1200" dirty="0" err="1"/>
              <a:t>wsa:RelatesTo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&lt;/</a:t>
            </a:r>
            <a:r>
              <a:rPr sz="1200" dirty="0" err="1"/>
              <a:t>soapenv:Header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&lt;</a:t>
            </a:r>
            <a:r>
              <a:rPr sz="1200" dirty="0" err="1"/>
              <a:t>soapenv:Body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&lt;</a:t>
            </a:r>
            <a:r>
              <a:rPr sz="1200" dirty="0" err="1"/>
              <a:t>ns:getClusterNodesResponse</a:t>
            </a:r>
            <a:r>
              <a:rPr sz="1200" dirty="0"/>
              <a:t> </a:t>
            </a:r>
            <a:r>
              <a:rPr sz="1200" dirty="0" err="1"/>
              <a:t>xmlns:ns</a:t>
            </a:r>
            <a:r>
              <a:rPr sz="12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&lt;</a:t>
            </a:r>
            <a:r>
              <a:rPr sz="1200" dirty="0" err="1"/>
              <a:t>ns:return</a:t>
            </a:r>
            <a:r>
              <a:rPr sz="1200" dirty="0"/>
              <a:t> </a:t>
            </a:r>
            <a:r>
              <a:rPr sz="1200" dirty="0" err="1"/>
              <a:t>xmlns:ax214</a:t>
            </a:r>
            <a:r>
              <a:rPr sz="1200" dirty="0"/>
              <a:t>="http://api.platform.vos.cisco.com/xsd" </a:t>
            </a:r>
            <a:r>
              <a:rPr sz="1200" dirty="0" err="1"/>
              <a:t>xmlns:ax213</a:t>
            </a:r>
            <a:r>
              <a:rPr sz="1200" dirty="0"/>
              <a:t>="http://element.services.api.platform.vos.cisco.com/xsd" </a:t>
            </a:r>
            <a:r>
              <a:rPr sz="1200" dirty="0" err="1"/>
              <a:t>xmlns:xsi</a:t>
            </a:r>
            <a:r>
              <a:rPr sz="1200" dirty="0"/>
              <a:t>="http://www.w3.org/2001/XMLSchema-instance" </a:t>
            </a:r>
            <a:r>
              <a:rPr sz="1200" dirty="0" err="1"/>
              <a:t>xsi:type</a:t>
            </a:r>
            <a:r>
              <a:rPr sz="1200" dirty="0"/>
              <a:t>="</a:t>
            </a:r>
            <a:r>
              <a:rPr sz="1200" dirty="0" err="1"/>
              <a:t>ax213:ClusterNodesResponse</a:t>
            </a:r>
            <a:r>
              <a:rPr sz="1200" dirty="0"/>
              <a:t>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&lt;</a:t>
            </a:r>
            <a:r>
              <a:rPr sz="1200" dirty="0" err="1"/>
              <a:t>ax213:result</a:t>
            </a:r>
            <a:r>
              <a:rPr sz="1200" dirty="0"/>
              <a:t>&gt;</a:t>
            </a:r>
            <a:r>
              <a:rPr sz="1200" dirty="0" err="1"/>
              <a:t>internal.request.complete</a:t>
            </a:r>
            <a:r>
              <a:rPr sz="1200" dirty="0"/>
              <a:t>&lt;/</a:t>
            </a:r>
            <a:r>
              <a:rPr sz="1200" dirty="0" err="1"/>
              <a:t>ax213:result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&lt;</a:t>
            </a:r>
            <a:r>
              <a:rPr sz="1200" dirty="0" err="1"/>
              <a:t>ax213:clusterNodes</a:t>
            </a:r>
            <a:r>
              <a:rPr sz="1200" dirty="0"/>
              <a:t> </a:t>
            </a:r>
            <a:r>
              <a:rPr sz="1200" dirty="0" err="1"/>
              <a:t>xsi:type</a:t>
            </a:r>
            <a:r>
              <a:rPr sz="1200" dirty="0"/>
              <a:t>="</a:t>
            </a:r>
            <a:r>
              <a:rPr sz="1200" dirty="0" err="1"/>
              <a:t>ax213:ClusterNode</a:t>
            </a:r>
            <a:r>
              <a:rPr sz="1200" dirty="0"/>
              <a:t>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ax213:address</a:t>
            </a:r>
            <a:r>
              <a:rPr sz="1200" dirty="0"/>
              <a:t>&gt;192.168.101.99&lt;/</a:t>
            </a:r>
            <a:r>
              <a:rPr sz="1200" dirty="0" err="1"/>
              <a:t>ax213:address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ax213:alias</a:t>
            </a:r>
            <a:r>
              <a:rPr sz="1200" dirty="0"/>
              <a:t>&gt;</a:t>
            </a:r>
            <a:r>
              <a:rPr sz="1200" dirty="0" err="1"/>
              <a:t>cucm</a:t>
            </a:r>
            <a:r>
              <a:rPr sz="1200" dirty="0"/>
              <a:t>&lt;/</a:t>
            </a:r>
            <a:r>
              <a:rPr sz="1200" dirty="0" err="1"/>
              <a:t>ax213:alias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ax213:hostname</a:t>
            </a:r>
            <a:r>
              <a:rPr sz="1200" dirty="0"/>
              <a:t>&gt;192.168.101.99&lt;/</a:t>
            </a:r>
            <a:r>
              <a:rPr sz="1200" dirty="0" err="1"/>
              <a:t>ax213:hostname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ax213:primary</a:t>
            </a:r>
            <a:r>
              <a:rPr sz="1200" dirty="0"/>
              <a:t>&gt;true&lt;/</a:t>
            </a:r>
            <a:r>
              <a:rPr sz="1200" dirty="0" err="1"/>
              <a:t>ax213:primary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ax213:primaryNode</a:t>
            </a:r>
            <a:r>
              <a:rPr sz="1200" dirty="0"/>
              <a:t>&gt;192.168.101.99&lt;/</a:t>
            </a:r>
            <a:r>
              <a:rPr sz="1200" dirty="0" err="1"/>
              <a:t>ax213:primaryNode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ax213:secondary</a:t>
            </a:r>
            <a:r>
              <a:rPr sz="1200" dirty="0"/>
              <a:t>&gt;false&lt;/</a:t>
            </a:r>
            <a:r>
              <a:rPr sz="1200" dirty="0" err="1"/>
              <a:t>ax213:secondary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    &lt;</a:t>
            </a:r>
            <a:r>
              <a:rPr sz="1200" dirty="0" err="1"/>
              <a:t>ax213:type</a:t>
            </a:r>
            <a:r>
              <a:rPr sz="1200" dirty="0"/>
              <a:t>&gt;</a:t>
            </a:r>
            <a:r>
              <a:rPr sz="1200" dirty="0" err="1"/>
              <a:t>cluster.node.type.primary</a:t>
            </a:r>
            <a:r>
              <a:rPr sz="1200" dirty="0"/>
              <a:t>&lt;/</a:t>
            </a:r>
            <a:r>
              <a:rPr sz="1200" dirty="0" err="1"/>
              <a:t>ax213:type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    &lt;/</a:t>
            </a:r>
            <a:r>
              <a:rPr sz="1200" dirty="0" err="1"/>
              <a:t>ax213:clusterNodes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    &lt;/</a:t>
            </a:r>
            <a:r>
              <a:rPr sz="1200" dirty="0" err="1"/>
              <a:t>ns:return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    &lt;/</a:t>
            </a:r>
            <a:r>
              <a:rPr sz="1200" dirty="0" err="1"/>
              <a:t>ns:getClusterNodesResponse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    &lt;/</a:t>
            </a:r>
            <a:r>
              <a:rPr sz="1200" dirty="0" err="1"/>
              <a:t>soapenv:Body</a:t>
            </a:r>
            <a:r>
              <a:rPr sz="12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200" dirty="0"/>
              <a:t>&lt;/</a:t>
            </a:r>
            <a:r>
              <a:rPr sz="1200" dirty="0" err="1"/>
              <a:t>soapenv:Envelope</a:t>
            </a:r>
            <a:r>
              <a:rPr sz="1200" dirty="0"/>
              <a:t>&gt;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353256" y="1428750"/>
            <a:ext cx="10758358" cy="16042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>
              <a:spcAft>
                <a:spcPct val="25000"/>
              </a:spcAft>
            </a:pP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wsa:To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&gt;http://192.168.101.101:8888/servlet/WSACallBackHandler&lt;/wsa:To&gt;</a:t>
            </a:r>
          </a:p>
          <a:p>
            <a:pPr defTabSz="685617">
              <a:spcAft>
                <a:spcPct val="25000"/>
              </a:spcAft>
            </a:pP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wsa:MessageID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urn:uuid:0F61829901A8890A521333718694943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wsa:MessageID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>
              <a:spcAft>
                <a:spcPct val="25000"/>
              </a:spcAft>
            </a:pP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wsa:Action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urn:getClusterNodesResponse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wsa:Action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</a:p>
          <a:p>
            <a:pPr defTabSz="685617">
              <a:spcAft>
                <a:spcPct val="25000"/>
              </a:spcAft>
            </a:pP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&lt;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wsa:RelatesTo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uuid:7481e8cf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-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ba47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-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49dc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-9566-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b52596fd4444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 Bold"/>
                <a:sym typeface="Arial" charset="0"/>
              </a:rPr>
              <a:t>wsa:RelatesTo</a:t>
            </a:r>
            <a:r>
              <a:rPr lang="en-US" sz="2100" dirty="0">
                <a:solidFill>
                  <a:schemeClr val="accent2"/>
                </a:solidFill>
                <a:latin typeface="Arial Bold"/>
                <a:sym typeface="Arial" charset="0"/>
              </a:rPr>
              <a:t>&gt;</a:t>
            </a:r>
            <a:endParaRPr lang="en-US" sz="2100" dirty="0">
              <a:solidFill>
                <a:schemeClr val="accent2"/>
              </a:solidFill>
              <a:latin typeface="Arial Bold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5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05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54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054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054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54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054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054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054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0547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0" fill="hold"/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fill="hold"/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105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0" fill="hold"/>
                                        <p:tgtEl>
                                          <p:spTgt spid="105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0" fill="hold"/>
                                        <p:tgtEl>
                                          <p:spTgt spid="1054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0" fill="hold"/>
                                        <p:tgtEl>
                                          <p:spTgt spid="1054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1054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1054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0" fill="hold"/>
                                        <p:tgtEl>
                                          <p:spTgt spid="1054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1054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1054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fill="hold"/>
                                        <p:tgtEl>
                                          <p:spTgt spid="1054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  <p:bldP spid="105476" grpId="1" animBg="1"/>
      <p:bldP spid="105476" grpId="2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67885"/>
          </a:xfrm>
        </p:spPr>
        <p:txBody>
          <a:bodyPr/>
          <a:lstStyle/>
          <a:p>
            <a:r>
              <a:rPr dirty="0" err="1" smtClean="0"/>
              <a:t>getClusterNodes</a:t>
            </a:r>
            <a:r>
              <a:rPr dirty="0" smtClean="0"/>
              <a:t> Response Body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942975"/>
            <a:ext cx="11424906" cy="536638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&lt;</a:t>
            </a:r>
            <a:r>
              <a:rPr sz="2000" dirty="0" err="1"/>
              <a:t>soapenv:Body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</a:t>
            </a:r>
            <a:r>
              <a:rPr sz="2000" dirty="0" err="1"/>
              <a:t>ns:getClusterNodesResponse</a:t>
            </a:r>
            <a:r>
              <a:rPr sz="2000" dirty="0"/>
              <a:t> </a:t>
            </a:r>
            <a:r>
              <a:rPr sz="2000" dirty="0" err="1"/>
              <a:t>xmlns:ns</a:t>
            </a:r>
            <a:r>
              <a:rPr sz="20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ns:return</a:t>
            </a:r>
            <a:r>
              <a:rPr sz="2000" dirty="0"/>
              <a:t> </a:t>
            </a:r>
            <a:r>
              <a:rPr sz="2000" dirty="0" err="1"/>
              <a:t>xmlns:ax214</a:t>
            </a:r>
            <a:r>
              <a:rPr sz="2000" dirty="0"/>
              <a:t>="http://api.platform.vos.cisco.com/xsd" … 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&lt;</a:t>
            </a:r>
            <a:r>
              <a:rPr sz="2000" dirty="0" err="1"/>
              <a:t>ax213:result</a:t>
            </a:r>
            <a:r>
              <a:rPr sz="2000" dirty="0"/>
              <a:t>&gt;</a:t>
            </a:r>
            <a:r>
              <a:rPr sz="2000" dirty="0" err="1"/>
              <a:t>internal.request.complete</a:t>
            </a:r>
            <a:r>
              <a:rPr sz="2000" dirty="0"/>
              <a:t>&lt;/</a:t>
            </a:r>
            <a:r>
              <a:rPr sz="2000" dirty="0" err="1"/>
              <a:t>ax213:result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&lt;</a:t>
            </a:r>
            <a:r>
              <a:rPr sz="2000" dirty="0" err="1"/>
              <a:t>ax213:clusterNodes</a:t>
            </a:r>
            <a:r>
              <a:rPr sz="2000" dirty="0"/>
              <a:t> </a:t>
            </a:r>
            <a:r>
              <a:rPr sz="2000" dirty="0" err="1"/>
              <a:t>xsi:type</a:t>
            </a:r>
            <a:r>
              <a:rPr sz="2000" dirty="0"/>
              <a:t>="</a:t>
            </a:r>
            <a:r>
              <a:rPr sz="2000" dirty="0" err="1"/>
              <a:t>ax213:ClusterNode</a:t>
            </a:r>
            <a:r>
              <a:rPr sz="2000" dirty="0"/>
              <a:t>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ax213:address</a:t>
            </a:r>
            <a:r>
              <a:rPr sz="2000" dirty="0"/>
              <a:t>&gt;192.168.101.99&lt;/</a:t>
            </a:r>
            <a:r>
              <a:rPr sz="2000" dirty="0" err="1"/>
              <a:t>ax213:address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ax213:alias</a:t>
            </a:r>
            <a:r>
              <a:rPr sz="2000" dirty="0"/>
              <a:t>&gt;</a:t>
            </a:r>
            <a:r>
              <a:rPr sz="2000" dirty="0" err="1"/>
              <a:t>cucm</a:t>
            </a:r>
            <a:r>
              <a:rPr sz="2000" dirty="0"/>
              <a:t>&lt;/</a:t>
            </a:r>
            <a:r>
              <a:rPr sz="2000" dirty="0" err="1"/>
              <a:t>ax213:alias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ax213:hostname</a:t>
            </a:r>
            <a:r>
              <a:rPr sz="2000" dirty="0"/>
              <a:t>&gt;192.168.101.99&lt;/</a:t>
            </a:r>
            <a:r>
              <a:rPr sz="2000" dirty="0" err="1"/>
              <a:t>ax213:hostname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ax213:primary</a:t>
            </a:r>
            <a:r>
              <a:rPr sz="2000" dirty="0"/>
              <a:t>&gt;true&lt;/</a:t>
            </a:r>
            <a:r>
              <a:rPr sz="2000" dirty="0" err="1"/>
              <a:t>ax213:primary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ax213:primaryNode</a:t>
            </a:r>
            <a:r>
              <a:rPr sz="2000" dirty="0"/>
              <a:t>&gt;192.168.101.99&lt;/</a:t>
            </a:r>
            <a:r>
              <a:rPr sz="2000" dirty="0" err="1"/>
              <a:t>ax213:primaryNode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ax213:secondary</a:t>
            </a:r>
            <a:r>
              <a:rPr sz="2000" dirty="0"/>
              <a:t>&gt;false&lt;/</a:t>
            </a:r>
            <a:r>
              <a:rPr sz="2000" dirty="0" err="1"/>
              <a:t>ax213:secondary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ax213:type</a:t>
            </a:r>
            <a:r>
              <a:rPr sz="2000" dirty="0"/>
              <a:t>&gt;</a:t>
            </a:r>
            <a:r>
              <a:rPr sz="2000" dirty="0" err="1"/>
              <a:t>cluster.node.type.primary</a:t>
            </a:r>
            <a:r>
              <a:rPr sz="2000" dirty="0"/>
              <a:t>&lt;/</a:t>
            </a:r>
            <a:r>
              <a:rPr sz="2000" dirty="0" err="1"/>
              <a:t>ax213:type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&lt;/</a:t>
            </a:r>
            <a:r>
              <a:rPr sz="2000" dirty="0" err="1"/>
              <a:t>ax213:clusterNodes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&lt;/</a:t>
            </a:r>
            <a:r>
              <a:rPr sz="2000" dirty="0" err="1"/>
              <a:t>ns:return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&lt;/</a:t>
            </a:r>
            <a:r>
              <a:rPr sz="2000" dirty="0" err="1"/>
              <a:t>ns:getClusterNodesResponse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&lt;/</a:t>
            </a:r>
            <a:r>
              <a:rPr sz="2000" dirty="0" err="1"/>
              <a:t>soapenv:Body</a:t>
            </a:r>
            <a:r>
              <a:rPr sz="2000" dirty="0"/>
              <a:t>&gt;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8536548" y="2581275"/>
            <a:ext cx="3199254" cy="10298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</a:rPr>
              <a:t>One 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</a:rPr>
              <a:t>ClusterNode</a:t>
            </a:r>
            <a:r>
              <a:rPr lang="en-US" sz="2100" dirty="0">
                <a:solidFill>
                  <a:schemeClr val="accent2"/>
                </a:solidFill>
                <a:latin typeface="Arial" charset="0"/>
              </a:rPr>
              <a:t> response for each node in the cluster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06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06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06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06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06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0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dirty="0" err="1" smtClean="0"/>
              <a:t>Step2</a:t>
            </a:r>
            <a:r>
              <a:rPr dirty="0" smtClean="0"/>
              <a:t>: Validate Active Version</a:t>
            </a:r>
          </a:p>
        </p:txBody>
      </p:sp>
      <p:pic>
        <p:nvPicPr>
          <p:cNvPr id="89090" name="Picture 3" descr="PawsExampleFlow-L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3173070" cy="464581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96460"/>
          </a:xfrm>
        </p:spPr>
        <p:txBody>
          <a:bodyPr/>
          <a:lstStyle/>
          <a:p>
            <a:r>
              <a:rPr dirty="0" err="1" smtClean="0"/>
              <a:t>getActiveVersion</a:t>
            </a:r>
            <a:r>
              <a:rPr dirty="0" smtClean="0"/>
              <a:t> Request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942975"/>
            <a:ext cx="11424906" cy="536638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&lt;?xml version="1.0" encoding="</a:t>
            </a:r>
            <a:r>
              <a:rPr sz="1500" dirty="0" err="1"/>
              <a:t>UTF</a:t>
            </a:r>
            <a:r>
              <a:rPr sz="1500" dirty="0"/>
              <a:t>-8"?&gt;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</a:t>
            </a:r>
            <a:r>
              <a:rPr sz="1500" dirty="0" err="1"/>
              <a:t>soapenv:Envelope</a:t>
            </a:r>
            <a:r>
              <a:rPr sz="1500" dirty="0"/>
              <a:t> </a:t>
            </a:r>
            <a:r>
              <a:rPr sz="1500" dirty="0" err="1"/>
              <a:t>xmlns:soapenv</a:t>
            </a:r>
            <a:r>
              <a:rPr sz="1500" dirty="0"/>
              <a:t>="http://schemas.xmlsoap.org/soap/envelope/" </a:t>
            </a:r>
            <a:r>
              <a:rPr sz="1500" dirty="0" err="1"/>
              <a:t>xmlns:xsd</a:t>
            </a:r>
            <a:r>
              <a:rPr sz="1500" dirty="0"/>
              <a:t>="http://www.w3.org/2001/XMLSchema" </a:t>
            </a:r>
            <a:r>
              <a:rPr sz="1500" dirty="0" err="1"/>
              <a:t>xmlns:xsi</a:t>
            </a:r>
            <a:r>
              <a:rPr sz="1500" dirty="0"/>
              <a:t>="http://www.w3.org/2001/XMLSchema-instance"&gt;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wsa:Action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="http://schemas.xmlsoap.org/ws/2004/08/addressing"&gt;urn:getActiveVersion&lt;/wsa:Action&gt;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wsa:MessageID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="http://schemas.xmlsoap.org/ws/2004/08/addressing"&gt;uuid:7481e8cf-ba47-49dc-9566-b52596fd4444&lt;/wsa:MessageID&gt;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wsa:ReplyTo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</a:t>
            </a:r>
            <a:r>
              <a:rPr sz="1500" dirty="0" err="1"/>
              <a:t>wsa:Address</a:t>
            </a:r>
            <a:r>
              <a:rPr sz="1500" dirty="0"/>
              <a:t>&gt;http://192.168.101.101:8888/servlet/WSACallBackHandler&lt;/wsa:Address&gt;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</a:t>
            </a:r>
            <a:r>
              <a:rPr sz="1500" dirty="0" err="1"/>
              <a:t>wsa:PortType</a:t>
            </a:r>
            <a:r>
              <a:rPr sz="1500" dirty="0"/>
              <a:t> </a:t>
            </a:r>
            <a:r>
              <a:rPr sz="1500" dirty="0" err="1"/>
              <a:t>xmlns:ns1</a:t>
            </a:r>
            <a:r>
              <a:rPr sz="1500" dirty="0"/>
              <a:t>="http://example.org"&gt;ns1:LocalPart&lt;/wsa:PortType&gt;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&lt;/</a:t>
            </a:r>
            <a:r>
              <a:rPr sz="1500" dirty="0" err="1"/>
              <a:t>wsa:ReplyTo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wsa:To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="http://schemas.xmlsoap.org/ws/2004/08/addressing"&gt;https://192.168.101.99/platform-services/services/VersionService.VersionServiceHttpSoap11Endpoint&lt;/wsa:To&gt;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getActiveVersion</a:t>
            </a:r>
            <a:r>
              <a:rPr sz="1500" dirty="0"/>
              <a:t> </a:t>
            </a:r>
            <a:r>
              <a:rPr sz="1500" dirty="0" err="1"/>
              <a:t>xmlns</a:t>
            </a:r>
            <a:r>
              <a:rPr sz="1500" dirty="0"/>
              <a:t>="http://services.api.platform.vos.cisco.com"/&gt;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&lt;/</a:t>
            </a:r>
            <a:r>
              <a:rPr sz="1500" dirty="0" err="1"/>
              <a:t>soapenv:Envelope</a:t>
            </a:r>
            <a:r>
              <a:rPr sz="1500" dirty="0"/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0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0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0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0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0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PAWS </a:t>
            </a:r>
            <a:r>
              <a:rPr sz="3300" dirty="0" smtClean="0">
                <a:cs typeface="Arial" charset="0"/>
              </a:rPr>
              <a:t>Supported Applications</a:t>
            </a:r>
            <a:endParaRPr sz="3300" dirty="0" smtClean="0">
              <a:ea typeface="ヒラギノ角ゴ ProN W3"/>
              <a:cs typeface="ヒラギノ角ゴ ProN W3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96" y="1714500"/>
            <a:ext cx="5911716" cy="39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77410"/>
          </a:xfrm>
        </p:spPr>
        <p:txBody>
          <a:bodyPr/>
          <a:lstStyle/>
          <a:p>
            <a:r>
              <a:rPr dirty="0" err="1" smtClean="0"/>
              <a:t>getActiveVersion</a:t>
            </a:r>
            <a:r>
              <a:rPr dirty="0" smtClean="0"/>
              <a:t> Response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809625"/>
            <a:ext cx="11424906" cy="549973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</a:t>
            </a:r>
            <a:r>
              <a:rPr sz="1500" dirty="0" err="1"/>
              <a:t>soapenv:Envelope</a:t>
            </a:r>
            <a:r>
              <a:rPr sz="1500" dirty="0"/>
              <a:t> </a:t>
            </a:r>
            <a:r>
              <a:rPr sz="1500" dirty="0" err="1"/>
              <a:t>xmlns:soapenv</a:t>
            </a:r>
            <a:r>
              <a:rPr sz="1500" dirty="0"/>
              <a:t>="http://schemas.xmlsoap.org/soap/envelope/"&gt;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soapenv:Header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wsa:To</a:t>
            </a:r>
            <a:r>
              <a:rPr sz="1500" dirty="0"/>
              <a:t>&gt;http://192.168.101.101:8888/servlet/WSACallBackHandler&lt;/wsa:To&gt;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wsa:MessageID</a:t>
            </a:r>
            <a:r>
              <a:rPr sz="1500" dirty="0"/>
              <a:t>&gt;</a:t>
            </a:r>
            <a:r>
              <a:rPr sz="1500" dirty="0" err="1"/>
              <a:t>urn:uuid:0F61829901A8890A521333724069617</a:t>
            </a:r>
            <a:r>
              <a:rPr sz="1500" dirty="0"/>
              <a:t>&lt;/</a:t>
            </a:r>
            <a:r>
              <a:rPr sz="1500" dirty="0" err="1"/>
              <a:t>wsa:MessageID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wsa:Action</a:t>
            </a:r>
            <a:r>
              <a:rPr sz="1500" dirty="0"/>
              <a:t>&gt;</a:t>
            </a:r>
            <a:r>
              <a:rPr sz="1500" dirty="0" err="1"/>
              <a:t>urn:getActiveVersionResponse</a:t>
            </a:r>
            <a:r>
              <a:rPr sz="1500" dirty="0"/>
              <a:t>&lt;/</a:t>
            </a:r>
            <a:r>
              <a:rPr sz="1500" dirty="0" err="1"/>
              <a:t>wsa:Action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wsa:RelatesTo</a:t>
            </a:r>
            <a:r>
              <a:rPr sz="1500" dirty="0"/>
              <a:t>&gt;</a:t>
            </a:r>
            <a:r>
              <a:rPr sz="1500" dirty="0" err="1"/>
              <a:t>uuid:7481e8cf</a:t>
            </a:r>
            <a:r>
              <a:rPr sz="1500" dirty="0"/>
              <a:t>-</a:t>
            </a:r>
            <a:r>
              <a:rPr sz="1500" dirty="0" err="1"/>
              <a:t>ba47</a:t>
            </a:r>
            <a:r>
              <a:rPr sz="1500" dirty="0"/>
              <a:t>-</a:t>
            </a:r>
            <a:r>
              <a:rPr sz="1500" dirty="0" err="1"/>
              <a:t>49dc</a:t>
            </a:r>
            <a:r>
              <a:rPr sz="1500" dirty="0"/>
              <a:t>-9566-</a:t>
            </a:r>
            <a:r>
              <a:rPr sz="1500" dirty="0" err="1"/>
              <a:t>b52596fd4444</a:t>
            </a:r>
            <a:r>
              <a:rPr sz="1500" dirty="0"/>
              <a:t>&lt;/</a:t>
            </a:r>
            <a:r>
              <a:rPr sz="1500" dirty="0" err="1"/>
              <a:t>wsa:RelatesTo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ns:getActiveVersionResponse</a:t>
            </a:r>
            <a:r>
              <a:rPr sz="1500" dirty="0"/>
              <a:t> </a:t>
            </a:r>
            <a:r>
              <a:rPr sz="1500" dirty="0" err="1"/>
              <a:t>xmlns:ns</a:t>
            </a:r>
            <a:r>
              <a:rPr sz="15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</a:t>
            </a:r>
            <a:r>
              <a:rPr sz="1500" dirty="0" err="1"/>
              <a:t>ns:return</a:t>
            </a:r>
            <a:r>
              <a:rPr sz="1500" dirty="0"/>
              <a:t> </a:t>
            </a:r>
            <a:r>
              <a:rPr sz="1500" dirty="0" err="1"/>
              <a:t>xmlns:ax217</a:t>
            </a:r>
            <a:r>
              <a:rPr sz="1500" dirty="0"/>
              <a:t>="http://element.services.api.platform.vos.cisco.com/xsd" … 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    &lt;</a:t>
            </a:r>
            <a:r>
              <a:rPr sz="1500" dirty="0" err="1"/>
              <a:t>ax217:remoteMessages</a:t>
            </a:r>
            <a:r>
              <a:rPr sz="1500" dirty="0"/>
              <a:t> </a:t>
            </a:r>
            <a:r>
              <a:rPr sz="1500" dirty="0" err="1"/>
              <a:t>xsi:nil</a:t>
            </a:r>
            <a:r>
              <a:rPr sz="1500" dirty="0"/>
              <a:t>="true" /&gt;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    &lt;</a:t>
            </a:r>
            <a:r>
              <a:rPr sz="1500" dirty="0" err="1"/>
              <a:t>ax217:result</a:t>
            </a:r>
            <a:r>
              <a:rPr sz="1500" dirty="0"/>
              <a:t>&gt;</a:t>
            </a:r>
            <a:r>
              <a:rPr sz="1500" dirty="0" err="1"/>
              <a:t>internal.request.complete</a:t>
            </a:r>
            <a:r>
              <a:rPr sz="1500" dirty="0"/>
              <a:t>&lt;/</a:t>
            </a:r>
            <a:r>
              <a:rPr sz="1500" dirty="0" err="1"/>
              <a:t>ax217:result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    &lt;</a:t>
            </a:r>
            <a:r>
              <a:rPr sz="1500" dirty="0" err="1"/>
              <a:t>ax217:version</a:t>
            </a:r>
            <a:r>
              <a:rPr sz="1500" dirty="0"/>
              <a:t>&gt;9.0.0.98000-104&lt;/</a:t>
            </a:r>
            <a:r>
              <a:rPr sz="1500" dirty="0" err="1"/>
              <a:t>ax217:version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&lt;/</a:t>
            </a:r>
            <a:r>
              <a:rPr sz="1500" dirty="0" err="1"/>
              <a:t>ns:return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&lt;/</a:t>
            </a:r>
            <a:r>
              <a:rPr sz="1500" dirty="0" err="1"/>
              <a:t>ns:getActiveVersionResponse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&lt;/</a:t>
            </a:r>
            <a:r>
              <a:rPr sz="1500" dirty="0" err="1"/>
              <a:t>soapenv:Envelope</a:t>
            </a:r>
            <a:r>
              <a:rPr sz="1500" dirty="0"/>
              <a:t>&gt;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267329" y="4743450"/>
            <a:ext cx="6786117" cy="715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ax217:result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internal.request.complete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ax217:result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ax217:version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&gt;9.0.0.98000-104&lt;/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ax217:version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09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09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09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095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  <p:bldP spid="109572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3"/>
          </a:xfrm>
        </p:spPr>
        <p:txBody>
          <a:bodyPr/>
          <a:lstStyle/>
          <a:p>
            <a:r>
              <a:rPr dirty="0" err="1" smtClean="0"/>
              <a:t>Step2</a:t>
            </a:r>
            <a:r>
              <a:rPr dirty="0" smtClean="0"/>
              <a:t>: Validate Inactive Version</a:t>
            </a:r>
          </a:p>
        </p:txBody>
      </p:sp>
      <p:pic>
        <p:nvPicPr>
          <p:cNvPr id="92162" name="Picture 3" descr="PawsExampleFlow-L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8"/>
            <a:ext cx="3536081" cy="540424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77410"/>
          </a:xfrm>
        </p:spPr>
        <p:txBody>
          <a:bodyPr/>
          <a:lstStyle/>
          <a:p>
            <a:r>
              <a:rPr dirty="0" err="1" smtClean="0"/>
              <a:t>getInactiveVersion</a:t>
            </a:r>
            <a:r>
              <a:rPr dirty="0" smtClean="0"/>
              <a:t> Request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809625"/>
            <a:ext cx="11424906" cy="549973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&lt;?xml version="1.0" encoding="</a:t>
            </a:r>
            <a:r>
              <a:rPr sz="1500" dirty="0" err="1"/>
              <a:t>UTF</a:t>
            </a:r>
            <a:r>
              <a:rPr sz="1500" dirty="0"/>
              <a:t>-8"?&gt;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</a:t>
            </a:r>
            <a:r>
              <a:rPr sz="1500" dirty="0" err="1"/>
              <a:t>soapenv:Envelope</a:t>
            </a:r>
            <a:r>
              <a:rPr sz="1500" dirty="0"/>
              <a:t> </a:t>
            </a:r>
            <a:r>
              <a:rPr sz="1500" dirty="0" err="1"/>
              <a:t>xmlns:soapenv</a:t>
            </a:r>
            <a:r>
              <a:rPr sz="1500" dirty="0"/>
              <a:t>="http://schemas.xmlsoap.org/soap/envelope/" </a:t>
            </a:r>
            <a:r>
              <a:rPr sz="1500" dirty="0" err="1"/>
              <a:t>xmlns:xsd</a:t>
            </a:r>
            <a:r>
              <a:rPr sz="1500" dirty="0"/>
              <a:t>="http://www.w3.org/2001/XMLSchema" </a:t>
            </a:r>
            <a:r>
              <a:rPr sz="1500" dirty="0" err="1"/>
              <a:t>xmlns:xsi</a:t>
            </a:r>
            <a:r>
              <a:rPr sz="1500" dirty="0"/>
              <a:t>="http://www.w3.org/2001/XMLSchema-instance"&gt;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wsa:Action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="http://schemas.xmlsoap.org/ws/2004/08/addressing"&gt;urn:getInactiveVersion&lt;/wsa:Action&gt;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wsa:MessageID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="http://schemas.xmlsoap.org/ws/2004/08/addressing"&gt;uuid:7481e8cf-ba47-49dc-9566-b52596fd4444&lt;/wsa:MessageID&gt;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wsa:ReplyTo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</a:t>
            </a:r>
            <a:r>
              <a:rPr sz="1500" dirty="0" err="1"/>
              <a:t>wsa:Address</a:t>
            </a:r>
            <a:r>
              <a:rPr sz="1500" dirty="0"/>
              <a:t>&gt;http://192.168.101.101:8888/servlet/WSACallBackHandler&lt;/wsa:Address&gt;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</a:t>
            </a:r>
            <a:r>
              <a:rPr sz="1500" dirty="0" err="1"/>
              <a:t>wsa:PortType</a:t>
            </a:r>
            <a:r>
              <a:rPr sz="1500" dirty="0"/>
              <a:t> </a:t>
            </a:r>
            <a:r>
              <a:rPr sz="1500" dirty="0" err="1"/>
              <a:t>xmlns:ns1</a:t>
            </a:r>
            <a:r>
              <a:rPr sz="1500" dirty="0"/>
              <a:t>="http://example.org"&gt;ns1:LocalPart&lt;/wsa:PortType&gt;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&lt;/</a:t>
            </a:r>
            <a:r>
              <a:rPr sz="1500" dirty="0" err="1"/>
              <a:t>wsa:ReplyTo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wsa:To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="http://schemas.xmlsoap.org/ws/2004/08/addressing"&gt;https://192.168.101.99/platform-services/services/VersionService.VersionServiceHttpSoap11Endpoint&lt;/wsa:To&gt;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getInactiveVersion</a:t>
            </a:r>
            <a:r>
              <a:rPr sz="1500" dirty="0"/>
              <a:t> </a:t>
            </a:r>
            <a:r>
              <a:rPr sz="1500" dirty="0" err="1"/>
              <a:t>xmlns</a:t>
            </a:r>
            <a:r>
              <a:rPr sz="1500" dirty="0"/>
              <a:t>="http://services.api.platform.vos.cisco.com"/&gt;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&lt;/</a:t>
            </a:r>
            <a:r>
              <a:rPr sz="1500" dirty="0" err="1"/>
              <a:t>soapenv:Envelope</a:t>
            </a:r>
            <a:r>
              <a:rPr sz="1500" dirty="0"/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463135"/>
          </a:xfrm>
        </p:spPr>
        <p:txBody>
          <a:bodyPr/>
          <a:lstStyle/>
          <a:p>
            <a:r>
              <a:rPr dirty="0" err="1" smtClean="0"/>
              <a:t>getInactiveVersion</a:t>
            </a:r>
            <a:r>
              <a:rPr dirty="0" smtClean="0"/>
              <a:t> Response</a:t>
            </a:r>
          </a:p>
        </p:txBody>
      </p:sp>
      <p:sp>
        <p:nvSpPr>
          <p:cNvPr id="112643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895350"/>
            <a:ext cx="11424906" cy="541401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&lt;</a:t>
            </a:r>
            <a:r>
              <a:rPr sz="2000" dirty="0" err="1"/>
              <a:t>soapenv:Envelope</a:t>
            </a:r>
            <a:r>
              <a:rPr sz="2000" dirty="0"/>
              <a:t> </a:t>
            </a:r>
            <a:r>
              <a:rPr sz="2000" dirty="0" err="1"/>
              <a:t>xmlns:soapenv</a:t>
            </a:r>
            <a:r>
              <a:rPr sz="2000" dirty="0"/>
              <a:t>="http://schemas.xmlsoap.org/soap/envelope/"&gt;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</a:t>
            </a:r>
            <a:r>
              <a:rPr sz="2000" dirty="0" err="1"/>
              <a:t>soapenv:Header</a:t>
            </a:r>
            <a:r>
              <a:rPr sz="2000" dirty="0"/>
              <a:t> </a:t>
            </a:r>
            <a:r>
              <a:rPr sz="2000" dirty="0" err="1"/>
              <a:t>xmlns:wsa</a:t>
            </a:r>
            <a:r>
              <a:rPr sz="20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wsa:To</a:t>
            </a:r>
            <a:r>
              <a:rPr sz="2000" dirty="0"/>
              <a:t>&gt;http://192.168.101.101:8888/servlet/WSACallBackHandler&lt;/wsa:To&gt;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wsa:MessageID</a:t>
            </a:r>
            <a:r>
              <a:rPr sz="2000" dirty="0"/>
              <a:t>&gt;</a:t>
            </a:r>
            <a:r>
              <a:rPr sz="2000" dirty="0" err="1"/>
              <a:t>urn:uuid:0F61829901A8890A521333724069617</a:t>
            </a:r>
            <a:r>
              <a:rPr sz="2000" dirty="0"/>
              <a:t>&lt;/</a:t>
            </a:r>
            <a:r>
              <a:rPr sz="2000" dirty="0" err="1"/>
              <a:t>wsa:MessageID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wsa:Action</a:t>
            </a:r>
            <a:r>
              <a:rPr sz="2000" dirty="0"/>
              <a:t>&gt;</a:t>
            </a:r>
            <a:r>
              <a:rPr sz="2000" dirty="0" err="1"/>
              <a:t>urn:getInactiveVersionResponse</a:t>
            </a:r>
            <a:r>
              <a:rPr sz="2000" dirty="0"/>
              <a:t>&lt;/</a:t>
            </a:r>
            <a:r>
              <a:rPr sz="2000" dirty="0" err="1"/>
              <a:t>wsa:Action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wsa:RelatesTo</a:t>
            </a:r>
            <a:r>
              <a:rPr sz="2000" dirty="0"/>
              <a:t>&gt;</a:t>
            </a:r>
            <a:r>
              <a:rPr sz="2000" dirty="0" err="1"/>
              <a:t>uuid:7481e8cf</a:t>
            </a:r>
            <a:r>
              <a:rPr sz="2000" dirty="0"/>
              <a:t>-</a:t>
            </a:r>
            <a:r>
              <a:rPr sz="2000" dirty="0" err="1"/>
              <a:t>ba47</a:t>
            </a:r>
            <a:r>
              <a:rPr sz="2000" dirty="0"/>
              <a:t>-</a:t>
            </a:r>
            <a:r>
              <a:rPr sz="2000" dirty="0" err="1"/>
              <a:t>49dc</a:t>
            </a:r>
            <a:r>
              <a:rPr sz="2000" dirty="0"/>
              <a:t>-9566-</a:t>
            </a:r>
            <a:r>
              <a:rPr sz="2000" dirty="0" err="1"/>
              <a:t>b52596fd4444</a:t>
            </a:r>
            <a:r>
              <a:rPr sz="2000" dirty="0"/>
              <a:t>&lt;/</a:t>
            </a:r>
            <a:r>
              <a:rPr sz="2000" dirty="0" err="1"/>
              <a:t>wsa:RelatesTo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&lt;/</a:t>
            </a:r>
            <a:r>
              <a:rPr sz="2000" dirty="0" err="1"/>
              <a:t>soapenv:Header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</a:t>
            </a:r>
            <a:r>
              <a:rPr sz="2000" dirty="0" err="1"/>
              <a:t>soapenv:Body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ns:getInactiveVersionResponse</a:t>
            </a:r>
            <a:r>
              <a:rPr sz="2000" dirty="0"/>
              <a:t> </a:t>
            </a:r>
            <a:r>
              <a:rPr sz="2000" dirty="0" err="1"/>
              <a:t>xmlns:ns</a:t>
            </a:r>
            <a:r>
              <a:rPr sz="20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&lt;</a:t>
            </a:r>
            <a:r>
              <a:rPr sz="2000" dirty="0" err="1"/>
              <a:t>ns:return</a:t>
            </a:r>
            <a:r>
              <a:rPr sz="2000" dirty="0"/>
              <a:t> </a:t>
            </a:r>
            <a:r>
              <a:rPr sz="2000" dirty="0" err="1"/>
              <a:t>xmlns:ax217</a:t>
            </a:r>
            <a:r>
              <a:rPr sz="2000" dirty="0"/>
              <a:t>="http://element.services.api.platform.vos.cisco.com/xsd" … 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ax217:remoteMessages</a:t>
            </a:r>
            <a:r>
              <a:rPr sz="2000" dirty="0"/>
              <a:t> </a:t>
            </a:r>
            <a:r>
              <a:rPr sz="2000" dirty="0" err="1"/>
              <a:t>xsi:nil</a:t>
            </a:r>
            <a:r>
              <a:rPr sz="2000" dirty="0"/>
              <a:t>="true" /&gt;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ax217:result</a:t>
            </a:r>
            <a:r>
              <a:rPr sz="2000" dirty="0"/>
              <a:t>&gt;</a:t>
            </a:r>
            <a:r>
              <a:rPr sz="2000" dirty="0" err="1"/>
              <a:t>internal.request.complete</a:t>
            </a:r>
            <a:r>
              <a:rPr sz="2000" dirty="0"/>
              <a:t>&lt;/</a:t>
            </a:r>
            <a:r>
              <a:rPr sz="2000" dirty="0" err="1"/>
              <a:t>ax217:result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ax217:version</a:t>
            </a:r>
            <a:r>
              <a:rPr sz="2000" dirty="0"/>
              <a:t>&gt;&lt;/</a:t>
            </a:r>
            <a:r>
              <a:rPr sz="2000" dirty="0" err="1"/>
              <a:t>ax217:version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&lt;/</a:t>
            </a:r>
            <a:r>
              <a:rPr sz="2000" dirty="0" err="1"/>
              <a:t>ns:return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&lt;/</a:t>
            </a:r>
            <a:r>
              <a:rPr sz="2000" dirty="0" err="1"/>
              <a:t>ns:getInactiveVersionResponse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&lt;/</a:t>
            </a:r>
            <a:r>
              <a:rPr sz="2000" dirty="0" err="1"/>
              <a:t>soapenv:Body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&lt;/</a:t>
            </a:r>
            <a:r>
              <a:rPr sz="2000" dirty="0" err="1"/>
              <a:t>soapenv:Envelope</a:t>
            </a:r>
            <a:r>
              <a:rPr sz="2000" dirty="0"/>
              <a:t>&gt;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267329" y="4385669"/>
            <a:ext cx="6786117" cy="715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ax217:result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internal.request.complete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ax217:result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ax217:version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ax217:version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12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126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126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126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4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339310"/>
          </a:xfrm>
        </p:spPr>
        <p:txBody>
          <a:bodyPr/>
          <a:lstStyle/>
          <a:p>
            <a:r>
              <a:rPr dirty="0" smtClean="0"/>
              <a:t>Step 3: Verify Upgrade Validity</a:t>
            </a:r>
          </a:p>
        </p:txBody>
      </p:sp>
      <p:pic>
        <p:nvPicPr>
          <p:cNvPr id="95234" name="Picture 3" descr="PawsExampleFlow-L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4797691" cy="540781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96460"/>
          </a:xfrm>
        </p:spPr>
        <p:txBody>
          <a:bodyPr/>
          <a:lstStyle/>
          <a:p>
            <a:r>
              <a:rPr dirty="0" err="1" smtClean="0"/>
              <a:t>upgradeFilter</a:t>
            </a:r>
            <a:r>
              <a:rPr dirty="0" smtClean="0"/>
              <a:t> Request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952500"/>
            <a:ext cx="11424906" cy="535686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&lt;?xml version="1.0" encoding="</a:t>
            </a:r>
            <a:r>
              <a:rPr sz="1600" dirty="0" err="1"/>
              <a:t>UTF</a:t>
            </a:r>
            <a:r>
              <a:rPr sz="1600" dirty="0"/>
              <a:t>-8"?&gt;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&lt;</a:t>
            </a:r>
            <a:r>
              <a:rPr sz="1600" dirty="0" err="1"/>
              <a:t>soapenv:Envelope</a:t>
            </a:r>
            <a:r>
              <a:rPr sz="1600" dirty="0"/>
              <a:t> </a:t>
            </a:r>
            <a:r>
              <a:rPr sz="1600" dirty="0" err="1"/>
              <a:t>xmlns:soapenv</a:t>
            </a:r>
            <a:r>
              <a:rPr sz="1600" dirty="0"/>
              <a:t>="http://schemas.xmlsoap.org/soap/envelope/" … 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&lt;</a:t>
            </a:r>
            <a:r>
              <a:rPr sz="1600" dirty="0" err="1"/>
              <a:t>soapenv:Header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wsa:Action</a:t>
            </a:r>
            <a:r>
              <a:rPr sz="1600" dirty="0"/>
              <a:t> </a:t>
            </a:r>
            <a:r>
              <a:rPr sz="1600" dirty="0" err="1"/>
              <a:t>xmlns:wsa</a:t>
            </a:r>
            <a:r>
              <a:rPr sz="1600" dirty="0"/>
              <a:t>="http://schemas.xmlsoap.org/ws/2004/08/addressing"&gt;urn:upgradeFilter&lt;/wsa:Action&gt;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wsa:MessageID</a:t>
            </a:r>
            <a:r>
              <a:rPr sz="1600" dirty="0"/>
              <a:t> </a:t>
            </a:r>
            <a:r>
              <a:rPr sz="1600" dirty="0" err="1"/>
              <a:t>xmlns:wsa</a:t>
            </a:r>
            <a:r>
              <a:rPr sz="1600" dirty="0"/>
              <a:t>="http://schemas.xmlsoap.org/ws/2004/08/addressing"&gt;uuid:7481e8cf-ba47-49dc-9566-b52596fd4444&lt;/wsa:MessageID&gt;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wsa:ReplyTo</a:t>
            </a:r>
            <a:r>
              <a:rPr sz="1600" dirty="0"/>
              <a:t> </a:t>
            </a:r>
            <a:r>
              <a:rPr sz="1600" dirty="0" err="1"/>
              <a:t>xmlns:wsa</a:t>
            </a:r>
            <a:r>
              <a:rPr sz="16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wsa:Address</a:t>
            </a:r>
            <a:r>
              <a:rPr sz="1600" dirty="0"/>
              <a:t>&gt;http://192.168.101.101:8888/servlet/WSACallBackHandler&lt;/wsa:Address&gt;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wsa:PortType</a:t>
            </a:r>
            <a:r>
              <a:rPr sz="1600" dirty="0"/>
              <a:t> </a:t>
            </a:r>
            <a:r>
              <a:rPr sz="1600" dirty="0" err="1"/>
              <a:t>xmlns:ns1</a:t>
            </a:r>
            <a:r>
              <a:rPr sz="1600" dirty="0"/>
              <a:t>="http://example.org"&gt;ns1:LocalPart&lt;/wsa:PortType&gt;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&lt;/</a:t>
            </a:r>
            <a:r>
              <a:rPr sz="1600" dirty="0" err="1"/>
              <a:t>wsa:ReplyTo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wsa:To</a:t>
            </a:r>
            <a:r>
              <a:rPr sz="1600" dirty="0"/>
              <a:t> </a:t>
            </a:r>
            <a:r>
              <a:rPr sz="1600" dirty="0" err="1"/>
              <a:t>xmlns:wsa</a:t>
            </a:r>
            <a:r>
              <a:rPr sz="1600" dirty="0"/>
              <a:t>="http://schemas.xmlsoap.org/ws/2004/08/addressing"&gt;https://192.168.101.99/platform-services/services/UpgradeFilterService.UpgradeFilterServiceHttpSoap11Endpoint&lt;/wsa:To&gt;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&lt;/</a:t>
            </a:r>
            <a:r>
              <a:rPr sz="1600" dirty="0" err="1"/>
              <a:t>soapenv:Header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&lt;</a:t>
            </a:r>
            <a:r>
              <a:rPr sz="1600" dirty="0" err="1"/>
              <a:t>soapenv:Body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upgradeFilter</a:t>
            </a:r>
            <a:r>
              <a:rPr sz="1600" dirty="0"/>
              <a:t> </a:t>
            </a:r>
            <a:r>
              <a:rPr sz="1600" dirty="0" err="1"/>
              <a:t>xmlns</a:t>
            </a:r>
            <a:r>
              <a:rPr sz="16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args0</a:t>
            </a:r>
            <a:r>
              <a:rPr sz="1600" dirty="0"/>
              <a:t>&gt;install/upgrade&lt;/</a:t>
            </a:r>
            <a:r>
              <a:rPr sz="1600" dirty="0" err="1"/>
              <a:t>args0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args1</a:t>
            </a:r>
            <a:r>
              <a:rPr sz="1600" dirty="0"/>
              <a:t>&gt;</a:t>
            </a:r>
            <a:r>
              <a:rPr sz="1600" dirty="0" err="1"/>
              <a:t>UCSInstall_UCOS_9.0.0.98000-146.iso</a:t>
            </a:r>
            <a:r>
              <a:rPr sz="1600" dirty="0"/>
              <a:t>&lt;/</a:t>
            </a:r>
            <a:r>
              <a:rPr sz="1600" dirty="0" err="1"/>
              <a:t>args1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args1</a:t>
            </a:r>
            <a:r>
              <a:rPr sz="1600" dirty="0"/>
              <a:t>&gt;</a:t>
            </a:r>
            <a:r>
              <a:rPr sz="1600" dirty="0" err="1"/>
              <a:t>UCSInstall_UCOS_9.0.0.98000-148.iso</a:t>
            </a:r>
            <a:r>
              <a:rPr sz="1600" dirty="0"/>
              <a:t>&lt;/</a:t>
            </a:r>
            <a:r>
              <a:rPr sz="1600" dirty="0" err="1"/>
              <a:t>args1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&lt;/</a:t>
            </a:r>
            <a:r>
              <a:rPr sz="1600" dirty="0" err="1"/>
              <a:t>upgradeFilter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&lt;/</a:t>
            </a:r>
            <a:r>
              <a:rPr sz="1600" dirty="0" err="1"/>
              <a:t>soapenv:Body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&lt;/</a:t>
            </a:r>
            <a:r>
              <a:rPr sz="1600" dirty="0" err="1"/>
              <a:t>soapenv:Envelope</a:t>
            </a:r>
            <a:r>
              <a:rPr sz="1600" dirty="0"/>
              <a:t>&gt;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581775" y="4057650"/>
            <a:ext cx="8569430" cy="23313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soapenv:Body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upgradeFilter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xmlns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="http://services.api.platform.vos.cisco.com"&gt;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args0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&gt;install/upgrade&lt;/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args0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args1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UCSInstall_UCOS_9.0.0.98000-146.iso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args1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args1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UCSInstall_UCOS_9.0.0.98000-148.iso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args1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upgradeFilter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soapenv:Body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endParaRPr lang="en-US" sz="21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10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10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105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105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105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105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105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6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86935"/>
          </a:xfrm>
        </p:spPr>
        <p:txBody>
          <a:bodyPr/>
          <a:lstStyle/>
          <a:p>
            <a:r>
              <a:rPr dirty="0" err="1" smtClean="0"/>
              <a:t>upgradeFilter</a:t>
            </a:r>
            <a:r>
              <a:rPr dirty="0" smtClean="0"/>
              <a:t> Response</a:t>
            </a:r>
          </a:p>
        </p:txBody>
      </p:sp>
      <p:sp>
        <p:nvSpPr>
          <p:cNvPr id="113667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933450"/>
            <a:ext cx="11424906" cy="537591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&lt;</a:t>
            </a:r>
            <a:r>
              <a:rPr sz="2000" dirty="0" err="1"/>
              <a:t>soapenv:Envelope</a:t>
            </a:r>
            <a:r>
              <a:rPr sz="2000" dirty="0"/>
              <a:t> </a:t>
            </a:r>
            <a:r>
              <a:rPr sz="2000" dirty="0" err="1"/>
              <a:t>xmlns:soapenv</a:t>
            </a:r>
            <a:r>
              <a:rPr sz="2000" dirty="0"/>
              <a:t>="http://schemas.xmlsoap.org/soap/envelope/"&gt;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</a:t>
            </a:r>
            <a:r>
              <a:rPr sz="2000" dirty="0" err="1"/>
              <a:t>soapenv:Header</a:t>
            </a:r>
            <a:r>
              <a:rPr sz="2000" dirty="0"/>
              <a:t> </a:t>
            </a:r>
            <a:r>
              <a:rPr sz="2000" dirty="0" err="1"/>
              <a:t>xmlns:wsa</a:t>
            </a:r>
            <a:r>
              <a:rPr sz="20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wsa:To</a:t>
            </a:r>
            <a:r>
              <a:rPr sz="2000" dirty="0"/>
              <a:t>&gt;http://192.168.101.101:8888/servlet/WSACallBackHandler&lt;/wsa:To&gt;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wsa:MessageID</a:t>
            </a:r>
            <a:r>
              <a:rPr sz="2000" dirty="0"/>
              <a:t>&gt;</a:t>
            </a:r>
            <a:r>
              <a:rPr sz="2000" dirty="0" err="1"/>
              <a:t>urn:uuid:0F61829901A8890A521333728661554</a:t>
            </a:r>
            <a:r>
              <a:rPr sz="2000" dirty="0"/>
              <a:t>&lt;/</a:t>
            </a:r>
            <a:r>
              <a:rPr sz="2000" dirty="0" err="1"/>
              <a:t>wsa:MessageID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wsa:Action</a:t>
            </a:r>
            <a:r>
              <a:rPr sz="2000" dirty="0"/>
              <a:t>&gt;</a:t>
            </a:r>
            <a:r>
              <a:rPr sz="2000" dirty="0" err="1"/>
              <a:t>urn:upgradeFilterResponse</a:t>
            </a:r>
            <a:r>
              <a:rPr sz="2000" dirty="0"/>
              <a:t>&lt;/</a:t>
            </a:r>
            <a:r>
              <a:rPr sz="2000" dirty="0" err="1"/>
              <a:t>wsa:Action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wsa:RelatesTo</a:t>
            </a:r>
            <a:r>
              <a:rPr sz="2000" dirty="0"/>
              <a:t>&gt;</a:t>
            </a:r>
            <a:r>
              <a:rPr sz="2000" dirty="0" err="1"/>
              <a:t>uuid:7481e8cf</a:t>
            </a:r>
            <a:r>
              <a:rPr sz="2000" dirty="0"/>
              <a:t>-</a:t>
            </a:r>
            <a:r>
              <a:rPr sz="2000" dirty="0" err="1"/>
              <a:t>ba47</a:t>
            </a:r>
            <a:r>
              <a:rPr sz="2000" dirty="0"/>
              <a:t>-</a:t>
            </a:r>
            <a:r>
              <a:rPr sz="2000" dirty="0" err="1"/>
              <a:t>49dc</a:t>
            </a:r>
            <a:r>
              <a:rPr sz="2000" dirty="0"/>
              <a:t>-9566-</a:t>
            </a:r>
            <a:r>
              <a:rPr sz="2000" dirty="0" err="1"/>
              <a:t>b52596fd4444</a:t>
            </a:r>
            <a:r>
              <a:rPr sz="2000" dirty="0"/>
              <a:t>&lt;/</a:t>
            </a:r>
            <a:r>
              <a:rPr sz="2000" dirty="0" err="1"/>
              <a:t>wsa:RelatesTo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&lt;/</a:t>
            </a:r>
            <a:r>
              <a:rPr sz="2000" dirty="0" err="1"/>
              <a:t>soapenv:Header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</a:t>
            </a:r>
            <a:r>
              <a:rPr sz="2000" dirty="0" err="1"/>
              <a:t>soapenv:Body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ns:upgradeFilterResponse</a:t>
            </a:r>
            <a:r>
              <a:rPr sz="2000" dirty="0"/>
              <a:t> </a:t>
            </a:r>
            <a:r>
              <a:rPr sz="2000" dirty="0" err="1"/>
              <a:t>xmlns:ns</a:t>
            </a:r>
            <a:r>
              <a:rPr sz="20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&lt;</a:t>
            </a:r>
            <a:r>
              <a:rPr sz="2000" dirty="0" err="1"/>
              <a:t>ns:return</a:t>
            </a:r>
            <a:r>
              <a:rPr sz="2000" dirty="0"/>
              <a:t> </a:t>
            </a:r>
            <a:r>
              <a:rPr sz="2000" dirty="0" err="1"/>
              <a:t>xmlns:ax233</a:t>
            </a:r>
            <a:r>
              <a:rPr sz="2000" dirty="0"/>
              <a:t>="http://element.services.api.platform.vos.cisco.com/xsd" … 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ax233:result</a:t>
            </a:r>
            <a:r>
              <a:rPr sz="2000" dirty="0"/>
              <a:t>&gt;</a:t>
            </a:r>
            <a:r>
              <a:rPr sz="2000" dirty="0" err="1"/>
              <a:t>internal.request.complete</a:t>
            </a:r>
            <a:r>
              <a:rPr sz="2000" dirty="0"/>
              <a:t>&lt;/</a:t>
            </a:r>
            <a:r>
              <a:rPr sz="2000" dirty="0" err="1"/>
              <a:t>ax233:result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ax233:upgradeFiles</a:t>
            </a:r>
            <a:r>
              <a:rPr sz="2000" dirty="0"/>
              <a:t>&gt;</a:t>
            </a:r>
            <a:r>
              <a:rPr sz="2000" dirty="0" err="1"/>
              <a:t>UCSInstall_UCOS_9.0.0.98000-146.iso</a:t>
            </a:r>
            <a:r>
              <a:rPr sz="2000" dirty="0"/>
              <a:t>&lt;/</a:t>
            </a:r>
            <a:r>
              <a:rPr sz="2000" dirty="0" err="1"/>
              <a:t>ax233:upgradeFiles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ax233:upgradeFiles</a:t>
            </a:r>
            <a:r>
              <a:rPr sz="2000" dirty="0"/>
              <a:t>&gt;</a:t>
            </a:r>
            <a:r>
              <a:rPr sz="2000" dirty="0" err="1"/>
              <a:t>UCSInstall_UCOS_9.0.0.98000-148.iso</a:t>
            </a:r>
            <a:r>
              <a:rPr sz="2000" dirty="0"/>
              <a:t>&lt;/</a:t>
            </a:r>
            <a:r>
              <a:rPr sz="2000" dirty="0" err="1"/>
              <a:t>ax233:upgradeFiles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&lt;/</a:t>
            </a:r>
            <a:r>
              <a:rPr sz="2000" dirty="0" err="1"/>
              <a:t>ns:return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&lt;/</a:t>
            </a:r>
            <a:r>
              <a:rPr sz="2000" dirty="0" err="1"/>
              <a:t>ns:upgradeFilterResponse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&lt;/</a:t>
            </a:r>
            <a:r>
              <a:rPr sz="2000" dirty="0" err="1"/>
              <a:t>soapenv:Body</a:t>
            </a:r>
            <a:r>
              <a:rPr sz="20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&lt;/</a:t>
            </a:r>
            <a:r>
              <a:rPr sz="2000" dirty="0" err="1"/>
              <a:t>soapenv:Envelope</a:t>
            </a:r>
            <a:r>
              <a:rPr sz="2000" dirty="0"/>
              <a:t>&gt;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353256" y="2457450"/>
            <a:ext cx="10598058" cy="3731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ns:upgradeFilterResponse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xmlns:ns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="http://services.api.platform.vos.cisco.com"&gt;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ns:return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xmlns:ax233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="http://element.services.api.platform.vos.cisco.com/xsd" … 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ax233:result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internal.request.complete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ax233:result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ax233:upgradeFiles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    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UCSInstall_UCOS_9.0.0.98000-146.iso</a:t>
            </a:r>
            <a:endParaRPr lang="en-US" sz="2100" dirty="0">
              <a:solidFill>
                <a:schemeClr val="accent2"/>
              </a:solidFill>
              <a:latin typeface="Arial" charset="0"/>
              <a:sym typeface="Arial" charset="0"/>
            </a:endParaRP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ax233:upgradeFiles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ax233:upgradeFiles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    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UCSInstall_UCOS_9.0.0.98000-148.iso</a:t>
            </a:r>
            <a:endParaRPr lang="en-US" sz="2100" dirty="0">
              <a:solidFill>
                <a:schemeClr val="accent2"/>
              </a:solidFill>
              <a:latin typeface="Arial" charset="0"/>
              <a:sym typeface="Arial" charset="0"/>
            </a:endParaRP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ax233:upgradeFiles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ns:return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ns:upgradeFilterResponse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endParaRPr lang="en-US" sz="21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13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13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13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136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136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68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dirty="0" smtClean="0"/>
              <a:t>Step 4: Download &amp; Prepare Upgrade File</a:t>
            </a:r>
          </a:p>
        </p:txBody>
      </p:sp>
      <p:pic>
        <p:nvPicPr>
          <p:cNvPr id="98306" name="Picture 3" descr="PawsExampleFlow-L0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6475871" cy="54006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prepareRemoteUpgrade Request (Header)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sz="1800" dirty="0"/>
              <a:t>&lt;</a:t>
            </a:r>
            <a:r>
              <a:rPr sz="1800" dirty="0" err="1"/>
              <a:t>soapenv:Header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sz="1800" dirty="0"/>
              <a:t>    &lt;</a:t>
            </a:r>
            <a:r>
              <a:rPr sz="1800" dirty="0" err="1"/>
              <a:t>wsa:Action</a:t>
            </a:r>
            <a:r>
              <a:rPr sz="1800" dirty="0"/>
              <a:t> </a:t>
            </a:r>
            <a:r>
              <a:rPr sz="1800" dirty="0" err="1"/>
              <a:t>xmlns:wsa</a:t>
            </a:r>
            <a:r>
              <a:rPr sz="1800" dirty="0"/>
              <a:t>="http://schemas.xmlsoap.org/ws/2004/08/addressing"&gt;urn:prepareRemoteUpgrade&lt;/wsa:Action&gt;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sz="1800" dirty="0"/>
              <a:t>    &lt;</a:t>
            </a:r>
            <a:r>
              <a:rPr sz="1800" dirty="0" err="1"/>
              <a:t>wsa:MessageID</a:t>
            </a:r>
            <a:r>
              <a:rPr sz="1800" dirty="0"/>
              <a:t> </a:t>
            </a:r>
            <a:r>
              <a:rPr sz="1800" dirty="0" err="1"/>
              <a:t>xmlns:wsa</a:t>
            </a:r>
            <a:r>
              <a:rPr sz="1800" dirty="0"/>
              <a:t>="http://schemas.xmlsoap.org/ws/2004/08/addressing"&gt;uuid:7481e8cf-ba47-49dc-9566-b52596fd4444&lt;/wsa:MessageID&gt;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sz="1800" dirty="0"/>
              <a:t>    &lt;</a:t>
            </a:r>
            <a:r>
              <a:rPr sz="1800" dirty="0" err="1"/>
              <a:t>wsa:ReplyTo</a:t>
            </a:r>
            <a:r>
              <a:rPr sz="1800" dirty="0"/>
              <a:t> </a:t>
            </a:r>
            <a:r>
              <a:rPr sz="1800" dirty="0" err="1"/>
              <a:t>xmlns:wsa</a:t>
            </a:r>
            <a:r>
              <a:rPr sz="1800" dirty="0"/>
              <a:t>="http://schemas.xmlsoap.org/ws/2004/08/addressing"&gt;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sz="1800" dirty="0"/>
              <a:t>        &lt;</a:t>
            </a:r>
            <a:r>
              <a:rPr sz="1800" dirty="0" err="1"/>
              <a:t>wsa:Address</a:t>
            </a:r>
            <a:r>
              <a:rPr sz="1800" dirty="0"/>
              <a:t>&gt;http://192.168.101.101:8888/servlet/WSACallBackHandler&lt;/wsa:Address&gt;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sz="1800" dirty="0"/>
              <a:t>        &lt;</a:t>
            </a:r>
            <a:r>
              <a:rPr sz="1800" dirty="0" err="1"/>
              <a:t>wsa:PortType</a:t>
            </a:r>
            <a:r>
              <a:rPr sz="1800" dirty="0"/>
              <a:t> </a:t>
            </a:r>
            <a:r>
              <a:rPr sz="1800" dirty="0" err="1"/>
              <a:t>xmlns:ns1</a:t>
            </a:r>
            <a:r>
              <a:rPr sz="1800" dirty="0"/>
              <a:t>="http://example.org"&gt;ns1:LocalPart&lt;/wsa:PortType&gt;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sz="1800" dirty="0"/>
              <a:t>    &lt;/</a:t>
            </a:r>
            <a:r>
              <a:rPr sz="1800" dirty="0" err="1"/>
              <a:t>wsa:ReplyTo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sz="1800" dirty="0"/>
              <a:t>    &lt;</a:t>
            </a:r>
            <a:r>
              <a:rPr sz="1800" dirty="0" err="1"/>
              <a:t>wsa:To</a:t>
            </a:r>
            <a:r>
              <a:rPr sz="1800" dirty="0"/>
              <a:t> </a:t>
            </a:r>
            <a:r>
              <a:rPr sz="1800" dirty="0" err="1"/>
              <a:t>xmlns:wsa</a:t>
            </a:r>
            <a:r>
              <a:rPr sz="1800" dirty="0"/>
              <a:t>="http://schemas.xmlsoap.org/ws/2004/08/addressing"&gt;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sz="1800" dirty="0"/>
              <a:t>        https://192.168.101.99/platform-services/services/PrepareRemoteUpgradeService.PrepareRemoteUpgradeServiceHttpSoap11Endpoint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sz="1800" dirty="0"/>
              <a:t>    &lt;/</a:t>
            </a:r>
            <a:r>
              <a:rPr sz="1800" dirty="0" err="1"/>
              <a:t>wsa:To</a:t>
            </a:r>
            <a:r>
              <a:rPr sz="1800" dirty="0"/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sz="1800" dirty="0"/>
              <a:t>&lt;/</a:t>
            </a:r>
            <a:r>
              <a:rPr sz="1800" dirty="0" err="1"/>
              <a:t>soapenv:Header</a:t>
            </a:r>
            <a:r>
              <a:rPr sz="1800" dirty="0"/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425035"/>
          </a:xfrm>
        </p:spPr>
        <p:txBody>
          <a:bodyPr/>
          <a:lstStyle/>
          <a:p>
            <a:r>
              <a:rPr dirty="0" err="1" smtClean="0"/>
              <a:t>prepareRemoteUpgrade</a:t>
            </a:r>
            <a:r>
              <a:rPr dirty="0" smtClean="0"/>
              <a:t> Request (Body)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857250"/>
            <a:ext cx="11424906" cy="545211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&lt;</a:t>
            </a:r>
            <a:r>
              <a:rPr sz="1600" dirty="0" err="1"/>
              <a:t>soapenv:Body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&lt;</a:t>
            </a:r>
            <a:r>
              <a:rPr sz="1600" dirty="0" err="1"/>
              <a:t>prepareRemoteUpgrade</a:t>
            </a:r>
            <a:r>
              <a:rPr sz="1600" dirty="0"/>
              <a:t> </a:t>
            </a:r>
            <a:r>
              <a:rPr sz="1600" dirty="0" err="1"/>
              <a:t>xmlns</a:t>
            </a:r>
            <a:r>
              <a:rPr sz="16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args0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nsname:name</a:t>
            </a:r>
            <a:r>
              <a:rPr sz="1600" dirty="0"/>
              <a:t> </a:t>
            </a:r>
            <a:r>
              <a:rPr sz="1600" dirty="0" err="1"/>
              <a:t>xmlns:nsname</a:t>
            </a:r>
            <a:r>
              <a:rPr sz="1600" dirty="0"/>
              <a:t>="http://element.api.platform.vos.cisco.com/xsd"&gt;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    </a:t>
            </a:r>
            <a:r>
              <a:rPr sz="1600" dirty="0" err="1"/>
              <a:t>UCSInstall_UCOS_9.0.0.98000-133.iso</a:t>
            </a:r>
            <a:endParaRPr sz="1600" dirty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&lt;/</a:t>
            </a:r>
            <a:r>
              <a:rPr sz="1600" dirty="0" err="1"/>
              <a:t>nsname:name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nspath:path</a:t>
            </a:r>
            <a:r>
              <a:rPr sz="1600" dirty="0"/>
              <a:t> </a:t>
            </a:r>
            <a:r>
              <a:rPr sz="1600" dirty="0" err="1"/>
              <a:t>xmlns:nspath</a:t>
            </a:r>
            <a:r>
              <a:rPr sz="1600" dirty="0"/>
              <a:t>="http://element.api.platform.vos.cisco.com/xsd"&gt;Upgrades&lt;/nspath:path&gt;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nspass:password</a:t>
            </a:r>
            <a:r>
              <a:rPr sz="1600" dirty="0"/>
              <a:t> </a:t>
            </a:r>
            <a:r>
              <a:rPr sz="1600" dirty="0" err="1"/>
              <a:t>xmlns:nspass</a:t>
            </a:r>
            <a:r>
              <a:rPr sz="1600" dirty="0"/>
              <a:t>="http://element.api.platform.vos.cisco.com/xsd"&gt;cisco&lt;/nspass:password&gt;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nsserv:server</a:t>
            </a:r>
            <a:r>
              <a:rPr sz="1600" dirty="0"/>
              <a:t> </a:t>
            </a:r>
            <a:r>
              <a:rPr sz="1600" dirty="0" err="1"/>
              <a:t>xmlns:nsserv</a:t>
            </a:r>
            <a:r>
              <a:rPr sz="1600" dirty="0"/>
              <a:t>="http://element.api.platform.vos.cisco.com/xsd"&gt;192.168.101.101&lt;/nsserv:server&gt;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nsloc:upgradeLocation</a:t>
            </a:r>
            <a:r>
              <a:rPr sz="1600" dirty="0"/>
              <a:t> </a:t>
            </a:r>
            <a:r>
              <a:rPr sz="1600" dirty="0" err="1"/>
              <a:t>xmlns:nsloc</a:t>
            </a:r>
            <a:r>
              <a:rPr sz="1600" dirty="0"/>
              <a:t>="http://element.api.platform.vos.cisco.com/xsd"&gt;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    </a:t>
            </a:r>
            <a:r>
              <a:rPr sz="1600" dirty="0" err="1"/>
              <a:t>upgradefile.location.remote.sftp</a:t>
            </a:r>
            <a:endParaRPr sz="1600" dirty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&lt;/</a:t>
            </a:r>
            <a:r>
              <a:rPr sz="1600" dirty="0" err="1"/>
              <a:t>nsloc:upgradeLocation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nstyp:upgradeType</a:t>
            </a:r>
            <a:r>
              <a:rPr sz="1600" dirty="0"/>
              <a:t> </a:t>
            </a:r>
            <a:r>
              <a:rPr sz="1600" dirty="0" err="1"/>
              <a:t>xmlns:nstyp</a:t>
            </a:r>
            <a:r>
              <a:rPr sz="1600" dirty="0"/>
              <a:t>="http://element.api.platform.vos.cisco.com/xsd"&gt;install/upgrade&lt;/nstyp:upgradeType&gt;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nsuser:user</a:t>
            </a:r>
            <a:r>
              <a:rPr sz="1600" dirty="0"/>
              <a:t> </a:t>
            </a:r>
            <a:r>
              <a:rPr sz="1600" dirty="0" err="1"/>
              <a:t>xmlns:nsuser</a:t>
            </a:r>
            <a:r>
              <a:rPr sz="1600" dirty="0"/>
              <a:t>="http://element.api.platform.vos.cisco.com/xsd"&gt;admin&lt;/nsuser:user&gt;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&lt;/</a:t>
            </a:r>
            <a:r>
              <a:rPr sz="1600" dirty="0" err="1"/>
              <a:t>args0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args1</a:t>
            </a:r>
            <a:r>
              <a:rPr sz="1600" dirty="0"/>
              <a:t>&gt;</a:t>
            </a:r>
            <a:r>
              <a:rPr sz="1600" dirty="0" err="1"/>
              <a:t>session0001</a:t>
            </a:r>
            <a:r>
              <a:rPr sz="1600" dirty="0"/>
              <a:t>&lt;/</a:t>
            </a:r>
            <a:r>
              <a:rPr sz="1600" dirty="0" err="1"/>
              <a:t>args1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args2</a:t>
            </a:r>
            <a:r>
              <a:rPr sz="1600" dirty="0"/>
              <a:t>&gt;false&lt;/</a:t>
            </a:r>
            <a:r>
              <a:rPr sz="1600" dirty="0" err="1"/>
              <a:t>args2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&lt;/</a:t>
            </a:r>
            <a:r>
              <a:rPr sz="1600" dirty="0" err="1"/>
              <a:t>prepareRemoteUpgrade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&lt;/</a:t>
            </a:r>
            <a:r>
              <a:rPr sz="1600" dirty="0" err="1"/>
              <a:t>soapenv:Body</a:t>
            </a:r>
            <a:r>
              <a:rPr sz="1600" dirty="0"/>
              <a:t>&gt;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667235" y="857250"/>
            <a:ext cx="9068567" cy="58862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8562" tIns="34281" rIns="68562" bIns="34281">
            <a:spAutoFit/>
          </a:bodyPr>
          <a:lstStyle/>
          <a:p>
            <a:pPr defTabSz="685617"/>
            <a:r>
              <a:rPr lang="en-US" dirty="0">
                <a:latin typeface="Arial" charset="0"/>
                <a:sym typeface="Arial" charset="0"/>
              </a:rPr>
              <a:t>&lt;</a:t>
            </a:r>
            <a:r>
              <a:rPr lang="en-US" dirty="0" err="1">
                <a:latin typeface="Arial" charset="0"/>
                <a:sym typeface="Arial" charset="0"/>
              </a:rPr>
              <a:t>nsname:name</a:t>
            </a:r>
            <a:r>
              <a:rPr lang="en-US" dirty="0">
                <a:latin typeface="Arial" charset="0"/>
                <a:sym typeface="Arial" charset="0"/>
              </a:rPr>
              <a:t> </a:t>
            </a:r>
            <a:r>
              <a:rPr lang="en-US" dirty="0" err="1">
                <a:latin typeface="Arial" charset="0"/>
                <a:sym typeface="Arial" charset="0"/>
              </a:rPr>
              <a:t>xmlns:nsname</a:t>
            </a:r>
            <a:r>
              <a:rPr lang="en-US" dirty="0">
                <a:latin typeface="Arial" charset="0"/>
                <a:sym typeface="Arial" charset="0"/>
              </a:rPr>
              <a:t>="http://element.api.platform.vos.cisco.com/xsd"&gt;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    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UCSInstall_UCOS_9.0.0.98000-133.iso</a:t>
            </a:r>
            <a:endParaRPr lang="en-US" dirty="0">
              <a:solidFill>
                <a:schemeClr val="accent2"/>
              </a:solidFill>
              <a:latin typeface="Arial" charset="0"/>
              <a:sym typeface="Arial" charset="0"/>
            </a:endParaRP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&lt;/</a:t>
            </a:r>
            <a:r>
              <a:rPr lang="en-US" dirty="0" err="1">
                <a:latin typeface="Arial" charset="0"/>
                <a:sym typeface="Arial" charset="0"/>
              </a:rPr>
              <a:t>nsname:name</a:t>
            </a:r>
            <a:r>
              <a:rPr lang="en-US" dirty="0"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</a:t>
            </a:r>
            <a:r>
              <a:rPr lang="en-US" dirty="0" err="1">
                <a:latin typeface="Arial" charset="0"/>
                <a:sym typeface="Arial" charset="0"/>
              </a:rPr>
              <a:t>nspath:path</a:t>
            </a:r>
            <a:r>
              <a:rPr lang="en-US" dirty="0">
                <a:latin typeface="Arial" charset="0"/>
                <a:sym typeface="Arial" charset="0"/>
              </a:rPr>
              <a:t> </a:t>
            </a:r>
            <a:r>
              <a:rPr lang="en-US" dirty="0" err="1">
                <a:latin typeface="Arial" charset="0"/>
                <a:sym typeface="Arial" charset="0"/>
              </a:rPr>
              <a:t>xmlns:nspath</a:t>
            </a:r>
            <a:r>
              <a:rPr lang="en-US" dirty="0">
                <a:latin typeface="Arial" charset="0"/>
                <a:sym typeface="Arial" charset="0"/>
              </a:rPr>
              <a:t>="http://element.api.platform.vos.cisco.com/xsd"&gt;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Upgrades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&lt;/</a:t>
            </a:r>
            <a:r>
              <a:rPr lang="en-US" dirty="0" err="1">
                <a:latin typeface="Arial" charset="0"/>
                <a:sym typeface="Arial" charset="0"/>
              </a:rPr>
              <a:t>nspath:path</a:t>
            </a:r>
            <a:r>
              <a:rPr lang="en-US" dirty="0"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</a:t>
            </a:r>
            <a:r>
              <a:rPr lang="en-US" dirty="0" err="1">
                <a:latin typeface="Arial" charset="0"/>
                <a:sym typeface="Arial" charset="0"/>
              </a:rPr>
              <a:t>nspass:password</a:t>
            </a:r>
            <a:r>
              <a:rPr lang="en-US" dirty="0">
                <a:latin typeface="Arial" charset="0"/>
                <a:sym typeface="Arial" charset="0"/>
              </a:rPr>
              <a:t> </a:t>
            </a:r>
            <a:r>
              <a:rPr lang="en-US" dirty="0" err="1">
                <a:latin typeface="Arial" charset="0"/>
                <a:sym typeface="Arial" charset="0"/>
              </a:rPr>
              <a:t>xmlns:nspass</a:t>
            </a:r>
            <a:r>
              <a:rPr lang="en-US" dirty="0">
                <a:latin typeface="Arial" charset="0"/>
                <a:sym typeface="Arial" charset="0"/>
              </a:rPr>
              <a:t>="http://element.api.platform.vos.cisco.com/xsd"&gt;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cisco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&lt;/</a:t>
            </a:r>
            <a:r>
              <a:rPr lang="en-US" dirty="0" err="1">
                <a:latin typeface="Arial" charset="0"/>
                <a:sym typeface="Arial" charset="0"/>
              </a:rPr>
              <a:t>nspass:password</a:t>
            </a:r>
            <a:r>
              <a:rPr lang="en-US" dirty="0"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</a:t>
            </a:r>
            <a:r>
              <a:rPr lang="en-US" dirty="0" err="1">
                <a:latin typeface="Arial" charset="0"/>
                <a:sym typeface="Arial" charset="0"/>
              </a:rPr>
              <a:t>nsserv:server</a:t>
            </a:r>
            <a:r>
              <a:rPr lang="en-US" dirty="0">
                <a:latin typeface="Arial" charset="0"/>
                <a:sym typeface="Arial" charset="0"/>
              </a:rPr>
              <a:t> </a:t>
            </a:r>
            <a:r>
              <a:rPr lang="en-US" dirty="0" err="1">
                <a:latin typeface="Arial" charset="0"/>
                <a:sym typeface="Arial" charset="0"/>
              </a:rPr>
              <a:t>xmlns:nsserv</a:t>
            </a:r>
            <a:r>
              <a:rPr lang="en-US" dirty="0">
                <a:latin typeface="Arial" charset="0"/>
                <a:sym typeface="Arial" charset="0"/>
              </a:rPr>
              <a:t>="http://element.api.platform.vos.cisco.com/xsd"&gt;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192.168.101.101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&lt;/</a:t>
            </a:r>
            <a:r>
              <a:rPr lang="en-US" dirty="0" err="1">
                <a:latin typeface="Arial" charset="0"/>
                <a:sym typeface="Arial" charset="0"/>
              </a:rPr>
              <a:t>nsserv:server</a:t>
            </a:r>
            <a:r>
              <a:rPr lang="en-US" dirty="0"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</a:t>
            </a:r>
            <a:r>
              <a:rPr lang="en-US" dirty="0" err="1">
                <a:latin typeface="Arial" charset="0"/>
                <a:sym typeface="Arial" charset="0"/>
              </a:rPr>
              <a:t>nsloc:upgradeLocation</a:t>
            </a:r>
            <a:r>
              <a:rPr lang="en-US" dirty="0">
                <a:latin typeface="Arial" charset="0"/>
                <a:sym typeface="Arial" charset="0"/>
              </a:rPr>
              <a:t> </a:t>
            </a:r>
            <a:r>
              <a:rPr lang="en-US" dirty="0" err="1">
                <a:latin typeface="Arial" charset="0"/>
                <a:sym typeface="Arial" charset="0"/>
              </a:rPr>
              <a:t>xmlns:nsloc</a:t>
            </a:r>
            <a:r>
              <a:rPr lang="en-US" dirty="0">
                <a:latin typeface="Arial" charset="0"/>
                <a:sym typeface="Arial" charset="0"/>
              </a:rPr>
              <a:t>="http://element.api.platform.vos.cisco.com/xsd"&gt;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    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upgradefile.location.remote.sftp</a:t>
            </a:r>
            <a:endParaRPr lang="en-US" dirty="0">
              <a:solidFill>
                <a:schemeClr val="accent2"/>
              </a:solidFill>
              <a:latin typeface="Arial" charset="0"/>
              <a:sym typeface="Arial" charset="0"/>
            </a:endParaRP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&lt;/</a:t>
            </a:r>
            <a:r>
              <a:rPr lang="en-US" dirty="0" err="1">
                <a:latin typeface="Arial" charset="0"/>
                <a:sym typeface="Arial" charset="0"/>
              </a:rPr>
              <a:t>nsloc:upgradeLocation</a:t>
            </a:r>
            <a:r>
              <a:rPr lang="en-US" dirty="0"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</a:t>
            </a:r>
            <a:r>
              <a:rPr lang="en-US" dirty="0" err="1">
                <a:latin typeface="Arial" charset="0"/>
                <a:sym typeface="Arial" charset="0"/>
              </a:rPr>
              <a:t>nstyp:upgradeType</a:t>
            </a:r>
            <a:r>
              <a:rPr lang="en-US" dirty="0">
                <a:latin typeface="Arial" charset="0"/>
                <a:sym typeface="Arial" charset="0"/>
              </a:rPr>
              <a:t> </a:t>
            </a:r>
            <a:r>
              <a:rPr lang="en-US" dirty="0" err="1">
                <a:latin typeface="Arial" charset="0"/>
                <a:sym typeface="Arial" charset="0"/>
              </a:rPr>
              <a:t>xmlns:nstyp</a:t>
            </a:r>
            <a:r>
              <a:rPr lang="en-US" dirty="0">
                <a:latin typeface="Arial" charset="0"/>
                <a:sym typeface="Arial" charset="0"/>
              </a:rPr>
              <a:t>="http://element.api.platform.vos.cisco.com/xsd"&gt;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install/upgrade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&lt;/</a:t>
            </a:r>
            <a:r>
              <a:rPr lang="en-US" dirty="0" err="1">
                <a:latin typeface="Arial" charset="0"/>
                <a:sym typeface="Arial" charset="0"/>
              </a:rPr>
              <a:t>nstyp:upgradeType</a:t>
            </a:r>
            <a:r>
              <a:rPr lang="en-US" dirty="0"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</a:t>
            </a:r>
            <a:r>
              <a:rPr lang="en-US" dirty="0" err="1">
                <a:latin typeface="Arial" charset="0"/>
                <a:sym typeface="Arial" charset="0"/>
              </a:rPr>
              <a:t>nsuser:user</a:t>
            </a:r>
            <a:r>
              <a:rPr lang="en-US" dirty="0">
                <a:latin typeface="Arial" charset="0"/>
                <a:sym typeface="Arial" charset="0"/>
              </a:rPr>
              <a:t> </a:t>
            </a:r>
            <a:r>
              <a:rPr lang="en-US" dirty="0" err="1">
                <a:latin typeface="Arial" charset="0"/>
                <a:sym typeface="Arial" charset="0"/>
              </a:rPr>
              <a:t>xmlns:nsuser</a:t>
            </a:r>
            <a:r>
              <a:rPr lang="en-US" dirty="0">
                <a:latin typeface="Arial" charset="0"/>
                <a:sym typeface="Arial" charset="0"/>
              </a:rPr>
              <a:t>="http://element.api.platform.vos.cisco.com/xsd"&gt;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admin</a:t>
            </a:r>
          </a:p>
          <a:p>
            <a:pPr defTabSz="685617"/>
            <a:r>
              <a:rPr lang="en-US" dirty="0">
                <a:latin typeface="Arial" charset="0"/>
                <a:sym typeface="Arial" charset="0"/>
              </a:rPr>
              <a:t>&lt;/</a:t>
            </a:r>
            <a:r>
              <a:rPr lang="en-US" dirty="0" err="1">
                <a:latin typeface="Arial" charset="0"/>
                <a:sym typeface="Arial" charset="0"/>
              </a:rPr>
              <a:t>nsuser:user</a:t>
            </a:r>
            <a:r>
              <a:rPr lang="en-US" dirty="0">
                <a:latin typeface="Arial" charset="0"/>
                <a:sym typeface="Arial" charset="0"/>
              </a:rPr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15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15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15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157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15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15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0" fill="hold"/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fill="hold"/>
                                        <p:tgtEl>
                                          <p:spTgt spid="115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000" fill="hold"/>
                                        <p:tgtEl>
                                          <p:spTgt spid="115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16" grpId="1" animBg="1"/>
      <p:bldP spid="1157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PAWS-Management</a:t>
            </a:r>
            <a:br>
              <a:rPr dirty="0" smtClean="0">
                <a:cs typeface="Arial" charset="0"/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Solution Bundle</a:t>
            </a:r>
          </a:p>
        </p:txBody>
      </p:sp>
      <p:sp>
        <p:nvSpPr>
          <p:cNvPr id="29700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98739" indent="-498739"/>
            <a:r>
              <a:rPr lang="en-US" sz="2400" dirty="0" smtClean="0"/>
              <a:t>Cisco's web-based application which uses the PAWS Interface</a:t>
            </a:r>
          </a:p>
          <a:p>
            <a:pPr marL="498739" indent="-498739"/>
            <a:r>
              <a:rPr lang="en-US" sz="2400" dirty="0" smtClean="0"/>
              <a:t>Centralizes inventory &amp; version management of Cisco UC</a:t>
            </a:r>
          </a:p>
          <a:p>
            <a:pPr marL="498739" indent="-498739"/>
            <a:r>
              <a:rPr lang="en-US" sz="2400" dirty="0" smtClean="0"/>
              <a:t>Supports Session Manager Enterprise, Unified CM, and IM/Presence Service</a:t>
            </a:r>
          </a:p>
          <a:p>
            <a:pPr marL="803458" lvl="1" indent="-498739"/>
            <a:r>
              <a:rPr lang="en-US" sz="2000" dirty="0" smtClean="0"/>
              <a:t>	Additional UC applications will be supported in a future release</a:t>
            </a:r>
          </a:p>
          <a:p>
            <a:pPr marL="498739" indent="-498739"/>
            <a:r>
              <a:rPr lang="en-US" sz="2400" dirty="0" smtClean="0"/>
              <a:t>PAWS-Management (PAWS-M) will be bundled with Hosted versions of Unified CM Enterprise, Session Manager Enterprise, and IM/Presence Services in our 9.0(1) release</a:t>
            </a:r>
          </a:p>
          <a:p>
            <a:pPr marL="498739" indent="-498739"/>
            <a:r>
              <a:rPr lang="en-US" sz="2400" dirty="0" smtClean="0"/>
              <a:t>PAWS-M is bundled with Hosted UC in 8.6(1)</a:t>
            </a:r>
          </a:p>
          <a:p>
            <a:endParaRPr sz="2800" b="1" dirty="0">
              <a:sym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96460"/>
          </a:xfrm>
        </p:spPr>
        <p:txBody>
          <a:bodyPr/>
          <a:lstStyle/>
          <a:p>
            <a:r>
              <a:rPr dirty="0" err="1" smtClean="0"/>
              <a:t>prepareRemoteUpgrade</a:t>
            </a:r>
            <a:r>
              <a:rPr dirty="0" smtClean="0"/>
              <a:t> Response (Body)</a:t>
            </a:r>
          </a:p>
        </p:txBody>
      </p:sp>
      <p:sp>
        <p:nvSpPr>
          <p:cNvPr id="116739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942975"/>
            <a:ext cx="11424906" cy="536638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&lt;</a:t>
            </a:r>
            <a:r>
              <a:rPr lang="en-US" sz="1400" dirty="0" err="1" smtClean="0"/>
              <a:t>soapenv:Body</a:t>
            </a:r>
            <a:r>
              <a:rPr lang="en-US" sz="1400" dirty="0" smtClean="0"/>
              <a:t>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&lt;</a:t>
            </a:r>
            <a:r>
              <a:rPr lang="en-US" sz="1400" dirty="0" err="1" smtClean="0"/>
              <a:t>ns:prepareRemoteUpgradeResponse</a:t>
            </a:r>
            <a:r>
              <a:rPr lang="en-US" sz="1400" dirty="0" smtClean="0"/>
              <a:t> </a:t>
            </a:r>
            <a:r>
              <a:rPr lang="en-US" sz="1400" dirty="0" err="1" smtClean="0"/>
              <a:t>xmlns:ns</a:t>
            </a:r>
            <a:r>
              <a:rPr lang="en-US" sz="1400" dirty="0" smtClean="0"/>
              <a:t>="http://services.api.platform.vos.cisco.com"&gt;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&lt;</a:t>
            </a:r>
            <a:r>
              <a:rPr lang="en-US" sz="1400" dirty="0" err="1" smtClean="0"/>
              <a:t>ns:return</a:t>
            </a:r>
            <a:r>
              <a:rPr lang="en-US" sz="1400" dirty="0" smtClean="0"/>
              <a:t> xmlns:ax241="http://element.services.api.platform.vos.cisco.com/xsd" … 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&lt;ax241:remoteMessages </a:t>
            </a:r>
            <a:r>
              <a:rPr lang="en-US" sz="1400" dirty="0" err="1" smtClean="0"/>
              <a:t>xsi:type</a:t>
            </a:r>
            <a:r>
              <a:rPr lang="en-US" sz="1400" dirty="0" smtClean="0"/>
              <a:t>="ax241:RemoteMessage"&gt;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    &lt;ax243:error&gt;false&lt;/ax243:error&gt;&lt;ax243:info&gt;false&lt;/ax243:info&gt;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    &lt;ax243:messageKey&gt;</a:t>
            </a:r>
            <a:r>
              <a:rPr lang="en-US" sz="1400" dirty="0" err="1" smtClean="0"/>
              <a:t>warning.upgrade.rebootrequired</a:t>
            </a:r>
            <a:r>
              <a:rPr lang="en-US" sz="1400" dirty="0" smtClean="0"/>
              <a:t>&lt;/ax243:messageKey&gt;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    &lt;ax243:messageType&gt;</a:t>
            </a:r>
            <a:r>
              <a:rPr lang="en-US" sz="1400" dirty="0" err="1" smtClean="0"/>
              <a:t>internal.message.warning</a:t>
            </a:r>
            <a:r>
              <a:rPr lang="en-US" sz="1400" dirty="0" smtClean="0"/>
              <a:t>&lt;/ax243:messageType&gt;&lt;ax243:warning&gt;true&lt;/ax243:warning&gt;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&lt;/ax241:remoteMessages&gt;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&lt;ax241:result&gt;</a:t>
            </a:r>
            <a:r>
              <a:rPr lang="en-US" sz="1400" dirty="0" err="1" smtClean="0"/>
              <a:t>internal.request.complete.message</a:t>
            </a:r>
            <a:r>
              <a:rPr lang="en-US" sz="1400" dirty="0" smtClean="0"/>
              <a:t>&lt;/ax241:result&gt;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&lt;ax241:upgradeFile </a:t>
            </a:r>
            <a:r>
              <a:rPr lang="en-US" sz="1400" dirty="0" err="1" smtClean="0"/>
              <a:t>xsi:type</a:t>
            </a:r>
            <a:r>
              <a:rPr lang="en-US" sz="1400" dirty="0" smtClean="0"/>
              <a:t>="ax241:UpgradeFile"&gt;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    &lt;ax241:name&gt;UCSInstall_UCOS_9.0.0.98000-133.iso&lt;/ax241:name&gt;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    &lt;ax241:password&gt;</a:t>
            </a:r>
            <a:r>
              <a:rPr lang="en-US" sz="1400" dirty="0" err="1" smtClean="0"/>
              <a:t>cisco</a:t>
            </a:r>
            <a:r>
              <a:rPr lang="en-US" sz="1400" dirty="0" smtClean="0"/>
              <a:t>&lt;/ax241:password&gt;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    &lt;ax241:path&gt;Upgrades&lt;/ax241:path&gt;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    &lt;ax241:server&gt;192.168.101.101&lt;/ax241:server&gt;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    &lt;ax241:upgradeLocation&gt;</a:t>
            </a:r>
            <a:r>
              <a:rPr lang="en-US" sz="1400" dirty="0" err="1" smtClean="0"/>
              <a:t>upgradefile.location.remote.sftp</a:t>
            </a:r>
            <a:r>
              <a:rPr lang="en-US" sz="1400" dirty="0" smtClean="0"/>
              <a:t>&lt;/ax241:upgradeLocation&gt;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    &lt;ax241:upgradeType&gt;install/upgrade&lt;/ax241:upgradeType&gt;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    &lt;ax241:user&gt;admin&lt;/ax241:user&gt;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    &lt;/ax241:upgradeFile&gt;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    &lt;/</a:t>
            </a:r>
            <a:r>
              <a:rPr lang="en-US" sz="1400" dirty="0" err="1" smtClean="0"/>
              <a:t>ns:return</a:t>
            </a:r>
            <a:r>
              <a:rPr lang="en-US" sz="1400" dirty="0" smtClean="0"/>
              <a:t>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    &lt;/</a:t>
            </a:r>
            <a:r>
              <a:rPr lang="en-US" sz="1400" dirty="0" err="1" smtClean="0"/>
              <a:t>ns:prepareRemoteUpgradeResponse</a:t>
            </a:r>
            <a:r>
              <a:rPr lang="en-US" sz="1400" dirty="0" smtClean="0"/>
              <a:t>&gt;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sz="1400" dirty="0" smtClean="0"/>
              <a:t>&lt;/</a:t>
            </a:r>
            <a:r>
              <a:rPr lang="en-US" sz="1400" dirty="0" err="1" smtClean="0"/>
              <a:t>soapenv:Body</a:t>
            </a:r>
            <a:r>
              <a:rPr lang="en-US" sz="1400" dirty="0" smtClean="0"/>
              <a:t>&gt;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397064" y="1663908"/>
            <a:ext cx="8340912" cy="20082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ax241:remoteMessages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xsi:type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="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ax241:RemoteMessage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"&gt;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ax243:error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&gt;false&lt;/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ax243:error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ax243:info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&gt;false&lt;/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ax243:info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ax243:messageKey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warning.upgrade.rebootrequired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ax243:messageKey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ax243:messageType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internal.message.warning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ax243:messageType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ax243:warning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&gt;true&lt;/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ax243:warning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ax241:remoteMessages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397064" y="2923082"/>
            <a:ext cx="6786513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ax241:result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internal.request.complete.message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ax241:result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397064" y="3265982"/>
            <a:ext cx="9038335" cy="25837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ax241:upgradeFile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xsi:type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="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ax241:UpgradeFile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sym typeface="Arial" charset="0"/>
              </a:rPr>
              <a:t>ax241:name&gt;UCSInstall_UCOS_9.0.0.98000-133.iso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&lt;/ax241:name&gt;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ax241:password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&gt;cisco&lt;/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ax241:password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ax241:path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&gt;Upgrades&lt;/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ax241:path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ax241:server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&gt;192.168.101.101&lt;/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ax241:server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ax241:upgradeLocation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upgradefile.location.remote.sftp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ax241:upgradeLocation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ax241:upgradeType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&gt;install/upgrade&lt;/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ax241:upgradeType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ax241:user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&gt;admin&lt;/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ax241:user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ax241:upgradeFile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16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16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167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67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167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167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67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/>
      <p:bldP spid="116740" grpId="1" animBg="1"/>
      <p:bldP spid="116740" grpId="2" animBg="1"/>
      <p:bldP spid="116741" grpId="0" animBg="1"/>
      <p:bldP spid="116741" grpId="1" animBg="1"/>
      <p:bldP spid="116741" grpId="2" animBg="1"/>
      <p:bldP spid="116742" grpId="0" animBg="1"/>
      <p:bldP spid="116742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358360"/>
          </a:xfrm>
        </p:spPr>
        <p:txBody>
          <a:bodyPr/>
          <a:lstStyle/>
          <a:p>
            <a:r>
              <a:rPr dirty="0" smtClean="0"/>
              <a:t>Step 5: Start the Upgrade</a:t>
            </a:r>
          </a:p>
        </p:txBody>
      </p:sp>
      <p:pic>
        <p:nvPicPr>
          <p:cNvPr id="102402" name="Picture 3" descr="PawsExampleFlow-L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8"/>
            <a:ext cx="7936245" cy="540424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67885"/>
          </a:xfrm>
        </p:spPr>
        <p:txBody>
          <a:bodyPr/>
          <a:lstStyle/>
          <a:p>
            <a:r>
              <a:rPr dirty="0" err="1" smtClean="0"/>
              <a:t>startUpgrade</a:t>
            </a:r>
            <a:r>
              <a:rPr dirty="0" smtClean="0"/>
              <a:t> Request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923925"/>
            <a:ext cx="11424906" cy="538543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&lt;</a:t>
            </a:r>
            <a:r>
              <a:rPr sz="1600" dirty="0" err="1"/>
              <a:t>soapenv:Envelope</a:t>
            </a:r>
            <a:r>
              <a:rPr sz="1600" dirty="0"/>
              <a:t> </a:t>
            </a:r>
            <a:r>
              <a:rPr sz="1600" dirty="0" err="1"/>
              <a:t>xmlns:soapenv</a:t>
            </a:r>
            <a:r>
              <a:rPr sz="1600" dirty="0"/>
              <a:t>="http://schemas.xmlsoap.org/soap/envelope/" </a:t>
            </a:r>
            <a:r>
              <a:rPr sz="1600" dirty="0" err="1"/>
              <a:t>xmlns:xsd</a:t>
            </a:r>
            <a:r>
              <a:rPr sz="1600" dirty="0"/>
              <a:t>="http://www.w3.org/2001/XMLSchema" </a:t>
            </a:r>
            <a:r>
              <a:rPr sz="1600" dirty="0" err="1"/>
              <a:t>xmlns:xsi</a:t>
            </a:r>
            <a:r>
              <a:rPr sz="1600" dirty="0"/>
              <a:t>="http://www.w3.org/2001/XMLSchema-instance"&gt;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&lt;</a:t>
            </a:r>
            <a:r>
              <a:rPr sz="1600" dirty="0" err="1"/>
              <a:t>soapenv:Header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wsa:Action</a:t>
            </a:r>
            <a:r>
              <a:rPr sz="1600" dirty="0"/>
              <a:t> </a:t>
            </a:r>
            <a:r>
              <a:rPr sz="1600" dirty="0" err="1"/>
              <a:t>xmlns:wsa</a:t>
            </a:r>
            <a:r>
              <a:rPr sz="1600" dirty="0"/>
              <a:t>="http://schemas.xmlsoap.org/ws/2004/08/addressing"&gt;urn:startUpgrade&lt;/wsa:Action&gt;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wsa:MessageID</a:t>
            </a:r>
            <a:r>
              <a:rPr sz="1600" dirty="0"/>
              <a:t> </a:t>
            </a:r>
            <a:r>
              <a:rPr sz="1600" dirty="0" err="1"/>
              <a:t>xmlns:wsa</a:t>
            </a:r>
            <a:r>
              <a:rPr sz="1600" dirty="0"/>
              <a:t>="http://schemas.xmlsoap.org/ws/2004/08/addressing"&gt;uuid:7481e8cf-ba47-49dc-9566-b52596fd4444&lt;/wsa:MessageID&gt;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wsa:ReplyTo</a:t>
            </a:r>
            <a:r>
              <a:rPr sz="1600" dirty="0"/>
              <a:t> </a:t>
            </a:r>
            <a:r>
              <a:rPr sz="1600" dirty="0" err="1"/>
              <a:t>xmlns:wsa</a:t>
            </a:r>
            <a:r>
              <a:rPr sz="16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wsa:Address</a:t>
            </a:r>
            <a:r>
              <a:rPr sz="1600" dirty="0"/>
              <a:t>&gt;http://192.168.101.101:8888/servlet/WSACallBackHandler&lt;/wsa:Address&gt;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wsa:PortType</a:t>
            </a:r>
            <a:r>
              <a:rPr sz="1600" dirty="0"/>
              <a:t> </a:t>
            </a:r>
            <a:r>
              <a:rPr sz="1600" dirty="0" err="1"/>
              <a:t>xmlns:ns1</a:t>
            </a:r>
            <a:r>
              <a:rPr sz="1600" dirty="0"/>
              <a:t>="http://example.org"&gt;ns1:LocalPart&lt;/wsa:PortType&gt;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&lt;/</a:t>
            </a:r>
            <a:r>
              <a:rPr sz="1600" dirty="0" err="1"/>
              <a:t>wsa:ReplyTo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wsa:To</a:t>
            </a:r>
            <a:r>
              <a:rPr sz="1600" dirty="0"/>
              <a:t> </a:t>
            </a:r>
            <a:r>
              <a:rPr sz="1600" dirty="0" err="1"/>
              <a:t>xmlns:wsa</a:t>
            </a:r>
            <a:r>
              <a:rPr sz="1600" dirty="0"/>
              <a:t>="http://schemas.xmlsoap.org/ws/2004/08/addressing"&gt;https://192.168.101.99/platform-services/services/StartUpgradeService.StartUpgradeServiceHttpSoap11Endpoint&lt;/wsa:To&gt;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&lt;/</a:t>
            </a:r>
            <a:r>
              <a:rPr sz="1600" dirty="0" err="1"/>
              <a:t>soapenv:Header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&lt;</a:t>
            </a:r>
            <a:r>
              <a:rPr sz="1600" dirty="0" err="1"/>
              <a:t>soapenv:Body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</a:t>
            </a:r>
            <a:r>
              <a:rPr sz="1600" dirty="0" err="1"/>
              <a:t>startUpgrade</a:t>
            </a:r>
            <a:r>
              <a:rPr sz="1600" dirty="0"/>
              <a:t> </a:t>
            </a:r>
            <a:r>
              <a:rPr sz="1600" dirty="0" err="1"/>
              <a:t>xmlns</a:t>
            </a:r>
            <a:r>
              <a:rPr sz="16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args0</a:t>
            </a:r>
            <a:r>
              <a:rPr sz="1600" dirty="0"/>
              <a:t>&gt;</a:t>
            </a:r>
            <a:r>
              <a:rPr sz="1600" dirty="0" err="1"/>
              <a:t>session0001</a:t>
            </a:r>
            <a:r>
              <a:rPr sz="1600" dirty="0"/>
              <a:t>&lt;/</a:t>
            </a:r>
            <a:r>
              <a:rPr sz="1600" dirty="0" err="1"/>
              <a:t>args0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args1</a:t>
            </a:r>
            <a:r>
              <a:rPr sz="1600" dirty="0"/>
              <a:t>&gt;false&lt;/</a:t>
            </a:r>
            <a:r>
              <a:rPr sz="1600" dirty="0" err="1"/>
              <a:t>args1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    &lt;</a:t>
            </a:r>
            <a:r>
              <a:rPr sz="1600" dirty="0" err="1"/>
              <a:t>args2</a:t>
            </a:r>
            <a:r>
              <a:rPr sz="1600" dirty="0"/>
              <a:t>&gt;false&lt;/</a:t>
            </a:r>
            <a:r>
              <a:rPr sz="1600" dirty="0" err="1"/>
              <a:t>args2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    &lt;/</a:t>
            </a:r>
            <a:r>
              <a:rPr sz="1600" dirty="0" err="1"/>
              <a:t>startUpgrade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    &lt;/</a:t>
            </a:r>
            <a:r>
              <a:rPr sz="1600" dirty="0" err="1"/>
              <a:t>soapenv:Body</a:t>
            </a:r>
            <a:r>
              <a:rPr sz="160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600" dirty="0"/>
              <a:t>&lt;/</a:t>
            </a:r>
            <a:r>
              <a:rPr sz="1600" dirty="0" err="1"/>
              <a:t>soapenv:Envelope</a:t>
            </a:r>
            <a:r>
              <a:rPr sz="1600" dirty="0"/>
              <a:t>&gt;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444032" y="4301136"/>
            <a:ext cx="7169234" cy="20082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soapenv:Body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startUpgrade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xmlns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="http://services.api.platform.vos.cisco.com"&gt;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args0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session0001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args0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args1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&gt;false&lt;/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args1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args2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&gt;false&lt;/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args2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startUpgrade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soapenv:Body</a:t>
            </a:r>
            <a:r>
              <a:rPr lang="en-US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17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17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177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177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177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77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4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77410"/>
          </a:xfrm>
        </p:spPr>
        <p:txBody>
          <a:bodyPr/>
          <a:lstStyle/>
          <a:p>
            <a:r>
              <a:rPr dirty="0" err="1" smtClean="0"/>
              <a:t>startUpgrade</a:t>
            </a:r>
            <a:r>
              <a:rPr dirty="0" smtClean="0"/>
              <a:t> Response (Body)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809625"/>
            <a:ext cx="11424906" cy="549973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&lt;</a:t>
            </a:r>
            <a:r>
              <a:rPr sz="2100" dirty="0" err="1"/>
              <a:t>soapenv:Body</a:t>
            </a:r>
            <a:r>
              <a:rPr sz="21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    &lt;</a:t>
            </a:r>
            <a:r>
              <a:rPr sz="2100" dirty="0" err="1"/>
              <a:t>ns:startUpgradeResponse</a:t>
            </a:r>
            <a:r>
              <a:rPr sz="2100" dirty="0"/>
              <a:t> </a:t>
            </a:r>
            <a:r>
              <a:rPr sz="2100" dirty="0" err="1"/>
              <a:t>xmlns:ns</a:t>
            </a:r>
            <a:r>
              <a:rPr sz="21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        &lt;</a:t>
            </a:r>
            <a:r>
              <a:rPr sz="2100" dirty="0" err="1"/>
              <a:t>ns:return</a:t>
            </a:r>
            <a:r>
              <a:rPr sz="2100" dirty="0"/>
              <a:t> </a:t>
            </a:r>
            <a:r>
              <a:rPr sz="2100" dirty="0" err="1"/>
              <a:t>xmlns:ax246</a:t>
            </a:r>
            <a:r>
              <a:rPr sz="2100" dirty="0"/>
              <a:t>="http://api.platform.vos.cisco.com/xsd" … 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            &lt;</a:t>
            </a:r>
            <a:r>
              <a:rPr sz="2100" dirty="0" err="1"/>
              <a:t>ax245:remoteMessages</a:t>
            </a:r>
            <a:r>
              <a:rPr sz="2100" dirty="0"/>
              <a:t> </a:t>
            </a:r>
            <a:r>
              <a:rPr sz="2100" dirty="0" err="1"/>
              <a:t>xsi:type</a:t>
            </a:r>
            <a:r>
              <a:rPr sz="2100" dirty="0"/>
              <a:t>="</a:t>
            </a:r>
            <a:r>
              <a:rPr sz="2100" dirty="0" err="1"/>
              <a:t>ax245:RemoteMessage</a:t>
            </a:r>
            <a:r>
              <a:rPr sz="2100" dirty="0"/>
              <a:t>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                &lt;</a:t>
            </a:r>
            <a:r>
              <a:rPr sz="2100" dirty="0" err="1"/>
              <a:t>ax246:error</a:t>
            </a:r>
            <a:r>
              <a:rPr sz="2100" dirty="0"/>
              <a:t>&gt;false&lt;/</a:t>
            </a:r>
            <a:r>
              <a:rPr sz="2100" dirty="0" err="1"/>
              <a:t>ax246:error</a:t>
            </a:r>
            <a:r>
              <a:rPr sz="21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                &lt;</a:t>
            </a:r>
            <a:r>
              <a:rPr sz="2100" dirty="0" err="1"/>
              <a:t>ax246:info</a:t>
            </a:r>
            <a:r>
              <a:rPr sz="2100" dirty="0"/>
              <a:t>&gt;true&lt;/</a:t>
            </a:r>
            <a:r>
              <a:rPr sz="2100" dirty="0" err="1"/>
              <a:t>ax246:info</a:t>
            </a:r>
            <a:r>
              <a:rPr sz="21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                &lt;</a:t>
            </a:r>
            <a:r>
              <a:rPr sz="2100" dirty="0" err="1"/>
              <a:t>ax246:messageKey</a:t>
            </a:r>
            <a:r>
              <a:rPr sz="2100" dirty="0"/>
              <a:t>&gt;</a:t>
            </a:r>
            <a:r>
              <a:rPr sz="2100" dirty="0" err="1"/>
              <a:t>info.upgrade.switchrequired</a:t>
            </a:r>
            <a:r>
              <a:rPr sz="2100" dirty="0"/>
              <a:t>&lt;/</a:t>
            </a:r>
            <a:r>
              <a:rPr sz="2100" dirty="0" err="1"/>
              <a:t>ax246:messageKey</a:t>
            </a:r>
            <a:r>
              <a:rPr sz="21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                &lt;</a:t>
            </a:r>
            <a:r>
              <a:rPr sz="2100" dirty="0" err="1"/>
              <a:t>ax246:messageType</a:t>
            </a:r>
            <a:r>
              <a:rPr sz="2100" dirty="0"/>
              <a:t>&gt;internal.message.info&lt;/</a:t>
            </a:r>
            <a:r>
              <a:rPr sz="2100" dirty="0" err="1"/>
              <a:t>ax246:messageType</a:t>
            </a:r>
            <a:r>
              <a:rPr sz="21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                &lt;</a:t>
            </a:r>
            <a:r>
              <a:rPr sz="2100" dirty="0" err="1"/>
              <a:t>ax246:warning</a:t>
            </a:r>
            <a:r>
              <a:rPr sz="2100" dirty="0"/>
              <a:t>&gt;false&lt;/</a:t>
            </a:r>
            <a:r>
              <a:rPr sz="2100" dirty="0" err="1"/>
              <a:t>ax246:warning</a:t>
            </a:r>
            <a:r>
              <a:rPr sz="21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            &lt;/</a:t>
            </a:r>
            <a:r>
              <a:rPr sz="2100" dirty="0" err="1"/>
              <a:t>ax245:remoteMessages</a:t>
            </a:r>
            <a:r>
              <a:rPr sz="21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            &lt;</a:t>
            </a:r>
            <a:r>
              <a:rPr sz="2100" dirty="0" err="1"/>
              <a:t>ax245:result</a:t>
            </a:r>
            <a:r>
              <a:rPr sz="2100" dirty="0"/>
              <a:t>&gt;</a:t>
            </a:r>
            <a:r>
              <a:rPr sz="2100" dirty="0" err="1"/>
              <a:t>internal.request.complete.message</a:t>
            </a:r>
            <a:r>
              <a:rPr sz="2100" dirty="0"/>
              <a:t>&lt;/</a:t>
            </a:r>
            <a:r>
              <a:rPr sz="2100" dirty="0" err="1"/>
              <a:t>ax245:result</a:t>
            </a:r>
            <a:r>
              <a:rPr sz="21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        &lt;/</a:t>
            </a:r>
            <a:r>
              <a:rPr sz="2100" dirty="0" err="1"/>
              <a:t>ns:return</a:t>
            </a:r>
            <a:r>
              <a:rPr sz="21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    &lt;/</a:t>
            </a:r>
            <a:r>
              <a:rPr sz="2100" dirty="0" err="1"/>
              <a:t>ns:startUpgradeResponse</a:t>
            </a:r>
            <a:r>
              <a:rPr sz="21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2100" dirty="0"/>
              <a:t>&lt;/</a:t>
            </a:r>
            <a:r>
              <a:rPr sz="2100" dirty="0" err="1"/>
              <a:t>soapenv:Body</a:t>
            </a:r>
            <a:r>
              <a:rPr sz="2100" dirty="0"/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3"/>
          </a:xfrm>
        </p:spPr>
        <p:txBody>
          <a:bodyPr/>
          <a:lstStyle/>
          <a:p>
            <a:r>
              <a:rPr dirty="0" smtClean="0"/>
              <a:t>Step 6: Check Status of Upgrade</a:t>
            </a:r>
          </a:p>
        </p:txBody>
      </p:sp>
      <p:pic>
        <p:nvPicPr>
          <p:cNvPr id="105474" name="Picture 3" descr="PawsExampleFlow-L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8"/>
            <a:ext cx="7936245" cy="540424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77410"/>
          </a:xfrm>
        </p:spPr>
        <p:txBody>
          <a:bodyPr/>
          <a:lstStyle/>
          <a:p>
            <a:r>
              <a:rPr dirty="0" err="1" smtClean="0"/>
              <a:t>getUpgradeStage</a:t>
            </a:r>
            <a:r>
              <a:rPr dirty="0" smtClean="0"/>
              <a:t> Request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809625"/>
            <a:ext cx="11424906" cy="549973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</a:t>
            </a:r>
            <a:r>
              <a:rPr sz="1500" dirty="0" err="1"/>
              <a:t>soapenv:Envelope</a:t>
            </a:r>
            <a:r>
              <a:rPr sz="1500" dirty="0"/>
              <a:t> </a:t>
            </a:r>
            <a:r>
              <a:rPr sz="1500" dirty="0" err="1"/>
              <a:t>xmlns:soapenv</a:t>
            </a:r>
            <a:r>
              <a:rPr sz="1500" dirty="0"/>
              <a:t>="http://schemas.xmlsoap.org/soap/envelope/" </a:t>
            </a:r>
            <a:r>
              <a:rPr sz="1500" dirty="0" err="1"/>
              <a:t>xmlns:xsd</a:t>
            </a:r>
            <a:r>
              <a:rPr sz="1500" dirty="0"/>
              <a:t>="http://www.w3.org/2001/XMLSchema" </a:t>
            </a:r>
            <a:r>
              <a:rPr sz="1500" dirty="0" err="1"/>
              <a:t>xmlns:xsi</a:t>
            </a:r>
            <a:r>
              <a:rPr sz="1500" dirty="0"/>
              <a:t>="http://www.w3.org/2001/XMLSchema-instance"&gt;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wsa:Action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="http://schemas.xmlsoap.org/ws/2004/08/addressing"&gt;urn:getUpgradeStage&lt;/wsa:Action&gt;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wsa:MessageID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</a:t>
            </a:r>
            <a:r>
              <a:rPr sz="1500" dirty="0" err="1"/>
              <a:t>uuid:7481e8cf</a:t>
            </a:r>
            <a:r>
              <a:rPr sz="1500" dirty="0"/>
              <a:t>-</a:t>
            </a:r>
            <a:r>
              <a:rPr sz="1500" dirty="0" err="1"/>
              <a:t>ba47</a:t>
            </a:r>
            <a:r>
              <a:rPr sz="1500" dirty="0"/>
              <a:t>-</a:t>
            </a:r>
            <a:r>
              <a:rPr sz="1500" dirty="0" err="1"/>
              <a:t>49dc</a:t>
            </a:r>
            <a:r>
              <a:rPr sz="1500" dirty="0"/>
              <a:t>-9566-</a:t>
            </a:r>
            <a:r>
              <a:rPr sz="1500" dirty="0" err="1"/>
              <a:t>b52596fd4444</a:t>
            </a:r>
            <a:endParaRPr sz="1500" dirty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&lt;/</a:t>
            </a:r>
            <a:r>
              <a:rPr sz="1500" dirty="0" err="1"/>
              <a:t>wsa:MessageID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wsa:ReplyTo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</a:t>
            </a:r>
            <a:r>
              <a:rPr sz="1500" dirty="0" err="1"/>
              <a:t>wsa:Address</a:t>
            </a:r>
            <a:r>
              <a:rPr sz="1500" dirty="0"/>
              <a:t>&gt;http://192.168.101.101:8888/servlet/WSACallBackHandler&lt;/wsa:Address&gt;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</a:t>
            </a:r>
            <a:r>
              <a:rPr sz="1500" dirty="0" err="1"/>
              <a:t>wsa:PortType</a:t>
            </a:r>
            <a:r>
              <a:rPr sz="1500" dirty="0"/>
              <a:t> </a:t>
            </a:r>
            <a:r>
              <a:rPr sz="1500" dirty="0" err="1"/>
              <a:t>xmlns:ns1</a:t>
            </a:r>
            <a:r>
              <a:rPr sz="1500" dirty="0"/>
              <a:t>="http://example.org"&gt;ns1:LocalPart&lt;/wsa:PortType&gt;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&lt;/</a:t>
            </a:r>
            <a:r>
              <a:rPr sz="1500" dirty="0" err="1"/>
              <a:t>wsa:ReplyTo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wsa:To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="http://schemas.xmlsoap.org/ws/2004/08/addressing"&gt;https://192.168.101.99/platform-services/services/UpgradeStageService.UpgradeStageServiceHttpSoap11Endpoint&lt;/wsa:To&gt;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getUpgradeStage</a:t>
            </a:r>
            <a:r>
              <a:rPr sz="1500" dirty="0"/>
              <a:t> </a:t>
            </a:r>
            <a:r>
              <a:rPr sz="1500" dirty="0" err="1"/>
              <a:t>xmlns</a:t>
            </a:r>
            <a:r>
              <a:rPr sz="1500" dirty="0"/>
              <a:t>="http://services.api.platform.vos.cisco.com"/&gt;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&lt;/</a:t>
            </a:r>
            <a:r>
              <a:rPr sz="1500" dirty="0" err="1"/>
              <a:t>soapenv:Envelope</a:t>
            </a:r>
            <a:r>
              <a:rPr sz="1500" dirty="0"/>
              <a:t>&gt;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581774" y="5143500"/>
            <a:ext cx="8966201" cy="1038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soapenv:Body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getUpgradeStage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xmlns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="http://services.api.platform.vos.cisco.com"/&gt;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soapenv:Body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endParaRPr lang="en-US" sz="21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19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198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2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367885"/>
          </a:xfrm>
        </p:spPr>
        <p:txBody>
          <a:bodyPr/>
          <a:lstStyle/>
          <a:p>
            <a:r>
              <a:rPr dirty="0" err="1" smtClean="0"/>
              <a:t>getUpgradeStage</a:t>
            </a:r>
            <a:r>
              <a:rPr dirty="0" smtClean="0"/>
              <a:t> Response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800100"/>
            <a:ext cx="11424906" cy="550926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</a:t>
            </a:r>
            <a:r>
              <a:rPr sz="1500" dirty="0" err="1"/>
              <a:t>soapenv:Envelope</a:t>
            </a:r>
            <a:r>
              <a:rPr sz="1500" dirty="0"/>
              <a:t> </a:t>
            </a:r>
            <a:r>
              <a:rPr sz="1500" dirty="0" err="1"/>
              <a:t>xmlns:soapenv</a:t>
            </a:r>
            <a:r>
              <a:rPr sz="1500" dirty="0"/>
              <a:t>="http://schemas.xmlsoap.org/soap/envelope/"&gt;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soapenv:Header</a:t>
            </a:r>
            <a:r>
              <a:rPr sz="1500" dirty="0"/>
              <a:t> </a:t>
            </a:r>
            <a:r>
              <a:rPr sz="1500" dirty="0" err="1"/>
              <a:t>xmlns:wsa</a:t>
            </a:r>
            <a:r>
              <a:rPr sz="150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wsa:To</a:t>
            </a:r>
            <a:r>
              <a:rPr sz="1500" dirty="0"/>
              <a:t>&gt;http://192.168.101.101:8888/servlet/WSACallBackHandler&lt;/wsa:To&gt;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wsa:MessageID</a:t>
            </a:r>
            <a:r>
              <a:rPr sz="1500" dirty="0"/>
              <a:t>&gt;</a:t>
            </a:r>
            <a:r>
              <a:rPr sz="1500" dirty="0" err="1"/>
              <a:t>urn:uuid:0F61829901A8890A521333815138909</a:t>
            </a:r>
            <a:r>
              <a:rPr sz="1500" dirty="0"/>
              <a:t>&lt;/</a:t>
            </a:r>
            <a:r>
              <a:rPr sz="1500" dirty="0" err="1"/>
              <a:t>wsa:MessageID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wsa:Action</a:t>
            </a:r>
            <a:r>
              <a:rPr sz="1500" dirty="0"/>
              <a:t>&gt;</a:t>
            </a:r>
            <a:r>
              <a:rPr sz="1500" dirty="0" err="1"/>
              <a:t>urn:getUpgradeStageResponse</a:t>
            </a:r>
            <a:r>
              <a:rPr sz="1500" dirty="0"/>
              <a:t>&lt;/</a:t>
            </a:r>
            <a:r>
              <a:rPr sz="1500" dirty="0" err="1"/>
              <a:t>wsa:Action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wsa:RelatesTo</a:t>
            </a:r>
            <a:r>
              <a:rPr sz="1500" dirty="0"/>
              <a:t>&gt;</a:t>
            </a:r>
            <a:r>
              <a:rPr sz="1500" dirty="0" err="1"/>
              <a:t>uuid:7481e8cf</a:t>
            </a:r>
            <a:r>
              <a:rPr sz="1500" dirty="0"/>
              <a:t>-</a:t>
            </a:r>
            <a:r>
              <a:rPr sz="1500" dirty="0" err="1"/>
              <a:t>ba47</a:t>
            </a:r>
            <a:r>
              <a:rPr sz="1500" dirty="0"/>
              <a:t>-</a:t>
            </a:r>
            <a:r>
              <a:rPr sz="1500" dirty="0" err="1"/>
              <a:t>49dc</a:t>
            </a:r>
            <a:r>
              <a:rPr sz="1500" dirty="0"/>
              <a:t>-9566-</a:t>
            </a:r>
            <a:r>
              <a:rPr sz="1500" dirty="0" err="1"/>
              <a:t>b52596fd4444</a:t>
            </a:r>
            <a:r>
              <a:rPr sz="1500" dirty="0"/>
              <a:t>&lt;/</a:t>
            </a:r>
            <a:r>
              <a:rPr sz="1500" dirty="0" err="1"/>
              <a:t>wsa:RelatesTo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soapenv:Header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</a:t>
            </a:r>
            <a:r>
              <a:rPr sz="1500" dirty="0" err="1"/>
              <a:t>ns:getUpgradeStageResponse</a:t>
            </a:r>
            <a:r>
              <a:rPr sz="1500" dirty="0"/>
              <a:t> </a:t>
            </a:r>
            <a:r>
              <a:rPr sz="1500" dirty="0" err="1"/>
              <a:t>xmlns:ns</a:t>
            </a:r>
            <a:r>
              <a:rPr sz="1500" dirty="0"/>
              <a:t>="http://services.api.platform.vos.cisco.com"&gt;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</a:t>
            </a:r>
            <a:r>
              <a:rPr sz="1500" dirty="0" err="1"/>
              <a:t>ns:return</a:t>
            </a:r>
            <a:r>
              <a:rPr sz="1500" dirty="0"/>
              <a:t> </a:t>
            </a:r>
            <a:r>
              <a:rPr sz="1500" dirty="0" err="1"/>
              <a:t>xmlns:ax225</a:t>
            </a:r>
            <a:r>
              <a:rPr sz="1500" dirty="0"/>
              <a:t>="http://element.services.api.platform.vos.cisco.com/xsd" … 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    &lt;</a:t>
            </a:r>
            <a:r>
              <a:rPr sz="1500" dirty="0" err="1"/>
              <a:t>ax225:remoteMessages</a:t>
            </a:r>
            <a:r>
              <a:rPr sz="1500" dirty="0"/>
              <a:t> </a:t>
            </a:r>
            <a:r>
              <a:rPr sz="1500" dirty="0" err="1"/>
              <a:t>xsi:nil</a:t>
            </a:r>
            <a:r>
              <a:rPr sz="1500" dirty="0"/>
              <a:t>="true" /&gt;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    &lt;</a:t>
            </a:r>
            <a:r>
              <a:rPr sz="1500" dirty="0" err="1"/>
              <a:t>ax225:result</a:t>
            </a:r>
            <a:r>
              <a:rPr sz="1500" dirty="0"/>
              <a:t>&gt;</a:t>
            </a:r>
            <a:r>
              <a:rPr sz="1500" dirty="0" err="1"/>
              <a:t>internal.request.complete</a:t>
            </a:r>
            <a:r>
              <a:rPr sz="1500" dirty="0"/>
              <a:t>&lt;/</a:t>
            </a:r>
            <a:r>
              <a:rPr sz="1500" dirty="0" err="1"/>
              <a:t>ax225:result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    &lt;</a:t>
            </a:r>
            <a:r>
              <a:rPr sz="1500" dirty="0" err="1"/>
              <a:t>ax225:upgradeStage</a:t>
            </a:r>
            <a:r>
              <a:rPr sz="1500" dirty="0"/>
              <a:t>&gt;</a:t>
            </a:r>
            <a:r>
              <a:rPr sz="1500" dirty="0" err="1"/>
              <a:t>upgrade.stage.installing</a:t>
            </a:r>
            <a:r>
              <a:rPr sz="1500" dirty="0"/>
              <a:t>&lt;/</a:t>
            </a:r>
            <a:r>
              <a:rPr sz="1500" dirty="0" err="1"/>
              <a:t>ax225:upgradeStage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    &lt;/</a:t>
            </a:r>
            <a:r>
              <a:rPr sz="1500" dirty="0" err="1"/>
              <a:t>ns:return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    &lt;/</a:t>
            </a:r>
            <a:r>
              <a:rPr sz="1500" dirty="0" err="1"/>
              <a:t>ns:getUpgradeStageResponse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    &lt;/</a:t>
            </a:r>
            <a:r>
              <a:rPr sz="1500" dirty="0" err="1"/>
              <a:t>soapenv:Body</a:t>
            </a:r>
            <a:r>
              <a:rPr sz="1500" dirty="0"/>
              <a:t>&gt;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sz="1500" dirty="0"/>
              <a:t>&lt;/</a:t>
            </a:r>
            <a:r>
              <a:rPr sz="1500" dirty="0" err="1"/>
              <a:t>soapenv:Envelope</a:t>
            </a:r>
            <a:r>
              <a:rPr sz="1500" dirty="0"/>
              <a:t>&gt;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410386" y="3600450"/>
            <a:ext cx="10598058" cy="23313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ns:getUpgradeStageResponse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xmlns:ns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="http://services.api.platform.vos.cisco.com"&gt;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ns:return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xmlns:ax225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="http://element.services.api.platform.vos.cisco.com/xsd" … 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ax225:remoteMessages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xsi:nil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="true" /&gt;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ax225:result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internal.request.complete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ax225:result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ax225:upgradeStage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upgrade.stage.installing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ax225:upgradeStage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ns:return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ns:getUpgradeStageResponse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2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20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208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208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6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/>
          </p:cNvSpPr>
          <p:nvPr>
            <p:ph type="title" idx="4294967295"/>
          </p:nvPr>
        </p:nvSpPr>
        <p:spPr>
          <a:xfrm>
            <a:off x="306189" y="432215"/>
            <a:ext cx="11438252" cy="478614"/>
          </a:xfrm>
        </p:spPr>
        <p:txBody>
          <a:bodyPr/>
          <a:lstStyle/>
          <a:p>
            <a:r>
              <a:rPr dirty="0" smtClean="0"/>
              <a:t>Step 7: Switch to Upgraded Version</a:t>
            </a:r>
          </a:p>
        </p:txBody>
      </p:sp>
      <p:pic>
        <p:nvPicPr>
          <p:cNvPr id="108546" name="Picture 3" descr="PawsExampleFlow-L1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1074" y="910829"/>
            <a:ext cx="9539443" cy="54006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415510"/>
          </a:xfrm>
        </p:spPr>
        <p:txBody>
          <a:bodyPr/>
          <a:lstStyle/>
          <a:p>
            <a:r>
              <a:rPr dirty="0" err="1" smtClean="0"/>
              <a:t>switchVersions</a:t>
            </a:r>
            <a:r>
              <a:rPr dirty="0" smtClean="0"/>
              <a:t> Request</a:t>
            </a:r>
          </a:p>
        </p:txBody>
      </p:sp>
      <p:sp>
        <p:nvSpPr>
          <p:cNvPr id="121859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847725"/>
            <a:ext cx="11424906" cy="546163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&lt;</a:t>
            </a:r>
            <a:r>
              <a:rPr sz="1750" dirty="0" err="1"/>
              <a:t>soapenv:Envelope</a:t>
            </a:r>
            <a:r>
              <a:rPr sz="1750" dirty="0"/>
              <a:t> </a:t>
            </a:r>
            <a:r>
              <a:rPr sz="1750" dirty="0" err="1"/>
              <a:t>xmlns:soapenv</a:t>
            </a:r>
            <a:r>
              <a:rPr sz="1750" dirty="0"/>
              <a:t>="http://schemas.xmlsoap.org/soap/envelope/" </a:t>
            </a:r>
            <a:r>
              <a:rPr sz="1750" dirty="0" err="1"/>
              <a:t>xmlns:xsd</a:t>
            </a:r>
            <a:r>
              <a:rPr sz="1750" dirty="0"/>
              <a:t>="http://www.w3.org/2001/XMLSchema" </a:t>
            </a:r>
            <a:r>
              <a:rPr sz="1750" dirty="0" err="1"/>
              <a:t>xmlns:xsi</a:t>
            </a:r>
            <a:r>
              <a:rPr sz="1750" dirty="0"/>
              <a:t>="http://www.w3.org/2001/XMLSchema-instance"&gt;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&lt;</a:t>
            </a:r>
            <a:r>
              <a:rPr sz="1750" dirty="0" err="1"/>
              <a:t>soapenv:Header</a:t>
            </a:r>
            <a:r>
              <a:rPr sz="175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    &lt;</a:t>
            </a:r>
            <a:r>
              <a:rPr sz="1750" dirty="0" err="1"/>
              <a:t>wsa:Action</a:t>
            </a:r>
            <a:r>
              <a:rPr sz="1750" dirty="0"/>
              <a:t> </a:t>
            </a:r>
            <a:r>
              <a:rPr sz="1750" dirty="0" err="1"/>
              <a:t>xmlns:wsa</a:t>
            </a:r>
            <a:r>
              <a:rPr sz="1750" dirty="0"/>
              <a:t>="http://schemas.xmlsoap.org/ws/2004/08/addressing"&gt;urn:switchVersions&lt;/wsa:Action&gt;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    &lt;</a:t>
            </a:r>
            <a:r>
              <a:rPr sz="1750" dirty="0" err="1"/>
              <a:t>wsa:MessageID</a:t>
            </a:r>
            <a:r>
              <a:rPr sz="1750" dirty="0"/>
              <a:t> </a:t>
            </a:r>
            <a:r>
              <a:rPr sz="1750" dirty="0" err="1"/>
              <a:t>xmlns:wsa</a:t>
            </a:r>
            <a:r>
              <a:rPr sz="175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        </a:t>
            </a:r>
            <a:r>
              <a:rPr sz="1750" dirty="0" err="1"/>
              <a:t>uuid:7481e8cf</a:t>
            </a:r>
            <a:r>
              <a:rPr sz="1750" dirty="0"/>
              <a:t>-</a:t>
            </a:r>
            <a:r>
              <a:rPr sz="1750" dirty="0" err="1"/>
              <a:t>ba47</a:t>
            </a:r>
            <a:r>
              <a:rPr sz="1750" dirty="0"/>
              <a:t>-</a:t>
            </a:r>
            <a:r>
              <a:rPr sz="1750" dirty="0" err="1"/>
              <a:t>49dc</a:t>
            </a:r>
            <a:r>
              <a:rPr sz="1750" dirty="0"/>
              <a:t>-9566-</a:t>
            </a:r>
            <a:r>
              <a:rPr sz="1750" dirty="0" err="1"/>
              <a:t>b52596fd4444</a:t>
            </a:r>
            <a:endParaRPr sz="1750" dirty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    &lt;/</a:t>
            </a:r>
            <a:r>
              <a:rPr sz="1750" dirty="0" err="1"/>
              <a:t>wsa:MessageID</a:t>
            </a:r>
            <a:r>
              <a:rPr sz="175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    &lt;</a:t>
            </a:r>
            <a:r>
              <a:rPr sz="1750" dirty="0" err="1"/>
              <a:t>wsa:ReplyTo</a:t>
            </a:r>
            <a:r>
              <a:rPr sz="1750" dirty="0"/>
              <a:t> </a:t>
            </a:r>
            <a:r>
              <a:rPr sz="1750" dirty="0" err="1"/>
              <a:t>xmlns:wsa</a:t>
            </a:r>
            <a:r>
              <a:rPr sz="1750" dirty="0"/>
              <a:t>="http://schemas.xmlsoap.org/ws/2004/08/addressing"&gt;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        &lt;</a:t>
            </a:r>
            <a:r>
              <a:rPr sz="1750" dirty="0" err="1"/>
              <a:t>wsa:Address</a:t>
            </a:r>
            <a:r>
              <a:rPr sz="1750" dirty="0"/>
              <a:t>&gt;http://192.168.101.101:8888/servlet/WSACallBackHandler&lt;/wsa:Address&gt;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        &lt;</a:t>
            </a:r>
            <a:r>
              <a:rPr sz="1750" dirty="0" err="1"/>
              <a:t>wsa:PortType</a:t>
            </a:r>
            <a:r>
              <a:rPr sz="1750" dirty="0"/>
              <a:t> </a:t>
            </a:r>
            <a:r>
              <a:rPr sz="1750" dirty="0" err="1"/>
              <a:t>xmlns:ns1</a:t>
            </a:r>
            <a:r>
              <a:rPr sz="1750" dirty="0"/>
              <a:t>="http://example.org"&gt;ns1:LocalPart&lt;/wsa:PortType&gt;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    &lt;/</a:t>
            </a:r>
            <a:r>
              <a:rPr sz="1750" dirty="0" err="1"/>
              <a:t>wsa:ReplyTo</a:t>
            </a:r>
            <a:r>
              <a:rPr sz="175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    &lt;</a:t>
            </a:r>
            <a:r>
              <a:rPr sz="1750" dirty="0" err="1"/>
              <a:t>wsa:To</a:t>
            </a:r>
            <a:r>
              <a:rPr sz="1750" dirty="0"/>
              <a:t> </a:t>
            </a:r>
            <a:r>
              <a:rPr sz="1750" dirty="0" err="1"/>
              <a:t>xmlns:wsa</a:t>
            </a:r>
            <a:r>
              <a:rPr sz="1750" dirty="0"/>
              <a:t>="http://schemas.xmlsoap.org/ws/2004/08/addressing"&gt;https://192.168.101.99/platform-services/services/SwitchVersionService.SwitchVersionServiceHttpSoap11Endpoint&lt;/wsa:To&gt;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&lt;/</a:t>
            </a:r>
            <a:r>
              <a:rPr sz="1750" dirty="0" err="1"/>
              <a:t>soapenv:Header</a:t>
            </a:r>
            <a:r>
              <a:rPr sz="175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&lt;</a:t>
            </a:r>
            <a:r>
              <a:rPr sz="1750" dirty="0" err="1"/>
              <a:t>soapenv:Body</a:t>
            </a:r>
            <a:r>
              <a:rPr sz="175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    &lt;</a:t>
            </a:r>
            <a:r>
              <a:rPr sz="1750" dirty="0" err="1"/>
              <a:t>switchVersions</a:t>
            </a:r>
            <a:r>
              <a:rPr sz="1750" dirty="0"/>
              <a:t> </a:t>
            </a:r>
            <a:r>
              <a:rPr sz="1750" dirty="0" err="1"/>
              <a:t>xmlns</a:t>
            </a:r>
            <a:r>
              <a:rPr sz="1750" dirty="0"/>
              <a:t>="http://services.api.platform.vos.cisco.com"/&gt;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    &lt;/</a:t>
            </a:r>
            <a:r>
              <a:rPr sz="1750" dirty="0" err="1"/>
              <a:t>soapenv:Body</a:t>
            </a:r>
            <a:r>
              <a:rPr sz="1750" dirty="0"/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1750" dirty="0"/>
              <a:t>&lt;/</a:t>
            </a:r>
            <a:r>
              <a:rPr sz="1750" dirty="0" err="1"/>
              <a:t>soapenv:Envelope</a:t>
            </a:r>
            <a:r>
              <a:rPr sz="1750" dirty="0"/>
              <a:t>&gt;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524645" y="4848225"/>
            <a:ext cx="8638739" cy="1038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soapenv:Body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   &lt;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switchVersions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 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xmlns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="http://services.api.platform.vos.cisco.com"/&gt;</a:t>
            </a:r>
          </a:p>
          <a:p>
            <a:pPr defTabSz="685617"/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&lt;/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  <a:sym typeface="Arial" charset="0"/>
              </a:rPr>
              <a:t>soapenv:Body</a:t>
            </a:r>
            <a:r>
              <a:rPr lang="en-US" sz="2100" dirty="0">
                <a:solidFill>
                  <a:schemeClr val="accent2"/>
                </a:solidFill>
                <a:latin typeface="Arial" charset="0"/>
                <a:sym typeface="Arial" charset="0"/>
              </a:rPr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21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21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21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218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  <p:bldP spid="121860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463135"/>
          </a:xfrm>
        </p:spPr>
        <p:txBody>
          <a:bodyPr/>
          <a:lstStyle/>
          <a:p>
            <a:r>
              <a:rPr dirty="0" err="1" smtClean="0"/>
              <a:t>switchVersions</a:t>
            </a:r>
            <a:r>
              <a:rPr dirty="0" smtClean="0"/>
              <a:t> Response</a:t>
            </a:r>
          </a:p>
        </p:txBody>
      </p:sp>
      <p:sp>
        <p:nvSpPr>
          <p:cNvPr id="122883" name="Rectangle 3"/>
          <p:cNvSpPr>
            <a:spLocks noGrp="1"/>
          </p:cNvSpPr>
          <p:nvPr>
            <p:ph type="body" sz="quarter" idx="10"/>
          </p:nvPr>
        </p:nvSpPr>
        <p:spPr>
          <a:xfrm>
            <a:off x="310896" y="895350"/>
            <a:ext cx="11424906" cy="541401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&lt;</a:t>
            </a:r>
            <a:r>
              <a:rPr sz="2000" dirty="0" err="1"/>
              <a:t>soapenv:Envelope</a:t>
            </a:r>
            <a:r>
              <a:rPr sz="2000" dirty="0"/>
              <a:t> </a:t>
            </a:r>
            <a:r>
              <a:rPr sz="2000" dirty="0" err="1"/>
              <a:t>xmlns:soapenv</a:t>
            </a:r>
            <a:r>
              <a:rPr sz="2000" dirty="0"/>
              <a:t>="http://schemas.xmlsoap.org/soap/envelope/"&gt;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</a:t>
            </a:r>
            <a:r>
              <a:rPr sz="2000" dirty="0" err="1"/>
              <a:t>soapenv:Header</a:t>
            </a:r>
            <a:r>
              <a:rPr sz="2000" dirty="0"/>
              <a:t> </a:t>
            </a:r>
            <a:r>
              <a:rPr sz="2000" dirty="0" err="1"/>
              <a:t>xmlns:wsa</a:t>
            </a:r>
            <a:r>
              <a:rPr sz="2000" dirty="0"/>
              <a:t>="http://schemas.xmlsoap.org/ws/2004/08/addressing"&gt;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wsa:To</a:t>
            </a:r>
            <a:r>
              <a:rPr sz="2000" dirty="0"/>
              <a:t>&gt;http://192.168.101.101:8888/servlet/WSACallBackHandler&lt;/wsa:To&gt;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wsa:MessageID</a:t>
            </a:r>
            <a:r>
              <a:rPr sz="2000" dirty="0"/>
              <a:t>&gt;</a:t>
            </a:r>
            <a:r>
              <a:rPr sz="2000" dirty="0" err="1"/>
              <a:t>urn:uuid:0F61829901A8890A521333985872022</a:t>
            </a:r>
            <a:r>
              <a:rPr sz="2000" dirty="0"/>
              <a:t>&lt;/</a:t>
            </a:r>
            <a:r>
              <a:rPr sz="2000" dirty="0" err="1"/>
              <a:t>wsa:MessageID</a:t>
            </a:r>
            <a:r>
              <a:rPr sz="2000" dirty="0"/>
              <a:t>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wsa:Action</a:t>
            </a:r>
            <a:r>
              <a:rPr sz="2000" dirty="0"/>
              <a:t>&gt;</a:t>
            </a:r>
            <a:r>
              <a:rPr sz="2000" dirty="0" err="1"/>
              <a:t>urn:switchVersionsResponse</a:t>
            </a:r>
            <a:r>
              <a:rPr sz="2000" dirty="0"/>
              <a:t>&lt;/</a:t>
            </a:r>
            <a:r>
              <a:rPr sz="2000" dirty="0" err="1"/>
              <a:t>wsa:Action</a:t>
            </a:r>
            <a:r>
              <a:rPr sz="2000" dirty="0"/>
              <a:t>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wsa:RelatesTo</a:t>
            </a:r>
            <a:r>
              <a:rPr sz="2000" dirty="0"/>
              <a:t>&gt;</a:t>
            </a:r>
            <a:r>
              <a:rPr sz="2000" dirty="0" err="1"/>
              <a:t>uuid:7481e8cf</a:t>
            </a:r>
            <a:r>
              <a:rPr sz="2000" dirty="0"/>
              <a:t>-</a:t>
            </a:r>
            <a:r>
              <a:rPr sz="2000" dirty="0" err="1"/>
              <a:t>ba47</a:t>
            </a:r>
            <a:r>
              <a:rPr sz="2000" dirty="0"/>
              <a:t>-</a:t>
            </a:r>
            <a:r>
              <a:rPr sz="2000" dirty="0" err="1"/>
              <a:t>49dc</a:t>
            </a:r>
            <a:r>
              <a:rPr sz="2000" dirty="0"/>
              <a:t>-9566-</a:t>
            </a:r>
            <a:r>
              <a:rPr sz="2000" dirty="0" err="1"/>
              <a:t>b52596fd4444</a:t>
            </a:r>
            <a:r>
              <a:rPr sz="2000" dirty="0"/>
              <a:t>&lt;/</a:t>
            </a:r>
            <a:r>
              <a:rPr sz="2000" dirty="0" err="1"/>
              <a:t>wsa:RelatesTo</a:t>
            </a:r>
            <a:r>
              <a:rPr sz="2000" dirty="0"/>
              <a:t>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&lt;/</a:t>
            </a:r>
            <a:r>
              <a:rPr sz="2000" dirty="0" err="1"/>
              <a:t>soapenv:Header</a:t>
            </a:r>
            <a:r>
              <a:rPr sz="2000" dirty="0"/>
              <a:t>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</a:t>
            </a:r>
            <a:r>
              <a:rPr sz="2000" dirty="0" err="1"/>
              <a:t>soapenv:Body</a:t>
            </a:r>
            <a:r>
              <a:rPr sz="2000" dirty="0"/>
              <a:t>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</a:t>
            </a:r>
            <a:r>
              <a:rPr sz="2000" dirty="0" err="1"/>
              <a:t>ns:switchVersionsResponse</a:t>
            </a:r>
            <a:r>
              <a:rPr sz="2000" dirty="0"/>
              <a:t> </a:t>
            </a:r>
            <a:r>
              <a:rPr sz="2000" dirty="0" err="1"/>
              <a:t>xmlns:ns</a:t>
            </a:r>
            <a:r>
              <a:rPr sz="2000" dirty="0"/>
              <a:t>="http://services.api.platform.vos.cisco.com"&gt;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&lt;</a:t>
            </a:r>
            <a:r>
              <a:rPr sz="2000" dirty="0" err="1"/>
              <a:t>ns:return</a:t>
            </a:r>
            <a:r>
              <a:rPr sz="2000" dirty="0"/>
              <a:t> </a:t>
            </a:r>
            <a:r>
              <a:rPr sz="2000" dirty="0" err="1"/>
              <a:t>xmlns:ax254</a:t>
            </a:r>
            <a:r>
              <a:rPr sz="2000" dirty="0"/>
              <a:t>="http://api.platform.vos.cisco.com/xsd" … 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    &lt;</a:t>
            </a:r>
            <a:r>
              <a:rPr sz="2000" dirty="0" err="1"/>
              <a:t>ax253:result</a:t>
            </a:r>
            <a:r>
              <a:rPr sz="2000" dirty="0"/>
              <a:t>&gt;</a:t>
            </a:r>
            <a:r>
              <a:rPr sz="2000" dirty="0" err="1"/>
              <a:t>internal.request.complete</a:t>
            </a:r>
            <a:r>
              <a:rPr sz="2000" dirty="0"/>
              <a:t>&lt;/</a:t>
            </a:r>
            <a:r>
              <a:rPr sz="2000" dirty="0" err="1"/>
              <a:t>ax253:result</a:t>
            </a:r>
            <a:r>
              <a:rPr sz="2000" dirty="0"/>
              <a:t>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    &lt;/</a:t>
            </a:r>
            <a:r>
              <a:rPr sz="2000" dirty="0" err="1"/>
              <a:t>ns:return</a:t>
            </a:r>
            <a:r>
              <a:rPr sz="2000" dirty="0"/>
              <a:t>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    &lt;/</a:t>
            </a:r>
            <a:r>
              <a:rPr sz="2000" dirty="0" err="1"/>
              <a:t>ns:switchVersionsResponse</a:t>
            </a:r>
            <a:r>
              <a:rPr sz="2000" dirty="0"/>
              <a:t>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    &lt;/</a:t>
            </a:r>
            <a:r>
              <a:rPr sz="2000" dirty="0" err="1"/>
              <a:t>soapenv:Body</a:t>
            </a:r>
            <a:r>
              <a:rPr sz="2000" dirty="0"/>
              <a:t>&gt;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sz="2000" dirty="0"/>
              <a:t>&lt;/</a:t>
            </a:r>
            <a:r>
              <a:rPr sz="2000" dirty="0" err="1"/>
              <a:t>soapenv:Envelope</a:t>
            </a:r>
            <a:r>
              <a:rPr sz="2000" dirty="0"/>
              <a:t>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22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228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>
          <a:xfrm>
            <a:off x="306189" y="432215"/>
            <a:ext cx="11438251" cy="367886"/>
          </a:xfrm>
        </p:spPr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PAWS-Management</a:t>
            </a:r>
            <a:endParaRPr dirty="0" smtClean="0">
              <a:ea typeface="ヒラギノ角ゴ ProN W3"/>
              <a:cs typeface="ヒラギノ角ゴ ProN W3"/>
            </a:endParaRPr>
          </a:p>
        </p:txBody>
      </p:sp>
      <p:sp>
        <p:nvSpPr>
          <p:cNvPr id="30723" name="TextBox 10"/>
          <p:cNvSpPr txBox="1">
            <a:spLocks noChangeArrowheads="1"/>
          </p:cNvSpPr>
          <p:nvPr/>
        </p:nvSpPr>
        <p:spPr bwMode="auto">
          <a:xfrm>
            <a:off x="733536" y="800101"/>
            <a:ext cx="9873515" cy="34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2" tIns="34281" rIns="68562" bIns="34281">
            <a:spAutoFit/>
          </a:bodyPr>
          <a:lstStyle/>
          <a:p>
            <a:r>
              <a:rPr lang="en-US" b="1" dirty="0"/>
              <a:t>Login using the ‘Platform Administrator’ account created during installation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3536" y="1200150"/>
            <a:ext cx="10683819" cy="4487466"/>
            <a:chOff x="465" y="1008"/>
            <a:chExt cx="9648" cy="3769"/>
          </a:xfrm>
        </p:grpSpPr>
        <p:pic>
          <p:nvPicPr>
            <p:cNvPr id="30725" name="Picture 10" descr="PawsMTask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" y="1008"/>
              <a:ext cx="9648" cy="3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7"/>
            <p:cNvSpPr/>
            <p:nvPr/>
          </p:nvSpPr>
          <p:spPr>
            <a:xfrm>
              <a:off x="897" y="2064"/>
              <a:ext cx="960" cy="192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7" y="3024"/>
              <a:ext cx="1008" cy="240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7" y="3840"/>
              <a:ext cx="1008" cy="240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sz="4000" dirty="0" smtClean="0">
                <a:solidFill>
                  <a:srgbClr val="9A9B9C"/>
                </a:solidFill>
                <a:cs typeface="Arial" charset="0"/>
              </a:rPr>
              <a:t>Available PAWS Resources</a:t>
            </a:r>
            <a:endParaRPr sz="4000" dirty="0" smtClean="0">
              <a:solidFill>
                <a:srgbClr val="9A9B9C"/>
              </a:solidFill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PAWS - Resources</a:t>
            </a:r>
            <a:endParaRPr dirty="0" smtClean="0">
              <a:ea typeface="ヒラギノ角ゴ ProN W3"/>
              <a:cs typeface="ヒラギノ角ゴ ProN W3"/>
            </a:endParaRPr>
          </a:p>
        </p:txBody>
      </p:sp>
      <p:sp>
        <p:nvSpPr>
          <p:cNvPr id="9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06238" y="6551613"/>
            <a:ext cx="382587" cy="365125"/>
          </a:xfrm>
          <a:prstGeom prst="rect">
            <a:avLst/>
          </a:prstGeom>
        </p:spPr>
        <p:txBody>
          <a:bodyPr lIns="108835" tIns="54417" rIns="108835" bIns="54417"/>
          <a:lstStyle/>
          <a:p>
            <a:pPr>
              <a:defRPr/>
            </a:pPr>
            <a:fld id="{60556602-22EA-44CA-8E2D-1D6F19CE79DB}" type="slidenum">
              <a:rPr lang="en-US"/>
              <a:pPr>
                <a:defRPr/>
              </a:pPr>
              <a:t>91</a:t>
            </a:fld>
            <a:endParaRPr lang="en-US" dirty="0"/>
          </a:p>
        </p:txBody>
      </p:sp>
      <p:graphicFrame>
        <p:nvGraphicFramePr>
          <p:cNvPr id="114747" name="Group 59"/>
          <p:cNvGraphicFramePr>
            <a:graphicFrameLocks noGrp="1"/>
          </p:cNvGraphicFramePr>
          <p:nvPr/>
        </p:nvGraphicFramePr>
        <p:xfrm>
          <a:off x="514350" y="1348504"/>
          <a:ext cx="11077576" cy="4823698"/>
        </p:xfrm>
        <a:graphic>
          <a:graphicData uri="http://schemas.openxmlformats.org/drawingml/2006/table">
            <a:tbl>
              <a:tblPr/>
              <a:tblGrid>
                <a:gridCol w="3133404"/>
                <a:gridCol w="2839867"/>
                <a:gridCol w="5104305"/>
              </a:tblGrid>
              <a:tr h="375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Service Name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Method Name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Description </a:t>
                      </a:r>
                    </a:p>
                  </a:txBody>
                  <a:tcPr marL="47989" marR="47989" marT="41148" marB="41148" anchor="ctr" horzOverflow="overflow">
                    <a:lnL>
                      <a:noFill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</a:tr>
              <a:tr h="661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APIVersionService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/>
                        <a:cs typeface="ヒラギノ角ゴ ProN W3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getAPIVersion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Italic"/>
                        <a:ea typeface="Arial Italic"/>
                        <a:cs typeface="Arial Italic"/>
                        <a:sym typeface="Arial Italic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the API version of PAWS SOAP services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949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CancelUpgradeService 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cancelUpgrade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Italic"/>
                        <a:ea typeface="Arial Italic"/>
                        <a:cs typeface="Arial Italic"/>
                        <a:sym typeface="Arial Italic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Cancels an upgrade or COP file installation previously started via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startUpgrade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Should be called asynchronously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661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ClusterNodesService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getClusterNodes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/>
                        <a:cs typeface="Lucida Grande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getMyClusterNode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information on all cluster nodes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/>
                        <a:cs typeface="Lucida Grande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 information from node request sent to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833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DeploymentModeService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/>
                        <a:cs typeface="ヒラギノ角ゴ ProN W3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getDeploymentMode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setDeploymentMode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 the deployment mode information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Set the deployment mode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809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HardwareModelService 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getHardwareModel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hardware information like model and serial number 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532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MaintenanceService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MaintenanceService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is not supported in Release 9.0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64008" marR="64008" marT="54864" marB="54864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6"/>
          <p:cNvSpPr>
            <a:spLocks noGrp="1" noChangeArrowheads="1"/>
          </p:cNvSpPr>
          <p:nvPr>
            <p:ph type="title"/>
          </p:nvPr>
        </p:nvSpPr>
        <p:spPr>
          <a:xfrm>
            <a:off x="306190" y="432215"/>
            <a:ext cx="11448832" cy="539336"/>
          </a:xfrm>
        </p:spPr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PAWS - Resources</a:t>
            </a:r>
            <a:endParaRPr dirty="0" smtClean="0">
              <a:ea typeface="ヒラギノ角ゴ ProN W3"/>
              <a:cs typeface="ヒラギノ角ゴ ProN W3"/>
            </a:endParaRPr>
          </a:p>
        </p:txBody>
      </p:sp>
      <p:graphicFrame>
        <p:nvGraphicFramePr>
          <p:cNvPr id="54349" name="Group 77"/>
          <p:cNvGraphicFramePr>
            <a:graphicFrameLocks noGrp="1"/>
          </p:cNvGraphicFramePr>
          <p:nvPr/>
        </p:nvGraphicFramePr>
        <p:xfrm>
          <a:off x="457201" y="971551"/>
          <a:ext cx="11297820" cy="5663424"/>
        </p:xfrm>
        <a:graphic>
          <a:graphicData uri="http://schemas.openxmlformats.org/drawingml/2006/table">
            <a:tbl>
              <a:tblPr/>
              <a:tblGrid>
                <a:gridCol w="3661477"/>
                <a:gridCol w="2868158"/>
                <a:gridCol w="4768185"/>
              </a:tblGrid>
              <a:tr h="514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Service Name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Method Name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Description </a:t>
                      </a:r>
                    </a:p>
                  </a:txBody>
                  <a:tcPr marL="47989" marR="47989" marT="41148" marB="41148" anchor="ctr" horzOverflow="overflow">
                    <a:lnL>
                      <a:noFill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</a:tr>
              <a:tr h="1191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OptionsService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/>
                        <a:cs typeface="ヒラギノ角ゴ ProN W3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getActiveOptions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/>
                        <a:cs typeface="Lucida Grande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getInactiveOptions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Italic"/>
                        <a:ea typeface="Arial Italic"/>
                        <a:cs typeface="Arial Italic"/>
                        <a:sym typeface="Arial Italic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installed options on the active partition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/>
                        <a:cs typeface="Lucida Grande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installed options on the inactive partition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914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PrepareRemoteUpgradeService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/>
                        <a:cs typeface="ヒラギノ角ゴ ProN W3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prepareRemoteUpgrade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Downloads and prepares an upgrade or COP file for installation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Should be called asynchronously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852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ProductService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/>
                        <a:cs typeface="ヒラギノ角ゴ ProN W3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getInstalledProducts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/>
                        <a:cs typeface="Lucida Grande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getProductName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the list of deployed products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/>
                        <a:cs typeface="Lucida Grande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the overall product name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637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RestartSystemService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restartSystem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Reboots the system without switching partitions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360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RestartSystemStatusService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getRestartSystemStatus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Gets the status of the last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restartSystem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Italic"/>
                        <a:ea typeface="Arial Italic"/>
                        <a:cs typeface="Arial Italic"/>
                        <a:sym typeface="Arial Italic"/>
                      </a:endParaRP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1191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StartUpgradeService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/>
                        <a:cs typeface="ヒラギノ角ゴ ProN W3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startUpgrade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Starts the upgrade or COP file installation previously prepared via 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prepareRemoteUpgrade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Italic"/>
                        <a:ea typeface="Arial Italic"/>
                        <a:cs typeface="Arial Italic"/>
                        <a:sym typeface="Arial Italic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Should be called asynchronously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PAWS - Resources</a:t>
            </a:r>
            <a:endParaRPr dirty="0" smtClean="0">
              <a:ea typeface="ヒラギノ角ゴ ProN W3"/>
              <a:cs typeface="ヒラギノ角ゴ ProN W3"/>
            </a:endParaRPr>
          </a:p>
        </p:txBody>
      </p:sp>
      <p:graphicFrame>
        <p:nvGraphicFramePr>
          <p:cNvPr id="110644" name="Group 52"/>
          <p:cNvGraphicFramePr>
            <a:graphicFrameLocks noGrp="1"/>
          </p:cNvGraphicFramePr>
          <p:nvPr/>
        </p:nvGraphicFramePr>
        <p:xfrm>
          <a:off x="523875" y="1400175"/>
          <a:ext cx="11115674" cy="4910469"/>
        </p:xfrm>
        <a:graphic>
          <a:graphicData uri="http://schemas.openxmlformats.org/drawingml/2006/table">
            <a:tbl>
              <a:tblPr/>
              <a:tblGrid>
                <a:gridCol w="3209610"/>
                <a:gridCol w="2664582"/>
                <a:gridCol w="5241482"/>
              </a:tblGrid>
              <a:tr h="468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Service Name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Method Name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Description </a:t>
                      </a:r>
                    </a:p>
                  </a:txBody>
                  <a:tcPr marL="47989" marR="47989" marT="41148" marB="41148" anchor="ctr" horzOverflow="overflow">
                    <a:lnL>
                      <a:noFill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</a:tr>
              <a:tr h="695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SwitchVersionService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switchVersions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Activates and boots the inactive partition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763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SwitchVersionStatusService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getSwitchVersionStatus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Gets the status of the last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switchVersions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119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UpgradeFilterService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/>
                        <a:cs typeface="ヒラギノ角ゴ ProN W3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upgradeFilter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a list of valid files from the provided list of files - use when locating valid files in a particular S/FTP directory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Should be called asynchronously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872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UpgradeValidService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/>
                        <a:cs typeface="ヒラギノ角ゴ ProN W3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isUpgradeValid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Italic"/>
                        <a:ea typeface="Arial Italic"/>
                        <a:cs typeface="Arial Italic"/>
                        <a:sym typeface="Arial Italic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Determines if a file is valid - use when validating a user selected file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916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UpgradeStageService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getUpgradeStage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the current overall upgrade or COP file install stage like downloading, validating, and in progress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cs typeface="Arial" charset="0"/>
              </a:rPr>
              <a:t>PAWS - Resources</a:t>
            </a:r>
            <a:endParaRPr smtClean="0">
              <a:ea typeface="ヒラギノ角ゴ ProN W3"/>
              <a:cs typeface="ヒラギノ角ゴ ProN W3"/>
            </a:endParaRPr>
          </a:p>
        </p:txBody>
      </p:sp>
      <p:graphicFrame>
        <p:nvGraphicFramePr>
          <p:cNvPr id="56380" name="Group 60"/>
          <p:cNvGraphicFramePr>
            <a:graphicFrameLocks noGrp="1"/>
          </p:cNvGraphicFramePr>
          <p:nvPr/>
        </p:nvGraphicFramePr>
        <p:xfrm>
          <a:off x="590552" y="1371600"/>
          <a:ext cx="10963274" cy="4923437"/>
        </p:xfrm>
        <a:graphic>
          <a:graphicData uri="http://schemas.openxmlformats.org/drawingml/2006/table">
            <a:tbl>
              <a:tblPr/>
              <a:tblGrid>
                <a:gridCol w="3521809"/>
                <a:gridCol w="3886133"/>
                <a:gridCol w="3555332"/>
              </a:tblGrid>
              <a:tr h="609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Service Name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Method Name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Description </a:t>
                      </a:r>
                    </a:p>
                  </a:txBody>
                  <a:tcPr marL="47989" marR="47989" marT="41148" marB="41148" anchor="ctr" horzOverflow="overflow">
                    <a:lnL>
                      <a:noFill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</a:tr>
              <a:tr h="1179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UpgradeTypeService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getUpgradeType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the type of the current upgrade - currently this service can only be called after upgrade has started.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1728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UpgradeProgressStageService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/>
                        <a:cs typeface="ヒラギノ角ゴ ProN W3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getCurrentUpgradeProgressStage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detailed progress information only while an upgrade or COP file installation is in progress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Should be called asynchronously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  <a:tr h="1406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VersionService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getActiveVersion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/>
                        <a:cs typeface="Lucida Grande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Italic"/>
                          <a:ea typeface="Arial Italic"/>
                          <a:cs typeface="Arial Italic"/>
                          <a:sym typeface="Arial Italic"/>
                        </a:rPr>
                        <a:t>getInactiveVersion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active product version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/>
                        <a:cs typeface="Lucida Grande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Returns inactive product version</a:t>
                      </a:r>
                    </a:p>
                  </a:txBody>
                  <a:tcPr marL="47989" marR="47989" marT="41148" marB="41148" anchor="ctr" horzOverflow="overflow">
                    <a:lnL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7F8FE"/>
                        </a:gs>
                        <a:gs pos="65001">
                          <a:srgbClr val="C1EDFF"/>
                        </a:gs>
                        <a:gs pos="100000">
                          <a:srgbClr val="A6E5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sz="4000" dirty="0" smtClean="0">
                <a:solidFill>
                  <a:srgbClr val="9A9B9C"/>
                </a:solidFill>
                <a:cs typeface="Arial" charset="0"/>
              </a:rPr>
              <a:t>PAWS Result Codes and Error Handling</a:t>
            </a:r>
            <a:endParaRPr sz="4000" dirty="0" smtClean="0">
              <a:solidFill>
                <a:srgbClr val="9A9B9C"/>
              </a:solidFill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cs typeface="Arial" charset="0"/>
              </a:rPr>
              <a:t>PAWS Result Codes</a:t>
            </a:r>
            <a:endParaRPr smtClean="0">
              <a:ea typeface="ヒラギノ角ゴ ProN W3"/>
              <a:cs typeface="ヒラギノ角ゴ ProN W3"/>
            </a:endParaRPr>
          </a:p>
        </p:txBody>
      </p:sp>
      <p:graphicFrame>
        <p:nvGraphicFramePr>
          <p:cNvPr id="57373" name="Group 29"/>
          <p:cNvGraphicFramePr>
            <a:graphicFrameLocks noGrp="1"/>
          </p:cNvGraphicFramePr>
          <p:nvPr/>
        </p:nvGraphicFramePr>
        <p:xfrm>
          <a:off x="590552" y="1371600"/>
          <a:ext cx="10963274" cy="4800600"/>
        </p:xfrm>
        <a:graphic>
          <a:graphicData uri="http://schemas.openxmlformats.org/drawingml/2006/table">
            <a:tbl>
              <a:tblPr/>
              <a:tblGrid>
                <a:gridCol w="4612609"/>
                <a:gridCol w="6350665"/>
              </a:tblGrid>
              <a:tr h="428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Result Code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Meaning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</a:tr>
              <a:tr h="2083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internal.request.complete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For services with separate status methods (e.g. switch &amp; restart) - the request has been started 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For services without separate status methods - the request completed successfully 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1120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internal.request.complete.message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 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Same as internal.request.complete but the response includes messages for the end user 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</a:tr>
              <a:tr h="1168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internal.request.failed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The request failed - ignore any results and show returned messages 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smtClean="0">
                <a:cs typeface="Arial" charset="0"/>
              </a:rPr>
              <a:t>PAWS SOAP Layer Messages</a:t>
            </a:r>
            <a:endParaRPr smtClean="0">
              <a:ea typeface="ヒラギノ角ゴ ProN W3"/>
              <a:cs typeface="ヒラギノ角ゴ ProN W3"/>
            </a:endParaRPr>
          </a:p>
        </p:txBody>
      </p:sp>
      <p:graphicFrame>
        <p:nvGraphicFramePr>
          <p:cNvPr id="58421" name="Group 53"/>
          <p:cNvGraphicFramePr>
            <a:graphicFrameLocks noGrp="1"/>
          </p:cNvGraphicFramePr>
          <p:nvPr/>
        </p:nvGraphicFramePr>
        <p:xfrm>
          <a:off x="581025" y="1885950"/>
          <a:ext cx="10934700" cy="4286251"/>
        </p:xfrm>
        <a:graphic>
          <a:graphicData uri="http://schemas.openxmlformats.org/drawingml/2006/table">
            <a:tbl>
              <a:tblPr/>
              <a:tblGrid>
                <a:gridCol w="3223425"/>
                <a:gridCol w="7711275"/>
              </a:tblGrid>
              <a:tr h="567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Key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Meaning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</a:tr>
              <a:tr h="487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error.soap.internal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Error when a SOAP service experiences an unexpected problem.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496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error.remote.throttled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Error when the request was denied due to throttling.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</a:tr>
              <a:tr h="434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error.validation.invalid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Validation error - required data is not valid.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434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error.validation.maxlength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Validation error - required data is too big.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</a:tr>
              <a:tr h="496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error.validation.minlength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Validation error - required data is too small.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496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error.validation.range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Validation error - required data is not within a certain range.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</a:tr>
              <a:tr h="380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error.validation.required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Validation error - required data is missing.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492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error.validation.mustbe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Validation error - required data must be a specific value to be valid.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</a:tr>
            </a:tbl>
          </a:graphicData>
        </a:graphic>
      </p:graphicFrame>
      <p:sp>
        <p:nvSpPr>
          <p:cNvPr id="118818" name="Rectangle 73"/>
          <p:cNvSpPr>
            <a:spLocks noGrp="1" noChangeArrowheads="1"/>
          </p:cNvSpPr>
          <p:nvPr>
            <p:ph type="body" idx="4294967295"/>
          </p:nvPr>
        </p:nvSpPr>
        <p:spPr>
          <a:xfrm>
            <a:off x="581025" y="1376362"/>
            <a:ext cx="10389037" cy="466725"/>
          </a:xfrm>
        </p:spPr>
        <p:txBody>
          <a:bodyPr anchor="ctr"/>
          <a:lstStyle/>
          <a:p>
            <a:pPr marL="235681" indent="-235681"/>
            <a:r>
              <a:rPr dirty="0" smtClean="0"/>
              <a:t>Messages generated by the SOAP services layer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cs typeface="Arial" charset="0"/>
              </a:rPr>
              <a:t>Status Value Messages</a:t>
            </a:r>
            <a:endParaRPr smtClean="0">
              <a:ea typeface="ヒラギノ角ゴ ProN W3"/>
              <a:cs typeface="ヒラギノ角ゴ ProN W3"/>
            </a:endParaRPr>
          </a:p>
        </p:txBody>
      </p:sp>
      <p:sp>
        <p:nvSpPr>
          <p:cNvPr id="119827" name="Rectangle 73"/>
          <p:cNvSpPr>
            <a:spLocks noGrp="1" noChangeArrowheads="1"/>
          </p:cNvSpPr>
          <p:nvPr>
            <p:ph type="body" idx="4294967295"/>
          </p:nvPr>
        </p:nvSpPr>
        <p:spPr>
          <a:xfrm>
            <a:off x="571502" y="1376362"/>
            <a:ext cx="11010898" cy="466725"/>
          </a:xfrm>
        </p:spPr>
        <p:txBody>
          <a:bodyPr anchor="ctr"/>
          <a:lstStyle/>
          <a:p>
            <a:pPr marL="235681" indent="-235681"/>
            <a:r>
              <a:rPr dirty="0" smtClean="0"/>
              <a:t>Restart and Switch Version Statuses</a:t>
            </a:r>
          </a:p>
        </p:txBody>
      </p:sp>
      <p:graphicFrame>
        <p:nvGraphicFramePr>
          <p:cNvPr id="115733" name="Group 21"/>
          <p:cNvGraphicFramePr>
            <a:graphicFrameLocks noGrp="1"/>
          </p:cNvGraphicFramePr>
          <p:nvPr/>
        </p:nvGraphicFramePr>
        <p:xfrm>
          <a:off x="571501" y="1885950"/>
          <a:ext cx="11010899" cy="3600451"/>
        </p:xfrm>
        <a:graphic>
          <a:graphicData uri="http://schemas.openxmlformats.org/drawingml/2006/table">
            <a:tbl>
              <a:tblPr/>
              <a:tblGrid>
                <a:gridCol w="3368828"/>
                <a:gridCol w="7642071"/>
              </a:tblGrid>
              <a:tr h="808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Key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/>
                          <a:cs typeface="ヒラギノ角ゴ ProN W3"/>
                          <a:sym typeface="Arial" charset="0"/>
                        </a:rPr>
                        <a:t>Meaning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</a:tr>
              <a:tr h="694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internal.request.processing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The restart/switch version is still in progress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707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internal.request.complete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The restart/switch version has completed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</a:tr>
              <a:tr h="1390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error.undetermined.result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The restart/switch version status cannot be determined - can happen for a few seconds immediately after a restart or switch version is scheduled and while the server is offline rebooting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6"/>
          <p:cNvSpPr>
            <a:spLocks noGrp="1" noChangeArrowheads="1"/>
          </p:cNvSpPr>
          <p:nvPr>
            <p:ph type="title"/>
          </p:nvPr>
        </p:nvSpPr>
        <p:spPr>
          <a:xfrm>
            <a:off x="306190" y="432215"/>
            <a:ext cx="11448832" cy="386935"/>
          </a:xfrm>
        </p:spPr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Upgrade Stages</a:t>
            </a:r>
            <a:endParaRPr dirty="0" smtClean="0">
              <a:ea typeface="ヒラギノ角ゴ ProN W3"/>
              <a:cs typeface="ヒラギノ角ゴ ProN W3"/>
            </a:endParaRPr>
          </a:p>
        </p:txBody>
      </p:sp>
      <p:graphicFrame>
        <p:nvGraphicFramePr>
          <p:cNvPr id="116784" name="Group 48"/>
          <p:cNvGraphicFramePr>
            <a:graphicFrameLocks noGrp="1"/>
          </p:cNvGraphicFramePr>
          <p:nvPr/>
        </p:nvGraphicFramePr>
        <p:xfrm>
          <a:off x="514351" y="819150"/>
          <a:ext cx="11001374" cy="5605561"/>
        </p:xfrm>
        <a:graphic>
          <a:graphicData uri="http://schemas.openxmlformats.org/drawingml/2006/table">
            <a:tbl>
              <a:tblPr/>
              <a:tblGrid>
                <a:gridCol w="3768209"/>
                <a:gridCol w="7233165"/>
              </a:tblGrid>
              <a:tr h="579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Arial" charset="0"/>
                        </a:rPr>
                        <a:t>Key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Arial" charset="0"/>
                        </a:rPr>
                        <a:t>Meaning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83B7"/>
                    </a:solidFill>
                  </a:tcPr>
                </a:tc>
              </a:tr>
              <a:tr h="46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upgrade.stage.cancelled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Cancelled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477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upgrade.stage.checksumming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Calculating File Checksum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3F8"/>
                    </a:solidFill>
                  </a:tcPr>
                </a:tc>
              </a:tr>
              <a:tr h="421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upgrade.stage.completed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Completed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618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upgrade.stage.configuring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Configuring (only set if someone is using the OS Admin or CLI to install an upgrade or COP file)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618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upgrade.stage.determining.files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Determining Valid Files (only set if someone is using the OS Admin or CLI to install an upgrade or COP file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353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upgrade.stage.downloading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Downloading File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upgrade.stage.error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Error (indicates failure)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upgrade.stage.installing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Installing File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372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upgrade.stage.none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None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382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upgrade.stage.validating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Validating File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  <a:tr h="353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upgrade.stage.validated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elvetica"/>
                          <a:cs typeface="Helvetica"/>
                          <a:sym typeface="Helvetica"/>
                        </a:rPr>
                        <a:t>File Validated</a:t>
                      </a:r>
                    </a:p>
                  </a:txBody>
                  <a:tcPr marL="50787" marR="50787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5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 Arial 16x9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16x9 template</Template>
  <TotalTime>6165</TotalTime>
  <Words>7097</Words>
  <Application>Microsoft Office PowerPoint</Application>
  <PresentationFormat>Custom</PresentationFormat>
  <Paragraphs>1288</Paragraphs>
  <Slides>116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Cisco Arial 16x9 template</vt:lpstr>
      <vt:lpstr>Introduction to Platform Administrative Web Service Interface</vt:lpstr>
      <vt:lpstr>Agenda</vt:lpstr>
      <vt:lpstr>What is PAWS?</vt:lpstr>
      <vt:lpstr>Platform Administrative Web Service Executive Summary</vt:lpstr>
      <vt:lpstr>Platform Administrative Web Service</vt:lpstr>
      <vt:lpstr>Platform SOAP Services allow you to:</vt:lpstr>
      <vt:lpstr>PAWS Supported Applications</vt:lpstr>
      <vt:lpstr>PAWS-Management Solution Bundle</vt:lpstr>
      <vt:lpstr>PAWS-Management</vt:lpstr>
      <vt:lpstr>Additional Information</vt:lpstr>
      <vt:lpstr>Exploding Some PAWS Myths</vt:lpstr>
      <vt:lpstr>Getting Started with PAWS</vt:lpstr>
      <vt:lpstr>Platform Administrative Web Services Enable the PAWS Service</vt:lpstr>
      <vt:lpstr>Platform Administrative Web Services Enable the PAWS Service</vt:lpstr>
      <vt:lpstr>Activating the PAWS Service</vt:lpstr>
      <vt:lpstr>Platform Administrative Web Services Access the PAWS Service Web Portal</vt:lpstr>
      <vt:lpstr>Access the list of PAWS Services</vt:lpstr>
      <vt:lpstr>Platform Administrative Web Service Available Services and Access to the WSDL</vt:lpstr>
      <vt:lpstr>Interacting with the PAWS Service Support for Synchronous and Asynchronous Calls</vt:lpstr>
      <vt:lpstr>Interacting with the PAWS Service Using Synchronous Calls</vt:lpstr>
      <vt:lpstr>Interacting with the PAWS Service Using Asynchronous Calls</vt:lpstr>
      <vt:lpstr>Selecting Sync vs Async Behavior</vt:lpstr>
      <vt:lpstr>Choosing Sync or Async Calls Which one should you use?</vt:lpstr>
      <vt:lpstr>PAWS Service Example</vt:lpstr>
      <vt:lpstr>Synchronous Example of getAPIVersion Application Interaction with PAWS Service</vt:lpstr>
      <vt:lpstr>Synchronous Code Sample getAPIVersion Request</vt:lpstr>
      <vt:lpstr>Synchronous Code Sample getAPIVersion Request</vt:lpstr>
      <vt:lpstr>Synchronous Code Sample getAPIVersion Request</vt:lpstr>
      <vt:lpstr>Synchronous Code Sample getAPIVersion Response</vt:lpstr>
      <vt:lpstr>Synchronous Code Sample getAPIVersion Response</vt:lpstr>
      <vt:lpstr>Asynchronous Example of getAPIVersion Application Interaction with PAWS Service</vt:lpstr>
      <vt:lpstr>Asynchronous Code Sample getAPIVersion Request</vt:lpstr>
      <vt:lpstr>Asynchronous Code Sample getAPIVersion Request</vt:lpstr>
      <vt:lpstr>Asynchronous Code Sample getAPIVersion Request</vt:lpstr>
      <vt:lpstr>Asynchronous Code Sample getAPIVersion Response</vt:lpstr>
      <vt:lpstr>Asynchronous Code Sample getAPIVersion Response</vt:lpstr>
      <vt:lpstr>Typical use cases</vt:lpstr>
      <vt:lpstr>Examples of Applications that can use PAWS</vt:lpstr>
      <vt:lpstr>Typical Use Cases Managing A Cluster Upgrade (Streamlined) 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Example: Managing a Cluster Upgrade with PAWS</vt:lpstr>
      <vt:lpstr>Typical Use Cases Identify Nodes in the Cluster </vt:lpstr>
      <vt:lpstr>Typical Use Cases Validate Installed Version </vt:lpstr>
      <vt:lpstr>Typical use cases Verify Upgrade Validity</vt:lpstr>
      <vt:lpstr>Typical use cases Download and Prepare Upgrade</vt:lpstr>
      <vt:lpstr>Typical use cases Start the Upgrade</vt:lpstr>
      <vt:lpstr>Typical use cases Check Status of Upgrade</vt:lpstr>
      <vt:lpstr>Typical use cases Switch Versions and Restart</vt:lpstr>
      <vt:lpstr>Step 1: Identify Nodes in the Cluster</vt:lpstr>
      <vt:lpstr>getClusterNodes Request</vt:lpstr>
      <vt:lpstr>getClusterNodes Response</vt:lpstr>
      <vt:lpstr>getClusterNodes Response</vt:lpstr>
      <vt:lpstr>getClusterNodes Response Body</vt:lpstr>
      <vt:lpstr>Step2: Validate Active Version</vt:lpstr>
      <vt:lpstr>getActiveVersion Request</vt:lpstr>
      <vt:lpstr>getActiveVersion Response</vt:lpstr>
      <vt:lpstr>Step2: Validate Inactive Version</vt:lpstr>
      <vt:lpstr>getInactiveVersion Request</vt:lpstr>
      <vt:lpstr>getInactiveVersion Response</vt:lpstr>
      <vt:lpstr>Step 3: Verify Upgrade Validity</vt:lpstr>
      <vt:lpstr>upgradeFilter Request</vt:lpstr>
      <vt:lpstr>upgradeFilter Response</vt:lpstr>
      <vt:lpstr>Step 4: Download &amp; Prepare Upgrade File</vt:lpstr>
      <vt:lpstr>prepareRemoteUpgrade Request (Header)</vt:lpstr>
      <vt:lpstr>prepareRemoteUpgrade Request (Body)</vt:lpstr>
      <vt:lpstr>prepareRemoteUpgrade Response (Body)</vt:lpstr>
      <vt:lpstr>Step 5: Start the Upgrade</vt:lpstr>
      <vt:lpstr>startUpgrade Request</vt:lpstr>
      <vt:lpstr>startUpgrade Response (Body)</vt:lpstr>
      <vt:lpstr>Step 6: Check Status of Upgrade</vt:lpstr>
      <vt:lpstr>getUpgradeStage Request</vt:lpstr>
      <vt:lpstr>getUpgradeStage Response</vt:lpstr>
      <vt:lpstr>Step 7: Switch to Upgraded Version</vt:lpstr>
      <vt:lpstr>switchVersions Request</vt:lpstr>
      <vt:lpstr>switchVersions Response</vt:lpstr>
      <vt:lpstr>Available PAWS Resources</vt:lpstr>
      <vt:lpstr>PAWS - Resources</vt:lpstr>
      <vt:lpstr>PAWS - Resources</vt:lpstr>
      <vt:lpstr>PAWS - Resources</vt:lpstr>
      <vt:lpstr>PAWS - Resources</vt:lpstr>
      <vt:lpstr>PAWS Result Codes and Error Handling</vt:lpstr>
      <vt:lpstr>PAWS Result Codes</vt:lpstr>
      <vt:lpstr>PAWS SOAP Layer Messages</vt:lpstr>
      <vt:lpstr>Status Value Messages</vt:lpstr>
      <vt:lpstr>Upgrade Stages</vt:lpstr>
      <vt:lpstr>Coding Examples</vt:lpstr>
      <vt:lpstr>Exploring the PAWS Service</vt:lpstr>
      <vt:lpstr>Sample curl Command</vt:lpstr>
      <vt:lpstr>Sample curl Response</vt:lpstr>
      <vt:lpstr>Callback Server for Asynchronous Responses</vt:lpstr>
      <vt:lpstr>Simple Python Callback Server</vt:lpstr>
      <vt:lpstr>Handling the PAWS Response POST</vt:lpstr>
      <vt:lpstr>Processing the chunked data…</vt:lpstr>
      <vt:lpstr>ReadChunkedData (Part 1)</vt:lpstr>
      <vt:lpstr>ReadChunkedData (Part 2)</vt:lpstr>
      <vt:lpstr>Running the Callback Server</vt:lpstr>
      <vt:lpstr>Sample Output from Callback Server</vt:lpstr>
      <vt:lpstr>PAWS Serviceability</vt:lpstr>
      <vt:lpstr>Wrap Up</vt:lpstr>
      <vt:lpstr>PAWS Service Summary</vt:lpstr>
      <vt:lpstr>Platform Administrative Web Service Key Takeaways</vt:lpstr>
      <vt:lpstr>PowerPoint Presentation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Platform Administrative Web Service Interface</dc:title>
  <dc:creator>George Gary</dc:creator>
  <cp:lastModifiedBy>George Gary</cp:lastModifiedBy>
  <cp:revision>40</cp:revision>
  <dcterms:created xsi:type="dcterms:W3CDTF">2012-06-18T15:52:36Z</dcterms:created>
  <dcterms:modified xsi:type="dcterms:W3CDTF">2012-06-26T23:17:13Z</dcterms:modified>
</cp:coreProperties>
</file>