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slides/slide99.xml" ContentType="application/vnd.openxmlformats-officedocument.presentationml.slide+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diagrams/quickStyle1.xml" ContentType="application/vnd.openxmlformats-officedocument.drawingml.diagramStyle+xml"/>
  <Override PartName="/ppt/tags/tag3.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03"/>
  </p:notesMasterIdLst>
  <p:handoutMasterIdLst>
    <p:handoutMasterId r:id="rId104"/>
  </p:handoutMasterIdLst>
  <p:sldIdLst>
    <p:sldId id="899" r:id="rId2"/>
    <p:sldId id="901" r:id="rId3"/>
    <p:sldId id="902" r:id="rId4"/>
    <p:sldId id="903" r:id="rId5"/>
    <p:sldId id="904" r:id="rId6"/>
    <p:sldId id="905" r:id="rId7"/>
    <p:sldId id="906" r:id="rId8"/>
    <p:sldId id="907" r:id="rId9"/>
    <p:sldId id="908" r:id="rId10"/>
    <p:sldId id="909" r:id="rId11"/>
    <p:sldId id="910" r:id="rId12"/>
    <p:sldId id="911" r:id="rId13"/>
    <p:sldId id="912" r:id="rId14"/>
    <p:sldId id="1000" r:id="rId15"/>
    <p:sldId id="913" r:id="rId16"/>
    <p:sldId id="914" r:id="rId17"/>
    <p:sldId id="915" r:id="rId18"/>
    <p:sldId id="916" r:id="rId19"/>
    <p:sldId id="917" r:id="rId20"/>
    <p:sldId id="918" r:id="rId21"/>
    <p:sldId id="919" r:id="rId22"/>
    <p:sldId id="920" r:id="rId23"/>
    <p:sldId id="921" r:id="rId24"/>
    <p:sldId id="922" r:id="rId25"/>
    <p:sldId id="923" r:id="rId26"/>
    <p:sldId id="924" r:id="rId27"/>
    <p:sldId id="925" r:id="rId28"/>
    <p:sldId id="926" r:id="rId29"/>
    <p:sldId id="927" r:id="rId30"/>
    <p:sldId id="928" r:id="rId31"/>
    <p:sldId id="929" r:id="rId32"/>
    <p:sldId id="930" r:id="rId33"/>
    <p:sldId id="931" r:id="rId34"/>
    <p:sldId id="932" r:id="rId35"/>
    <p:sldId id="933" r:id="rId36"/>
    <p:sldId id="934" r:id="rId37"/>
    <p:sldId id="935" r:id="rId38"/>
    <p:sldId id="936" r:id="rId39"/>
    <p:sldId id="937" r:id="rId40"/>
    <p:sldId id="938" r:id="rId41"/>
    <p:sldId id="939" r:id="rId42"/>
    <p:sldId id="940" r:id="rId43"/>
    <p:sldId id="941" r:id="rId44"/>
    <p:sldId id="942" r:id="rId45"/>
    <p:sldId id="943" r:id="rId46"/>
    <p:sldId id="944" r:id="rId47"/>
    <p:sldId id="945" r:id="rId48"/>
    <p:sldId id="946" r:id="rId49"/>
    <p:sldId id="947" r:id="rId50"/>
    <p:sldId id="948" r:id="rId51"/>
    <p:sldId id="949" r:id="rId52"/>
    <p:sldId id="950" r:id="rId53"/>
    <p:sldId id="951" r:id="rId54"/>
    <p:sldId id="952" r:id="rId55"/>
    <p:sldId id="953" r:id="rId56"/>
    <p:sldId id="954" r:id="rId57"/>
    <p:sldId id="955" r:id="rId58"/>
    <p:sldId id="956" r:id="rId59"/>
    <p:sldId id="957" r:id="rId60"/>
    <p:sldId id="958" r:id="rId61"/>
    <p:sldId id="959" r:id="rId62"/>
    <p:sldId id="960" r:id="rId63"/>
    <p:sldId id="961" r:id="rId64"/>
    <p:sldId id="962" r:id="rId65"/>
    <p:sldId id="963" r:id="rId66"/>
    <p:sldId id="964" r:id="rId67"/>
    <p:sldId id="965" r:id="rId68"/>
    <p:sldId id="966" r:id="rId69"/>
    <p:sldId id="967" r:id="rId70"/>
    <p:sldId id="968" r:id="rId71"/>
    <p:sldId id="969" r:id="rId72"/>
    <p:sldId id="970" r:id="rId73"/>
    <p:sldId id="971" r:id="rId74"/>
    <p:sldId id="972" r:id="rId75"/>
    <p:sldId id="973" r:id="rId76"/>
    <p:sldId id="974" r:id="rId77"/>
    <p:sldId id="975" r:id="rId78"/>
    <p:sldId id="976" r:id="rId79"/>
    <p:sldId id="977" r:id="rId80"/>
    <p:sldId id="978" r:id="rId81"/>
    <p:sldId id="979" r:id="rId82"/>
    <p:sldId id="980" r:id="rId83"/>
    <p:sldId id="981" r:id="rId84"/>
    <p:sldId id="982" r:id="rId85"/>
    <p:sldId id="983" r:id="rId86"/>
    <p:sldId id="984" r:id="rId87"/>
    <p:sldId id="985" r:id="rId88"/>
    <p:sldId id="986" r:id="rId89"/>
    <p:sldId id="987" r:id="rId90"/>
    <p:sldId id="988" r:id="rId91"/>
    <p:sldId id="989" r:id="rId92"/>
    <p:sldId id="990" r:id="rId93"/>
    <p:sldId id="991" r:id="rId94"/>
    <p:sldId id="992" r:id="rId95"/>
    <p:sldId id="993" r:id="rId96"/>
    <p:sldId id="994" r:id="rId97"/>
    <p:sldId id="995" r:id="rId98"/>
    <p:sldId id="996" r:id="rId99"/>
    <p:sldId id="997" r:id="rId100"/>
    <p:sldId id="998" r:id="rId101"/>
    <p:sldId id="999" r:id="rId102"/>
  </p:sldIdLst>
  <p:sldSz cx="9144000" cy="6858000" type="screen4x3"/>
  <p:notesSz cx="6797675" cy="9874250"/>
  <p:defaultTextStyle>
    <a:defPPr>
      <a:defRPr lang="en-US"/>
    </a:defPPr>
    <a:lvl1pPr algn="ctr" rtl="0" eaLnBrk="0" fontAlgn="base" hangingPunct="0">
      <a:lnSpc>
        <a:spcPct val="90000"/>
      </a:lnSpc>
      <a:spcBef>
        <a:spcPct val="0"/>
      </a:spcBef>
      <a:spcAft>
        <a:spcPct val="0"/>
      </a:spcAft>
      <a:defRPr sz="2400" kern="1200">
        <a:solidFill>
          <a:schemeClr val="tx1"/>
        </a:solidFill>
        <a:latin typeface="Arial" pitchFamily="34" charset="0"/>
        <a:ea typeface="+mn-ea"/>
        <a:cs typeface="+mn-cs"/>
      </a:defRPr>
    </a:lvl1pPr>
    <a:lvl2pPr marL="457200" algn="ctr" rtl="0" eaLnBrk="0" fontAlgn="base" hangingPunct="0">
      <a:lnSpc>
        <a:spcPct val="90000"/>
      </a:lnSpc>
      <a:spcBef>
        <a:spcPct val="0"/>
      </a:spcBef>
      <a:spcAft>
        <a:spcPct val="0"/>
      </a:spcAft>
      <a:defRPr sz="2400" kern="1200">
        <a:solidFill>
          <a:schemeClr val="tx1"/>
        </a:solidFill>
        <a:latin typeface="Arial" pitchFamily="34" charset="0"/>
        <a:ea typeface="+mn-ea"/>
        <a:cs typeface="+mn-cs"/>
      </a:defRPr>
    </a:lvl2pPr>
    <a:lvl3pPr marL="914400" algn="ctr" rtl="0" eaLnBrk="0" fontAlgn="base" hangingPunct="0">
      <a:lnSpc>
        <a:spcPct val="90000"/>
      </a:lnSpc>
      <a:spcBef>
        <a:spcPct val="0"/>
      </a:spcBef>
      <a:spcAft>
        <a:spcPct val="0"/>
      </a:spcAft>
      <a:defRPr sz="2400" kern="1200">
        <a:solidFill>
          <a:schemeClr val="tx1"/>
        </a:solidFill>
        <a:latin typeface="Arial" pitchFamily="34" charset="0"/>
        <a:ea typeface="+mn-ea"/>
        <a:cs typeface="+mn-cs"/>
      </a:defRPr>
    </a:lvl3pPr>
    <a:lvl4pPr marL="1371600" algn="ctr" rtl="0" eaLnBrk="0" fontAlgn="base" hangingPunct="0">
      <a:lnSpc>
        <a:spcPct val="90000"/>
      </a:lnSpc>
      <a:spcBef>
        <a:spcPct val="0"/>
      </a:spcBef>
      <a:spcAft>
        <a:spcPct val="0"/>
      </a:spcAft>
      <a:defRPr sz="2400" kern="1200">
        <a:solidFill>
          <a:schemeClr val="tx1"/>
        </a:solidFill>
        <a:latin typeface="Arial" pitchFamily="34" charset="0"/>
        <a:ea typeface="+mn-ea"/>
        <a:cs typeface="+mn-cs"/>
      </a:defRPr>
    </a:lvl4pPr>
    <a:lvl5pPr marL="1828800" algn="ctr" rtl="0" eaLnBrk="0" fontAlgn="base" hangingPunct="0">
      <a:lnSpc>
        <a:spcPct val="90000"/>
      </a:lnSpc>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verjins" initials="" lastIdx="7" clrIdx="0"/>
  <p:cmAuthor id="1" name="me" initials="" lastIdx="2" clrIdx="1"/>
  <p:cmAuthor id="2" name="me" initials="m" lastIdx="3" clrIdx="2"/>
  <p:cmAuthor id="3" name="Tammy Holm (tmyers)" initials="TH("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777777"/>
    <a:srgbClr val="546568"/>
    <a:srgbClr val="006699"/>
    <a:srgbClr val="000000"/>
    <a:srgbClr val="008000"/>
    <a:srgbClr val="EAEAEA"/>
    <a:srgbClr val="FFFF99"/>
    <a:srgbClr val="FF99CC"/>
    <a:srgbClr val="FFCC99"/>
    <a:srgbClr val="5F5F5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5" autoAdjust="0"/>
    <p:restoredTop sz="92899" autoAdjust="0"/>
  </p:normalViewPr>
  <p:slideViewPr>
    <p:cSldViewPr snapToGrid="0">
      <p:cViewPr varScale="1">
        <p:scale>
          <a:sx n="99" d="100"/>
          <a:sy n="99" d="100"/>
        </p:scale>
        <p:origin x="-1200" y="-84"/>
      </p:cViewPr>
      <p:guideLst>
        <p:guide orient="horz" pos="2160"/>
        <p:guide pos="2880"/>
      </p:guideLst>
    </p:cSldViewPr>
  </p:slideViewPr>
  <p:outlineViewPr>
    <p:cViewPr>
      <p:scale>
        <a:sx n="33" d="100"/>
        <a:sy n="33" d="100"/>
      </p:scale>
      <p:origin x="240" y="41136"/>
    </p:cViewPr>
    <p:sldLst>
      <p:sld r:id="rId1" collapse="1"/>
      <p:sld r:id="rId2" collapse="1"/>
    </p:sldLst>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61" d="100"/>
          <a:sy n="61" d="100"/>
        </p:scale>
        <p:origin x="-3402" y="-96"/>
      </p:cViewPr>
      <p:guideLst>
        <p:guide orient="horz" pos="3110"/>
        <p:guide pos="2142"/>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_rels/viewProps.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slide" Target="slides/slide2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1F01EC-473D-4FCB-BA53-8E08EBC4964F}"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nb-NO"/>
        </a:p>
      </dgm:t>
    </dgm:pt>
    <dgm:pt modelId="{D2BF12BE-2569-4CC8-B783-FB6C6E565549}">
      <dgm:prSet phldrT="[Text]" custT="1"/>
      <dgm:spPr/>
      <dgm:t>
        <a:bodyPr/>
        <a:lstStyle/>
        <a:p>
          <a:r>
            <a:rPr lang="nb-NO" sz="1600" b="1" dirty="0" smtClean="0"/>
            <a:t>Product Concept</a:t>
          </a:r>
          <a:endParaRPr lang="nb-NO" sz="1600" b="1" dirty="0"/>
        </a:p>
      </dgm:t>
    </dgm:pt>
    <dgm:pt modelId="{6A3EAA4B-A7AD-4EBD-A540-C71AA69C5655}" type="parTrans" cxnId="{1C5A0EFA-439C-401E-9788-3593AB926BC2}">
      <dgm:prSet/>
      <dgm:spPr/>
      <dgm:t>
        <a:bodyPr/>
        <a:lstStyle/>
        <a:p>
          <a:endParaRPr lang="nb-NO"/>
        </a:p>
      </dgm:t>
    </dgm:pt>
    <dgm:pt modelId="{270BBD88-CB77-4791-9FE5-D99166A43225}" type="sibTrans" cxnId="{1C5A0EFA-439C-401E-9788-3593AB926BC2}">
      <dgm:prSet/>
      <dgm:spPr/>
      <dgm:t>
        <a:bodyPr/>
        <a:lstStyle/>
        <a:p>
          <a:endParaRPr lang="nb-NO"/>
        </a:p>
      </dgm:t>
    </dgm:pt>
    <dgm:pt modelId="{2FEACFB3-EE23-47A6-9E18-3B0E881338C1}">
      <dgm:prSet phldrT="[Text]" custT="1"/>
      <dgm:spPr/>
      <dgm:t>
        <a:bodyPr/>
        <a:lstStyle/>
        <a:p>
          <a:r>
            <a:rPr lang="nb-NO" sz="1600" b="1" dirty="0" smtClean="0"/>
            <a:t>Plan</a:t>
          </a:r>
          <a:endParaRPr lang="nb-NO" sz="1600" b="1" dirty="0"/>
        </a:p>
      </dgm:t>
    </dgm:pt>
    <dgm:pt modelId="{C31720CF-A9DF-4D60-89C5-29DD9A82AB18}" type="parTrans" cxnId="{0FD29AE2-DEF7-4D43-B621-8477D1449BA6}">
      <dgm:prSet/>
      <dgm:spPr/>
      <dgm:t>
        <a:bodyPr/>
        <a:lstStyle/>
        <a:p>
          <a:endParaRPr lang="nb-NO"/>
        </a:p>
      </dgm:t>
    </dgm:pt>
    <dgm:pt modelId="{39CF4CED-1A4C-4782-AB2D-926BD8D2949D}" type="sibTrans" cxnId="{0FD29AE2-DEF7-4D43-B621-8477D1449BA6}">
      <dgm:prSet/>
      <dgm:spPr/>
      <dgm:t>
        <a:bodyPr/>
        <a:lstStyle/>
        <a:p>
          <a:endParaRPr lang="nb-NO"/>
        </a:p>
      </dgm:t>
    </dgm:pt>
    <dgm:pt modelId="{67738E8C-AC9F-41B9-A6FA-832D95C04053}">
      <dgm:prSet phldrT="[Text]"/>
      <dgm:spPr>
        <a:solidFill>
          <a:schemeClr val="lt1">
            <a:hueOff val="0"/>
            <a:satOff val="0"/>
            <a:lumOff val="0"/>
            <a:alpha val="74000"/>
          </a:schemeClr>
        </a:solidFill>
      </dgm:spPr>
      <dgm:t>
        <a:bodyPr/>
        <a:lstStyle/>
        <a:p>
          <a:r>
            <a:rPr lang="en-US" dirty="0" smtClean="0"/>
            <a:t>Development and Test Strategy</a:t>
          </a:r>
          <a:endParaRPr lang="nb-NO" dirty="0"/>
        </a:p>
      </dgm:t>
    </dgm:pt>
    <dgm:pt modelId="{4786CB7E-B340-4796-9F5E-2C6F01220618}" type="parTrans" cxnId="{31F275C6-CED6-48D2-9FFA-12B37FAE8F9C}">
      <dgm:prSet/>
      <dgm:spPr/>
      <dgm:t>
        <a:bodyPr/>
        <a:lstStyle/>
        <a:p>
          <a:endParaRPr lang="nb-NO"/>
        </a:p>
      </dgm:t>
    </dgm:pt>
    <dgm:pt modelId="{22E3B1AD-FBC9-4902-94AF-BEF3041E03EE}" type="sibTrans" cxnId="{31F275C6-CED6-48D2-9FFA-12B37FAE8F9C}">
      <dgm:prSet/>
      <dgm:spPr/>
      <dgm:t>
        <a:bodyPr/>
        <a:lstStyle/>
        <a:p>
          <a:endParaRPr lang="nb-NO"/>
        </a:p>
      </dgm:t>
    </dgm:pt>
    <dgm:pt modelId="{C2B95451-B803-4A20-A475-C07264538CD9}">
      <dgm:prSet/>
      <dgm:spPr>
        <a:solidFill>
          <a:schemeClr val="lt1">
            <a:hueOff val="0"/>
            <a:satOff val="0"/>
            <a:lumOff val="0"/>
            <a:alpha val="74000"/>
          </a:schemeClr>
        </a:solidFill>
      </dgm:spPr>
      <dgm:t>
        <a:bodyPr/>
        <a:lstStyle/>
        <a:p>
          <a:r>
            <a:rPr lang="en-US" dirty="0" smtClean="0"/>
            <a:t>Business Plan</a:t>
          </a:r>
        </a:p>
      </dgm:t>
    </dgm:pt>
    <dgm:pt modelId="{ED0FA3B1-4E25-4BE0-A8A8-A752D7F17C85}" type="parTrans" cxnId="{28AC7F67-5C1E-4437-ACA8-1FCD6CD36D91}">
      <dgm:prSet/>
      <dgm:spPr/>
      <dgm:t>
        <a:bodyPr/>
        <a:lstStyle/>
        <a:p>
          <a:endParaRPr lang="nb-NO"/>
        </a:p>
      </dgm:t>
    </dgm:pt>
    <dgm:pt modelId="{5F8865FE-B5E2-4393-BF22-9B002088F00D}" type="sibTrans" cxnId="{28AC7F67-5C1E-4437-ACA8-1FCD6CD36D91}">
      <dgm:prSet/>
      <dgm:spPr/>
      <dgm:t>
        <a:bodyPr/>
        <a:lstStyle/>
        <a:p>
          <a:endParaRPr lang="nb-NO"/>
        </a:p>
      </dgm:t>
    </dgm:pt>
    <dgm:pt modelId="{BD12393B-4B49-48FA-9262-A85C76C48381}">
      <dgm:prSet custT="1"/>
      <dgm:spPr/>
      <dgm:t>
        <a:bodyPr/>
        <a:lstStyle/>
        <a:p>
          <a:r>
            <a:rPr lang="nb-NO" sz="1600" b="1" dirty="0" smtClean="0"/>
            <a:t>Logistics</a:t>
          </a:r>
        </a:p>
      </dgm:t>
    </dgm:pt>
    <dgm:pt modelId="{F5894C2A-419D-40DA-91F5-F0946C894597}" type="parTrans" cxnId="{C01CAE6F-9463-454E-83CD-871AD442BD5F}">
      <dgm:prSet/>
      <dgm:spPr/>
      <dgm:t>
        <a:bodyPr/>
        <a:lstStyle/>
        <a:p>
          <a:endParaRPr lang="nb-NO"/>
        </a:p>
      </dgm:t>
    </dgm:pt>
    <dgm:pt modelId="{596D022F-7A70-4D1F-B2A8-D118A0B5B073}" type="sibTrans" cxnId="{C01CAE6F-9463-454E-83CD-871AD442BD5F}">
      <dgm:prSet/>
      <dgm:spPr/>
      <dgm:t>
        <a:bodyPr/>
        <a:lstStyle/>
        <a:p>
          <a:endParaRPr lang="nb-NO"/>
        </a:p>
      </dgm:t>
    </dgm:pt>
    <dgm:pt modelId="{145E7724-01DB-492C-8170-557D4FA047B2}">
      <dgm:prSet/>
      <dgm:spPr>
        <a:solidFill>
          <a:schemeClr val="lt1">
            <a:hueOff val="0"/>
            <a:satOff val="0"/>
            <a:lumOff val="0"/>
            <a:alpha val="74000"/>
          </a:schemeClr>
        </a:solidFill>
      </dgm:spPr>
      <dgm:t>
        <a:bodyPr/>
        <a:lstStyle/>
        <a:p>
          <a:r>
            <a:rPr lang="nb-NO" dirty="0" smtClean="0"/>
            <a:t>Cross Functional Agreement</a:t>
          </a:r>
          <a:endParaRPr lang="nb-NO" dirty="0"/>
        </a:p>
      </dgm:t>
    </dgm:pt>
    <dgm:pt modelId="{E4FA3240-929A-427E-9F72-0D3E7874E200}" type="parTrans" cxnId="{297461F7-4E5C-44DE-8684-9110657D88D7}">
      <dgm:prSet/>
      <dgm:spPr/>
      <dgm:t>
        <a:bodyPr/>
        <a:lstStyle/>
        <a:p>
          <a:endParaRPr lang="nb-NO"/>
        </a:p>
      </dgm:t>
    </dgm:pt>
    <dgm:pt modelId="{FE6A4B50-BCFF-48CA-B662-BCC41A83C853}" type="sibTrans" cxnId="{297461F7-4E5C-44DE-8684-9110657D88D7}">
      <dgm:prSet/>
      <dgm:spPr/>
      <dgm:t>
        <a:bodyPr/>
        <a:lstStyle/>
        <a:p>
          <a:endParaRPr lang="nb-NO"/>
        </a:p>
      </dgm:t>
    </dgm:pt>
    <dgm:pt modelId="{EB6F494A-8479-458D-B905-502C6C110718}">
      <dgm:prSet/>
      <dgm:spPr>
        <a:solidFill>
          <a:schemeClr val="lt1">
            <a:hueOff val="0"/>
            <a:satOff val="0"/>
            <a:lumOff val="0"/>
            <a:alpha val="74000"/>
          </a:schemeClr>
        </a:solidFill>
      </dgm:spPr>
      <dgm:t>
        <a:bodyPr/>
        <a:lstStyle/>
        <a:p>
          <a:r>
            <a:rPr lang="nb-NO" dirty="0" smtClean="0"/>
            <a:t>Issues and risks</a:t>
          </a:r>
          <a:endParaRPr lang="nb-NO" dirty="0"/>
        </a:p>
      </dgm:t>
    </dgm:pt>
    <dgm:pt modelId="{0AB85568-08FD-4849-BEC7-F9EF5BB54E28}" type="parTrans" cxnId="{2D00AEC0-76DF-4FD9-83B8-94F5397427FA}">
      <dgm:prSet/>
      <dgm:spPr/>
      <dgm:t>
        <a:bodyPr/>
        <a:lstStyle/>
        <a:p>
          <a:endParaRPr lang="nb-NO"/>
        </a:p>
      </dgm:t>
    </dgm:pt>
    <dgm:pt modelId="{E6879019-EAB8-42F0-96DA-8D68C9CBBC1B}" type="sibTrans" cxnId="{2D00AEC0-76DF-4FD9-83B8-94F5397427FA}">
      <dgm:prSet/>
      <dgm:spPr/>
      <dgm:t>
        <a:bodyPr/>
        <a:lstStyle/>
        <a:p>
          <a:endParaRPr lang="nb-NO"/>
        </a:p>
      </dgm:t>
    </dgm:pt>
    <dgm:pt modelId="{FDBDBC1A-3B0E-42DB-9DEA-2D9BADC4FF59}">
      <dgm:prSet/>
      <dgm:spPr>
        <a:solidFill>
          <a:schemeClr val="lt1">
            <a:hueOff val="0"/>
            <a:satOff val="0"/>
            <a:lumOff val="0"/>
            <a:alpha val="74000"/>
          </a:schemeClr>
        </a:solidFill>
      </dgm:spPr>
      <dgm:t>
        <a:bodyPr/>
        <a:lstStyle/>
        <a:p>
          <a:r>
            <a:rPr lang="nb-NO" dirty="0" smtClean="0"/>
            <a:t>Project Team / Headcount</a:t>
          </a:r>
          <a:endParaRPr lang="nb-NO" dirty="0"/>
        </a:p>
      </dgm:t>
    </dgm:pt>
    <dgm:pt modelId="{FE13B470-AC6F-4624-9E9C-1E68B0E5F12F}" type="parTrans" cxnId="{F87A7067-F800-465E-AE23-2F33E5F0E29F}">
      <dgm:prSet/>
      <dgm:spPr/>
      <dgm:t>
        <a:bodyPr/>
        <a:lstStyle/>
        <a:p>
          <a:endParaRPr lang="nb-NO"/>
        </a:p>
      </dgm:t>
    </dgm:pt>
    <dgm:pt modelId="{639C2A97-E61F-4C4C-B011-52E398D6B7DF}" type="sibTrans" cxnId="{F87A7067-F800-465E-AE23-2F33E5F0E29F}">
      <dgm:prSet/>
      <dgm:spPr/>
      <dgm:t>
        <a:bodyPr/>
        <a:lstStyle/>
        <a:p>
          <a:endParaRPr lang="nb-NO"/>
        </a:p>
      </dgm:t>
    </dgm:pt>
    <dgm:pt modelId="{F875CB08-15F5-4188-BF1F-3CEACB2A2341}">
      <dgm:prSet/>
      <dgm:spPr>
        <a:solidFill>
          <a:schemeClr val="lt1">
            <a:hueOff val="0"/>
            <a:satOff val="0"/>
            <a:lumOff val="0"/>
            <a:alpha val="74000"/>
          </a:schemeClr>
        </a:solidFill>
      </dgm:spPr>
      <dgm:t>
        <a:bodyPr/>
        <a:lstStyle/>
        <a:p>
          <a:r>
            <a:rPr lang="nb-NO" dirty="0" smtClean="0"/>
            <a:t>Cost</a:t>
          </a:r>
          <a:endParaRPr lang="nb-NO" dirty="0"/>
        </a:p>
      </dgm:t>
    </dgm:pt>
    <dgm:pt modelId="{F49F5F26-A831-402B-9FC8-05B013C8EB5C}" type="parTrans" cxnId="{9F7502B0-27EE-4FEE-A0D9-7059C869987F}">
      <dgm:prSet/>
      <dgm:spPr/>
      <dgm:t>
        <a:bodyPr/>
        <a:lstStyle/>
        <a:p>
          <a:endParaRPr lang="nb-NO"/>
        </a:p>
      </dgm:t>
    </dgm:pt>
    <dgm:pt modelId="{9792632F-C64E-4D86-AD79-53A9F1D13316}" type="sibTrans" cxnId="{9F7502B0-27EE-4FEE-A0D9-7059C869987F}">
      <dgm:prSet/>
      <dgm:spPr/>
      <dgm:t>
        <a:bodyPr/>
        <a:lstStyle/>
        <a:p>
          <a:endParaRPr lang="nb-NO"/>
        </a:p>
      </dgm:t>
    </dgm:pt>
    <dgm:pt modelId="{8E7295CB-FAB8-4039-8C2D-3E05C2C2492C}">
      <dgm:prSet/>
      <dgm:spPr>
        <a:solidFill>
          <a:schemeClr val="lt1">
            <a:hueOff val="0"/>
            <a:satOff val="0"/>
            <a:lumOff val="0"/>
            <a:alpha val="74000"/>
          </a:schemeClr>
        </a:solidFill>
      </dgm:spPr>
      <dgm:t>
        <a:bodyPr/>
        <a:lstStyle/>
        <a:p>
          <a:r>
            <a:rPr lang="en-US" dirty="0" smtClean="0"/>
            <a:t>Manufacturing (CVCM)</a:t>
          </a:r>
        </a:p>
      </dgm:t>
    </dgm:pt>
    <dgm:pt modelId="{492F02C0-1D72-4C91-A208-984FB47B61C5}" type="parTrans" cxnId="{D257A0B5-FA47-4B8E-9D50-21220D4FE461}">
      <dgm:prSet/>
      <dgm:spPr/>
      <dgm:t>
        <a:bodyPr/>
        <a:lstStyle/>
        <a:p>
          <a:endParaRPr lang="nb-NO"/>
        </a:p>
      </dgm:t>
    </dgm:pt>
    <dgm:pt modelId="{14A1429E-9073-45C2-AF65-06924862282A}" type="sibTrans" cxnId="{D257A0B5-FA47-4B8E-9D50-21220D4FE461}">
      <dgm:prSet/>
      <dgm:spPr/>
      <dgm:t>
        <a:bodyPr/>
        <a:lstStyle/>
        <a:p>
          <a:endParaRPr lang="nb-NO"/>
        </a:p>
      </dgm:t>
    </dgm:pt>
    <dgm:pt modelId="{42886676-BB95-40BB-BFFF-678A4207863E}">
      <dgm:prSet/>
      <dgm:spPr>
        <a:solidFill>
          <a:schemeClr val="lt1">
            <a:hueOff val="0"/>
            <a:satOff val="0"/>
            <a:lumOff val="0"/>
            <a:alpha val="74000"/>
          </a:schemeClr>
        </a:solidFill>
      </dgm:spPr>
      <dgm:t>
        <a:bodyPr/>
        <a:lstStyle/>
        <a:p>
          <a:r>
            <a:rPr lang="en-US" dirty="0" smtClean="0"/>
            <a:t>Feature List (and product backlog)</a:t>
          </a:r>
        </a:p>
      </dgm:t>
    </dgm:pt>
    <dgm:pt modelId="{8168416C-58E7-419B-A5A6-3F3096E9437F}" type="parTrans" cxnId="{8125560C-C2EC-4F86-83E1-D3DD491926A5}">
      <dgm:prSet/>
      <dgm:spPr/>
      <dgm:t>
        <a:bodyPr/>
        <a:lstStyle/>
        <a:p>
          <a:endParaRPr lang="nb-NO"/>
        </a:p>
      </dgm:t>
    </dgm:pt>
    <dgm:pt modelId="{E2F645A5-64D1-4F00-88C6-04E05AC44536}" type="sibTrans" cxnId="{8125560C-C2EC-4F86-83E1-D3DD491926A5}">
      <dgm:prSet/>
      <dgm:spPr/>
      <dgm:t>
        <a:bodyPr/>
        <a:lstStyle/>
        <a:p>
          <a:endParaRPr lang="nb-NO"/>
        </a:p>
      </dgm:t>
    </dgm:pt>
    <dgm:pt modelId="{71826EF3-6967-476D-B937-3E1F54D4C9EB}">
      <dgm:prSet/>
      <dgm:spPr>
        <a:solidFill>
          <a:schemeClr val="lt1">
            <a:hueOff val="0"/>
            <a:satOff val="0"/>
            <a:lumOff val="0"/>
            <a:alpha val="74000"/>
          </a:schemeClr>
        </a:solidFill>
      </dgm:spPr>
      <dgm:t>
        <a:bodyPr/>
        <a:lstStyle/>
        <a:p>
          <a:r>
            <a:rPr lang="en-US" dirty="0" smtClean="0"/>
            <a:t>Launch Plan</a:t>
          </a:r>
        </a:p>
      </dgm:t>
    </dgm:pt>
    <dgm:pt modelId="{529229AB-F763-47F3-8AEA-301B4E4AB7FD}" type="parTrans" cxnId="{3D0CB67F-455A-497D-A1DF-F986440EB9A8}">
      <dgm:prSet/>
      <dgm:spPr/>
      <dgm:t>
        <a:bodyPr/>
        <a:lstStyle/>
        <a:p>
          <a:endParaRPr lang="nb-NO"/>
        </a:p>
      </dgm:t>
    </dgm:pt>
    <dgm:pt modelId="{18ACA003-B90B-44A0-8310-AC3B3F3849A7}" type="sibTrans" cxnId="{3D0CB67F-455A-497D-A1DF-F986440EB9A8}">
      <dgm:prSet/>
      <dgm:spPr/>
      <dgm:t>
        <a:bodyPr/>
        <a:lstStyle/>
        <a:p>
          <a:endParaRPr lang="nb-NO"/>
        </a:p>
      </dgm:t>
    </dgm:pt>
    <dgm:pt modelId="{E92E1447-8D79-406C-A92F-888A4A6F377A}">
      <dgm:prSet phldrT="[Text]"/>
      <dgm:spPr>
        <a:solidFill>
          <a:schemeClr val="lt1">
            <a:hueOff val="0"/>
            <a:satOff val="0"/>
            <a:lumOff val="0"/>
            <a:alpha val="74000"/>
          </a:schemeClr>
        </a:solidFill>
      </dgm:spPr>
      <dgm:t>
        <a:bodyPr/>
        <a:lstStyle/>
        <a:p>
          <a:r>
            <a:rPr lang="en-US" dirty="0" smtClean="0"/>
            <a:t>Changes to previous commit (post CC)</a:t>
          </a:r>
          <a:endParaRPr lang="nb-NO" dirty="0"/>
        </a:p>
      </dgm:t>
    </dgm:pt>
    <dgm:pt modelId="{31AE96ED-8DEF-4F0A-A410-CA0A4D5AE821}" type="parTrans" cxnId="{A8E8CC46-C47D-4025-9BF5-745F13609EEC}">
      <dgm:prSet/>
      <dgm:spPr/>
      <dgm:t>
        <a:bodyPr/>
        <a:lstStyle/>
        <a:p>
          <a:endParaRPr lang="en-US"/>
        </a:p>
      </dgm:t>
    </dgm:pt>
    <dgm:pt modelId="{E16F56EF-1AB0-417D-9A6A-D3FFFCC58EE0}" type="sibTrans" cxnId="{A8E8CC46-C47D-4025-9BF5-745F13609EEC}">
      <dgm:prSet/>
      <dgm:spPr/>
      <dgm:t>
        <a:bodyPr/>
        <a:lstStyle/>
        <a:p>
          <a:endParaRPr lang="en-US"/>
        </a:p>
      </dgm:t>
    </dgm:pt>
    <dgm:pt modelId="{CB257101-8B71-4BF3-A0AE-FFE725530CCD}">
      <dgm:prSet phldrT="[Text]"/>
      <dgm:spPr>
        <a:solidFill>
          <a:schemeClr val="lt1">
            <a:hueOff val="0"/>
            <a:satOff val="0"/>
            <a:lumOff val="0"/>
            <a:alpha val="74000"/>
          </a:schemeClr>
        </a:solidFill>
      </dgm:spPr>
      <dgm:t>
        <a:bodyPr/>
        <a:lstStyle/>
        <a:p>
          <a:r>
            <a:rPr lang="en-US" dirty="0" smtClean="0"/>
            <a:t>Project Overview</a:t>
          </a:r>
          <a:endParaRPr lang="nb-NO" dirty="0"/>
        </a:p>
      </dgm:t>
    </dgm:pt>
    <dgm:pt modelId="{417E06A8-0A75-435F-8206-93AB8B2B04FC}" type="parTrans" cxnId="{7F07E784-C954-424A-BD6A-4390564E075B}">
      <dgm:prSet/>
      <dgm:spPr/>
      <dgm:t>
        <a:bodyPr/>
        <a:lstStyle/>
        <a:p>
          <a:endParaRPr lang="en-US"/>
        </a:p>
      </dgm:t>
    </dgm:pt>
    <dgm:pt modelId="{9C977047-DD66-46AC-8605-ECCCF9A03ADF}" type="sibTrans" cxnId="{7F07E784-C954-424A-BD6A-4390564E075B}">
      <dgm:prSet/>
      <dgm:spPr/>
      <dgm:t>
        <a:bodyPr/>
        <a:lstStyle/>
        <a:p>
          <a:endParaRPr lang="en-US"/>
        </a:p>
      </dgm:t>
    </dgm:pt>
    <dgm:pt modelId="{7928A302-114A-48B9-9A94-F288778A0AF0}">
      <dgm:prSet phldrT="[Text]"/>
      <dgm:spPr>
        <a:solidFill>
          <a:schemeClr val="lt1">
            <a:hueOff val="0"/>
            <a:satOff val="0"/>
            <a:lumOff val="0"/>
            <a:alpha val="74000"/>
          </a:schemeClr>
        </a:solidFill>
      </dgm:spPr>
      <dgm:t>
        <a:bodyPr/>
        <a:lstStyle/>
        <a:p>
          <a:r>
            <a:rPr lang="nb-NO" dirty="0" smtClean="0"/>
            <a:t>Quality and Reliability Targets</a:t>
          </a:r>
          <a:endParaRPr lang="nb-NO" dirty="0"/>
        </a:p>
      </dgm:t>
    </dgm:pt>
    <dgm:pt modelId="{99A6B817-3F2F-494F-B11F-B837D418E0ED}" type="parTrans" cxnId="{CC4B466B-72E1-4C4C-8993-8683A7EB21DF}">
      <dgm:prSet/>
      <dgm:spPr/>
      <dgm:t>
        <a:bodyPr/>
        <a:lstStyle/>
        <a:p>
          <a:endParaRPr lang="en-US"/>
        </a:p>
      </dgm:t>
    </dgm:pt>
    <dgm:pt modelId="{26FD6C34-CB14-4532-85E5-2473A006AFC5}" type="sibTrans" cxnId="{CC4B466B-72E1-4C4C-8993-8683A7EB21DF}">
      <dgm:prSet/>
      <dgm:spPr/>
      <dgm:t>
        <a:bodyPr/>
        <a:lstStyle/>
        <a:p>
          <a:endParaRPr lang="en-US"/>
        </a:p>
      </dgm:t>
    </dgm:pt>
    <dgm:pt modelId="{ED379AE7-B00E-42CF-94D4-28B51918FFD3}">
      <dgm:prSet phldrT="[Text]"/>
      <dgm:spPr>
        <a:solidFill>
          <a:schemeClr val="lt1">
            <a:hueOff val="0"/>
            <a:satOff val="0"/>
            <a:lumOff val="0"/>
            <a:alpha val="74000"/>
          </a:schemeClr>
        </a:solidFill>
      </dgm:spPr>
      <dgm:t>
        <a:bodyPr/>
        <a:lstStyle/>
        <a:p>
          <a:r>
            <a:rPr lang="nb-NO" dirty="0" smtClean="0"/>
            <a:t>Key Dependencies</a:t>
          </a:r>
          <a:endParaRPr lang="nb-NO" dirty="0"/>
        </a:p>
      </dgm:t>
    </dgm:pt>
    <dgm:pt modelId="{854744C1-6EDF-4802-9EEC-993294B72068}" type="parTrans" cxnId="{78B4E900-2AED-4CF5-9AE8-761AB823EA5F}">
      <dgm:prSet/>
      <dgm:spPr/>
      <dgm:t>
        <a:bodyPr/>
        <a:lstStyle/>
        <a:p>
          <a:endParaRPr lang="en-US"/>
        </a:p>
      </dgm:t>
    </dgm:pt>
    <dgm:pt modelId="{CAF14FA5-1767-4E65-AF6C-C57966AF342F}" type="sibTrans" cxnId="{78B4E900-2AED-4CF5-9AE8-761AB823EA5F}">
      <dgm:prSet/>
      <dgm:spPr/>
      <dgm:t>
        <a:bodyPr/>
        <a:lstStyle/>
        <a:p>
          <a:endParaRPr lang="en-US"/>
        </a:p>
      </dgm:t>
    </dgm:pt>
    <dgm:pt modelId="{55DF7983-625C-4795-A0EE-D8A4647B636F}">
      <dgm:prSet phldrT="[Text]"/>
      <dgm:spPr>
        <a:solidFill>
          <a:schemeClr val="lt1">
            <a:hueOff val="0"/>
            <a:satOff val="0"/>
            <a:lumOff val="0"/>
            <a:alpha val="74000"/>
          </a:schemeClr>
        </a:solidFill>
      </dgm:spPr>
      <dgm:t>
        <a:bodyPr/>
        <a:lstStyle/>
        <a:p>
          <a:r>
            <a:rPr lang="nb-NO" dirty="0" smtClean="0"/>
            <a:t>Schedule</a:t>
          </a:r>
          <a:endParaRPr lang="nb-NO" dirty="0"/>
        </a:p>
      </dgm:t>
    </dgm:pt>
    <dgm:pt modelId="{9D6E4AC3-288F-410E-8AC6-39B856C6702B}" type="parTrans" cxnId="{1F695997-220C-4F5E-88AB-318D72C04B31}">
      <dgm:prSet/>
      <dgm:spPr/>
      <dgm:t>
        <a:bodyPr/>
        <a:lstStyle/>
        <a:p>
          <a:endParaRPr lang="en-US"/>
        </a:p>
      </dgm:t>
    </dgm:pt>
    <dgm:pt modelId="{7D94474A-22EB-4E70-ADA2-417B1A7FD5F7}" type="sibTrans" cxnId="{1F695997-220C-4F5E-88AB-318D72C04B31}">
      <dgm:prSet/>
      <dgm:spPr/>
      <dgm:t>
        <a:bodyPr/>
        <a:lstStyle/>
        <a:p>
          <a:endParaRPr lang="en-US"/>
        </a:p>
      </dgm:t>
    </dgm:pt>
    <dgm:pt modelId="{2CEA998E-0DEC-4C99-A674-05AE08C558F3}">
      <dgm:prSet/>
      <dgm:spPr>
        <a:solidFill>
          <a:schemeClr val="lt1">
            <a:hueOff val="0"/>
            <a:satOff val="0"/>
            <a:lumOff val="0"/>
            <a:alpha val="74000"/>
          </a:schemeClr>
        </a:solidFill>
      </dgm:spPr>
      <dgm:t>
        <a:bodyPr/>
        <a:lstStyle/>
        <a:p>
          <a:r>
            <a:rPr lang="en-US" dirty="0" smtClean="0"/>
            <a:t>Customer Advocacy (CA)</a:t>
          </a:r>
        </a:p>
      </dgm:t>
    </dgm:pt>
    <dgm:pt modelId="{DC373D2C-8265-4660-BB91-BA218BFED8DE}" type="parTrans" cxnId="{7A88956D-16E7-42DF-93A6-F8CFEA2428D5}">
      <dgm:prSet/>
      <dgm:spPr/>
      <dgm:t>
        <a:bodyPr/>
        <a:lstStyle/>
        <a:p>
          <a:endParaRPr lang="en-US"/>
        </a:p>
      </dgm:t>
    </dgm:pt>
    <dgm:pt modelId="{8F9C7BB0-67EC-43FD-826D-939A504513CD}" type="sibTrans" cxnId="{7A88956D-16E7-42DF-93A6-F8CFEA2428D5}">
      <dgm:prSet/>
      <dgm:spPr/>
      <dgm:t>
        <a:bodyPr/>
        <a:lstStyle/>
        <a:p>
          <a:endParaRPr lang="en-US"/>
        </a:p>
      </dgm:t>
    </dgm:pt>
    <dgm:pt modelId="{041076F5-D493-405E-9E36-B15C3F1A0E9A}">
      <dgm:prSet/>
      <dgm:spPr>
        <a:solidFill>
          <a:schemeClr val="lt1">
            <a:hueOff val="0"/>
            <a:satOff val="0"/>
            <a:lumOff val="0"/>
            <a:alpha val="74000"/>
          </a:schemeClr>
        </a:solidFill>
      </dgm:spPr>
      <dgm:t>
        <a:bodyPr/>
        <a:lstStyle/>
        <a:p>
          <a:r>
            <a:rPr lang="nb-NO" dirty="0" smtClean="0"/>
            <a:t>Mandatory CPDM Forms and Checklists</a:t>
          </a:r>
          <a:endParaRPr lang="nb-NO" dirty="0"/>
        </a:p>
      </dgm:t>
    </dgm:pt>
    <dgm:pt modelId="{0C8562AC-4F4A-4F1D-9B6B-1025AB7E1C1A}" type="parTrans" cxnId="{93F805D5-D4BE-48F4-B572-06EC6F0D55BF}">
      <dgm:prSet/>
      <dgm:spPr/>
      <dgm:t>
        <a:bodyPr/>
        <a:lstStyle/>
        <a:p>
          <a:endParaRPr lang="en-US"/>
        </a:p>
      </dgm:t>
    </dgm:pt>
    <dgm:pt modelId="{345F0320-F683-49A0-9690-6A25D1B14DAB}" type="sibTrans" cxnId="{93F805D5-D4BE-48F4-B572-06EC6F0D55BF}">
      <dgm:prSet/>
      <dgm:spPr/>
      <dgm:t>
        <a:bodyPr/>
        <a:lstStyle/>
        <a:p>
          <a:endParaRPr lang="en-US"/>
        </a:p>
      </dgm:t>
    </dgm:pt>
    <dgm:pt modelId="{CFBB5009-92AB-4B0C-A88C-8645282E8AE9}" type="pres">
      <dgm:prSet presAssocID="{E11F01EC-473D-4FCB-BA53-8E08EBC4964F}" presName="linear" presStyleCnt="0">
        <dgm:presLayoutVars>
          <dgm:dir/>
          <dgm:animLvl val="lvl"/>
          <dgm:resizeHandles val="exact"/>
        </dgm:presLayoutVars>
      </dgm:prSet>
      <dgm:spPr/>
      <dgm:t>
        <a:bodyPr/>
        <a:lstStyle/>
        <a:p>
          <a:endParaRPr lang="nb-NO"/>
        </a:p>
      </dgm:t>
    </dgm:pt>
    <dgm:pt modelId="{299C9C41-7735-4A06-9753-8FEF6F139FF7}" type="pres">
      <dgm:prSet presAssocID="{D2BF12BE-2569-4CC8-B783-FB6C6E565549}" presName="parentLin" presStyleCnt="0"/>
      <dgm:spPr/>
      <dgm:t>
        <a:bodyPr/>
        <a:lstStyle/>
        <a:p>
          <a:endParaRPr lang="en-US"/>
        </a:p>
      </dgm:t>
    </dgm:pt>
    <dgm:pt modelId="{F1AB9529-45F0-445B-BE63-6FF0720C800F}" type="pres">
      <dgm:prSet presAssocID="{D2BF12BE-2569-4CC8-B783-FB6C6E565549}" presName="parentLeftMargin" presStyleLbl="node1" presStyleIdx="0" presStyleCnt="3"/>
      <dgm:spPr/>
      <dgm:t>
        <a:bodyPr/>
        <a:lstStyle/>
        <a:p>
          <a:endParaRPr lang="nb-NO"/>
        </a:p>
      </dgm:t>
    </dgm:pt>
    <dgm:pt modelId="{E7FE14FB-2624-452F-9858-EEB19738E196}" type="pres">
      <dgm:prSet presAssocID="{D2BF12BE-2569-4CC8-B783-FB6C6E565549}" presName="parentText" presStyleLbl="node1" presStyleIdx="0" presStyleCnt="3">
        <dgm:presLayoutVars>
          <dgm:chMax val="0"/>
          <dgm:bulletEnabled val="1"/>
        </dgm:presLayoutVars>
      </dgm:prSet>
      <dgm:spPr/>
      <dgm:t>
        <a:bodyPr/>
        <a:lstStyle/>
        <a:p>
          <a:endParaRPr lang="nb-NO"/>
        </a:p>
      </dgm:t>
    </dgm:pt>
    <dgm:pt modelId="{B364A1E3-919C-4438-A2AA-1C782EE7FD6D}" type="pres">
      <dgm:prSet presAssocID="{D2BF12BE-2569-4CC8-B783-FB6C6E565549}" presName="negativeSpace" presStyleCnt="0"/>
      <dgm:spPr/>
      <dgm:t>
        <a:bodyPr/>
        <a:lstStyle/>
        <a:p>
          <a:endParaRPr lang="en-US"/>
        </a:p>
      </dgm:t>
    </dgm:pt>
    <dgm:pt modelId="{0F98A533-8859-4C7E-ADC9-C89B1E62FA35}" type="pres">
      <dgm:prSet presAssocID="{D2BF12BE-2569-4CC8-B783-FB6C6E565549}" presName="childText" presStyleLbl="conFgAcc1" presStyleIdx="0" presStyleCnt="3" custLinFactNeighborX="209" custLinFactNeighborY="-14854">
        <dgm:presLayoutVars>
          <dgm:bulletEnabled val="1"/>
        </dgm:presLayoutVars>
      </dgm:prSet>
      <dgm:spPr/>
      <dgm:t>
        <a:bodyPr/>
        <a:lstStyle/>
        <a:p>
          <a:endParaRPr lang="nb-NO"/>
        </a:p>
      </dgm:t>
    </dgm:pt>
    <dgm:pt modelId="{4F950861-BCBC-4167-A28B-10713FFEE484}" type="pres">
      <dgm:prSet presAssocID="{270BBD88-CB77-4791-9FE5-D99166A43225}" presName="spaceBetweenRectangles" presStyleCnt="0"/>
      <dgm:spPr/>
      <dgm:t>
        <a:bodyPr/>
        <a:lstStyle/>
        <a:p>
          <a:endParaRPr lang="en-US"/>
        </a:p>
      </dgm:t>
    </dgm:pt>
    <dgm:pt modelId="{425785DD-F79A-4AD5-A547-8A04FBA039FC}" type="pres">
      <dgm:prSet presAssocID="{2FEACFB3-EE23-47A6-9E18-3B0E881338C1}" presName="parentLin" presStyleCnt="0"/>
      <dgm:spPr/>
      <dgm:t>
        <a:bodyPr/>
        <a:lstStyle/>
        <a:p>
          <a:endParaRPr lang="en-US"/>
        </a:p>
      </dgm:t>
    </dgm:pt>
    <dgm:pt modelId="{F6365433-7144-49BC-A3CB-EA87C085C97A}" type="pres">
      <dgm:prSet presAssocID="{2FEACFB3-EE23-47A6-9E18-3B0E881338C1}" presName="parentLeftMargin" presStyleLbl="node1" presStyleIdx="0" presStyleCnt="3"/>
      <dgm:spPr/>
      <dgm:t>
        <a:bodyPr/>
        <a:lstStyle/>
        <a:p>
          <a:endParaRPr lang="nb-NO"/>
        </a:p>
      </dgm:t>
    </dgm:pt>
    <dgm:pt modelId="{73A66077-D89A-4BA2-9AFC-BE084E8F70D9}" type="pres">
      <dgm:prSet presAssocID="{2FEACFB3-EE23-47A6-9E18-3B0E881338C1}" presName="parentText" presStyleLbl="node1" presStyleIdx="1" presStyleCnt="3">
        <dgm:presLayoutVars>
          <dgm:chMax val="0"/>
          <dgm:bulletEnabled val="1"/>
        </dgm:presLayoutVars>
      </dgm:prSet>
      <dgm:spPr/>
      <dgm:t>
        <a:bodyPr/>
        <a:lstStyle/>
        <a:p>
          <a:endParaRPr lang="nb-NO"/>
        </a:p>
      </dgm:t>
    </dgm:pt>
    <dgm:pt modelId="{33093E23-8F40-4BA5-9927-6C6D3E24856E}" type="pres">
      <dgm:prSet presAssocID="{2FEACFB3-EE23-47A6-9E18-3B0E881338C1}" presName="negativeSpace" presStyleCnt="0"/>
      <dgm:spPr/>
      <dgm:t>
        <a:bodyPr/>
        <a:lstStyle/>
        <a:p>
          <a:endParaRPr lang="en-US"/>
        </a:p>
      </dgm:t>
    </dgm:pt>
    <dgm:pt modelId="{900E6BCC-07A1-423E-93C6-8174101099D0}" type="pres">
      <dgm:prSet presAssocID="{2FEACFB3-EE23-47A6-9E18-3B0E881338C1}" presName="childText" presStyleLbl="conFgAcc1" presStyleIdx="1" presStyleCnt="3">
        <dgm:presLayoutVars>
          <dgm:bulletEnabled val="1"/>
        </dgm:presLayoutVars>
      </dgm:prSet>
      <dgm:spPr/>
      <dgm:t>
        <a:bodyPr/>
        <a:lstStyle/>
        <a:p>
          <a:endParaRPr lang="nb-NO"/>
        </a:p>
      </dgm:t>
    </dgm:pt>
    <dgm:pt modelId="{39ACFD80-1392-4B18-80CD-CDC296407570}" type="pres">
      <dgm:prSet presAssocID="{39CF4CED-1A4C-4782-AB2D-926BD8D2949D}" presName="spaceBetweenRectangles" presStyleCnt="0"/>
      <dgm:spPr/>
      <dgm:t>
        <a:bodyPr/>
        <a:lstStyle/>
        <a:p>
          <a:endParaRPr lang="en-US"/>
        </a:p>
      </dgm:t>
    </dgm:pt>
    <dgm:pt modelId="{116EA5C1-4F20-4454-A50F-2DA2A5882C3A}" type="pres">
      <dgm:prSet presAssocID="{BD12393B-4B49-48FA-9262-A85C76C48381}" presName="parentLin" presStyleCnt="0"/>
      <dgm:spPr/>
      <dgm:t>
        <a:bodyPr/>
        <a:lstStyle/>
        <a:p>
          <a:endParaRPr lang="en-US"/>
        </a:p>
      </dgm:t>
    </dgm:pt>
    <dgm:pt modelId="{A5321278-46C3-43D8-B7CE-E4E142EFB29D}" type="pres">
      <dgm:prSet presAssocID="{BD12393B-4B49-48FA-9262-A85C76C48381}" presName="parentLeftMargin" presStyleLbl="node1" presStyleIdx="1" presStyleCnt="3"/>
      <dgm:spPr/>
      <dgm:t>
        <a:bodyPr/>
        <a:lstStyle/>
        <a:p>
          <a:endParaRPr lang="nb-NO"/>
        </a:p>
      </dgm:t>
    </dgm:pt>
    <dgm:pt modelId="{0F048B18-AAC2-43BE-AEB3-ACC0A0940854}" type="pres">
      <dgm:prSet presAssocID="{BD12393B-4B49-48FA-9262-A85C76C48381}" presName="parentText" presStyleLbl="node1" presStyleIdx="2" presStyleCnt="3">
        <dgm:presLayoutVars>
          <dgm:chMax val="0"/>
          <dgm:bulletEnabled val="1"/>
        </dgm:presLayoutVars>
      </dgm:prSet>
      <dgm:spPr/>
      <dgm:t>
        <a:bodyPr/>
        <a:lstStyle/>
        <a:p>
          <a:endParaRPr lang="nb-NO"/>
        </a:p>
      </dgm:t>
    </dgm:pt>
    <dgm:pt modelId="{E744B678-B5EF-4BF5-B845-0F803E49F5A2}" type="pres">
      <dgm:prSet presAssocID="{BD12393B-4B49-48FA-9262-A85C76C48381}" presName="negativeSpace" presStyleCnt="0"/>
      <dgm:spPr/>
      <dgm:t>
        <a:bodyPr/>
        <a:lstStyle/>
        <a:p>
          <a:endParaRPr lang="en-US"/>
        </a:p>
      </dgm:t>
    </dgm:pt>
    <dgm:pt modelId="{691A9333-0ECA-4816-BA55-28F0AB8342D2}" type="pres">
      <dgm:prSet presAssocID="{BD12393B-4B49-48FA-9262-A85C76C48381}" presName="childText" presStyleLbl="conFgAcc1" presStyleIdx="2" presStyleCnt="3" custLinFactNeighborX="-750" custLinFactNeighborY="-13767">
        <dgm:presLayoutVars>
          <dgm:bulletEnabled val="1"/>
        </dgm:presLayoutVars>
      </dgm:prSet>
      <dgm:spPr/>
      <dgm:t>
        <a:bodyPr/>
        <a:lstStyle/>
        <a:p>
          <a:endParaRPr lang="nb-NO"/>
        </a:p>
      </dgm:t>
    </dgm:pt>
  </dgm:ptLst>
  <dgm:cxnLst>
    <dgm:cxn modelId="{CC4B466B-72E1-4C4C-8993-8683A7EB21DF}" srcId="{2FEACFB3-EE23-47A6-9E18-3B0E881338C1}" destId="{7928A302-114A-48B9-9A94-F288778A0AF0}" srcOrd="1" destOrd="0" parTransId="{99A6B817-3F2F-494F-B11F-B837D418E0ED}" sibTransId="{26FD6C34-CB14-4532-85E5-2473A006AFC5}"/>
    <dgm:cxn modelId="{0E1B9196-2762-4D25-85C4-A4B5CD5B0CC5}" type="presOf" srcId="{67738E8C-AC9F-41B9-A6FA-832D95C04053}" destId="{900E6BCC-07A1-423E-93C6-8174101099D0}" srcOrd="0" destOrd="0" presId="urn:microsoft.com/office/officeart/2005/8/layout/list1"/>
    <dgm:cxn modelId="{79E9BAD5-54FA-44CD-9D7D-5AA66BCA4EC0}" type="presOf" srcId="{C2B95451-B803-4A20-A475-C07264538CD9}" destId="{0F98A533-8859-4C7E-ADC9-C89B1E62FA35}" srcOrd="0" destOrd="2" presId="urn:microsoft.com/office/officeart/2005/8/layout/list1"/>
    <dgm:cxn modelId="{2F4097F4-AC19-4894-AC40-F3D020B0BD25}" type="presOf" srcId="{E92E1447-8D79-406C-A92F-888A4A6F377A}" destId="{0F98A533-8859-4C7E-ADC9-C89B1E62FA35}" srcOrd="0" destOrd="0" presId="urn:microsoft.com/office/officeart/2005/8/layout/list1"/>
    <dgm:cxn modelId="{D9372627-8B76-43F8-A79F-5DCB153EC74B}" type="presOf" srcId="{CB257101-8B71-4BF3-A0AE-FFE725530CCD}" destId="{0F98A533-8859-4C7E-ADC9-C89B1E62FA35}" srcOrd="0" destOrd="1" presId="urn:microsoft.com/office/officeart/2005/8/layout/list1"/>
    <dgm:cxn modelId="{4492CD1D-3E61-4C7F-92BA-B77AC0FC87CA}" type="presOf" srcId="{041076F5-D493-405E-9E36-B15C3F1A0E9A}" destId="{691A9333-0ECA-4816-BA55-28F0AB8342D2}" srcOrd="0" destOrd="3" presId="urn:microsoft.com/office/officeart/2005/8/layout/list1"/>
    <dgm:cxn modelId="{9F7502B0-27EE-4FEE-A0D9-7059C869987F}" srcId="{BD12393B-4B49-48FA-9262-A85C76C48381}" destId="{F875CB08-15F5-4188-BF1F-3CEACB2A2341}" srcOrd="2" destOrd="0" parTransId="{F49F5F26-A831-402B-9FC8-05B013C8EB5C}" sibTransId="{9792632F-C64E-4D86-AD79-53A9F1D13316}"/>
    <dgm:cxn modelId="{7F07E784-C954-424A-BD6A-4390564E075B}" srcId="{D2BF12BE-2569-4CC8-B783-FB6C6E565549}" destId="{CB257101-8B71-4BF3-A0AE-FFE725530CCD}" srcOrd="1" destOrd="0" parTransId="{417E06A8-0A75-435F-8206-93AB8B2B04FC}" sibTransId="{9C977047-DD66-46AC-8605-ECCCF9A03ADF}"/>
    <dgm:cxn modelId="{31CE5EA6-931C-4A7E-81D2-F1A4C091417A}" type="presOf" srcId="{55DF7983-625C-4795-A0EE-D8A4647B636F}" destId="{900E6BCC-07A1-423E-93C6-8174101099D0}" srcOrd="0" destOrd="3" presId="urn:microsoft.com/office/officeart/2005/8/layout/list1"/>
    <dgm:cxn modelId="{4DB9B9DC-1300-48E8-B7D3-112FD4E56A25}" type="presOf" srcId="{145E7724-01DB-492C-8170-557D4FA047B2}" destId="{691A9333-0ECA-4816-BA55-28F0AB8342D2}" srcOrd="0" destOrd="4" presId="urn:microsoft.com/office/officeart/2005/8/layout/list1"/>
    <dgm:cxn modelId="{E204AD96-A925-4E79-98E1-EE45D94A9505}" type="presOf" srcId="{D2BF12BE-2569-4CC8-B783-FB6C6E565549}" destId="{E7FE14FB-2624-452F-9858-EEB19738E196}" srcOrd="1" destOrd="0" presId="urn:microsoft.com/office/officeart/2005/8/layout/list1"/>
    <dgm:cxn modelId="{3D0CB67F-455A-497D-A1DF-F986440EB9A8}" srcId="{D2BF12BE-2569-4CC8-B783-FB6C6E565549}" destId="{71826EF3-6967-476D-B937-3E1F54D4C9EB}" srcOrd="4" destOrd="0" parTransId="{529229AB-F763-47F3-8AEA-301B4E4AB7FD}" sibTransId="{18ACA003-B90B-44A0-8310-AC3B3F3849A7}"/>
    <dgm:cxn modelId="{5DE99A53-CD30-4352-939B-F93AF0D197E2}" type="presOf" srcId="{2FEACFB3-EE23-47A6-9E18-3B0E881338C1}" destId="{F6365433-7144-49BC-A3CB-EA87C085C97A}" srcOrd="0" destOrd="0" presId="urn:microsoft.com/office/officeart/2005/8/layout/list1"/>
    <dgm:cxn modelId="{D6036187-9645-491F-8D32-03EB706E1D08}" type="presOf" srcId="{71826EF3-6967-476D-B937-3E1F54D4C9EB}" destId="{0F98A533-8859-4C7E-ADC9-C89B1E62FA35}" srcOrd="0" destOrd="4" presId="urn:microsoft.com/office/officeart/2005/8/layout/list1"/>
    <dgm:cxn modelId="{78B4E900-2AED-4CF5-9AE8-761AB823EA5F}" srcId="{2FEACFB3-EE23-47A6-9E18-3B0E881338C1}" destId="{ED379AE7-B00E-42CF-94D4-28B51918FFD3}" srcOrd="2" destOrd="0" parTransId="{854744C1-6EDF-4802-9EEC-993294B72068}" sibTransId="{CAF14FA5-1767-4E65-AF6C-C57966AF342F}"/>
    <dgm:cxn modelId="{C01CAE6F-9463-454E-83CD-871AD442BD5F}" srcId="{E11F01EC-473D-4FCB-BA53-8E08EBC4964F}" destId="{BD12393B-4B49-48FA-9262-A85C76C48381}" srcOrd="2" destOrd="0" parTransId="{F5894C2A-419D-40DA-91F5-F0946C894597}" sibTransId="{596D022F-7A70-4D1F-B2A8-D118A0B5B073}"/>
    <dgm:cxn modelId="{1EAA4184-4D0C-4705-BE2D-C0415C3F1D10}" type="presOf" srcId="{42886676-BB95-40BB-BFFF-678A4207863E}" destId="{0F98A533-8859-4C7E-ADC9-C89B1E62FA35}" srcOrd="0" destOrd="3" presId="urn:microsoft.com/office/officeart/2005/8/layout/list1"/>
    <dgm:cxn modelId="{B82ECA08-148C-46FA-8BEB-2C63BCACCC26}" type="presOf" srcId="{BD12393B-4B49-48FA-9262-A85C76C48381}" destId="{0F048B18-AAC2-43BE-AEB3-ACC0A0940854}" srcOrd="1" destOrd="0" presId="urn:microsoft.com/office/officeart/2005/8/layout/list1"/>
    <dgm:cxn modelId="{28AC7F67-5C1E-4437-ACA8-1FCD6CD36D91}" srcId="{D2BF12BE-2569-4CC8-B783-FB6C6E565549}" destId="{C2B95451-B803-4A20-A475-C07264538CD9}" srcOrd="2" destOrd="0" parTransId="{ED0FA3B1-4E25-4BE0-A8A8-A752D7F17C85}" sibTransId="{5F8865FE-B5E2-4393-BF22-9B002088F00D}"/>
    <dgm:cxn modelId="{591FCD46-E896-4BD0-9E95-ED6BD4653A3F}" type="presOf" srcId="{EB6F494A-8479-458D-B905-502C6C110718}" destId="{691A9333-0ECA-4816-BA55-28F0AB8342D2}" srcOrd="0" destOrd="0" presId="urn:microsoft.com/office/officeart/2005/8/layout/list1"/>
    <dgm:cxn modelId="{0FD29AE2-DEF7-4D43-B621-8477D1449BA6}" srcId="{E11F01EC-473D-4FCB-BA53-8E08EBC4964F}" destId="{2FEACFB3-EE23-47A6-9E18-3B0E881338C1}" srcOrd="1" destOrd="0" parTransId="{C31720CF-A9DF-4D60-89C5-29DD9A82AB18}" sibTransId="{39CF4CED-1A4C-4782-AB2D-926BD8D2949D}"/>
    <dgm:cxn modelId="{E0269F0F-BD24-4A5E-81CB-D4BBB04C849B}" type="presOf" srcId="{2CEA998E-0DEC-4C99-A674-05AE08C558F3}" destId="{900E6BCC-07A1-423E-93C6-8174101099D0}" srcOrd="0" destOrd="5" presId="urn:microsoft.com/office/officeart/2005/8/layout/list1"/>
    <dgm:cxn modelId="{91752ABD-2C94-49AA-9F48-8A47B54D70BE}" type="presOf" srcId="{2FEACFB3-EE23-47A6-9E18-3B0E881338C1}" destId="{73A66077-D89A-4BA2-9AFC-BE084E8F70D9}" srcOrd="1" destOrd="0" presId="urn:microsoft.com/office/officeart/2005/8/layout/list1"/>
    <dgm:cxn modelId="{5CDD9A25-7F28-41C8-930A-936090610AF4}" type="presOf" srcId="{7928A302-114A-48B9-9A94-F288778A0AF0}" destId="{900E6BCC-07A1-423E-93C6-8174101099D0}" srcOrd="0" destOrd="1" presId="urn:microsoft.com/office/officeart/2005/8/layout/list1"/>
    <dgm:cxn modelId="{D257A0B5-FA47-4B8E-9D50-21220D4FE461}" srcId="{2FEACFB3-EE23-47A6-9E18-3B0E881338C1}" destId="{8E7295CB-FAB8-4039-8C2D-3E05C2C2492C}" srcOrd="4" destOrd="0" parTransId="{492F02C0-1D72-4C91-A208-984FB47B61C5}" sibTransId="{14A1429E-9073-45C2-AF65-06924862282A}"/>
    <dgm:cxn modelId="{92A3C337-0AF1-4526-9CBD-925F196F8E84}" type="presOf" srcId="{D2BF12BE-2569-4CC8-B783-FB6C6E565549}" destId="{F1AB9529-45F0-445B-BE63-6FF0720C800F}" srcOrd="0" destOrd="0" presId="urn:microsoft.com/office/officeart/2005/8/layout/list1"/>
    <dgm:cxn modelId="{8125560C-C2EC-4F86-83E1-D3DD491926A5}" srcId="{D2BF12BE-2569-4CC8-B783-FB6C6E565549}" destId="{42886676-BB95-40BB-BFFF-678A4207863E}" srcOrd="3" destOrd="0" parTransId="{8168416C-58E7-419B-A5A6-3F3096E9437F}" sibTransId="{E2F645A5-64D1-4F00-88C6-04E05AC44536}"/>
    <dgm:cxn modelId="{7A88956D-16E7-42DF-93A6-F8CFEA2428D5}" srcId="{2FEACFB3-EE23-47A6-9E18-3B0E881338C1}" destId="{2CEA998E-0DEC-4C99-A674-05AE08C558F3}" srcOrd="5" destOrd="0" parTransId="{DC373D2C-8265-4660-BB91-BA218BFED8DE}" sibTransId="{8F9C7BB0-67EC-43FD-826D-939A504513CD}"/>
    <dgm:cxn modelId="{1C5A0EFA-439C-401E-9788-3593AB926BC2}" srcId="{E11F01EC-473D-4FCB-BA53-8E08EBC4964F}" destId="{D2BF12BE-2569-4CC8-B783-FB6C6E565549}" srcOrd="0" destOrd="0" parTransId="{6A3EAA4B-A7AD-4EBD-A540-C71AA69C5655}" sibTransId="{270BBD88-CB77-4791-9FE5-D99166A43225}"/>
    <dgm:cxn modelId="{31F275C6-CED6-48D2-9FFA-12B37FAE8F9C}" srcId="{2FEACFB3-EE23-47A6-9E18-3B0E881338C1}" destId="{67738E8C-AC9F-41B9-A6FA-832D95C04053}" srcOrd="0" destOrd="0" parTransId="{4786CB7E-B340-4796-9F5E-2C6F01220618}" sibTransId="{22E3B1AD-FBC9-4902-94AF-BEF3041E03EE}"/>
    <dgm:cxn modelId="{2EE3274E-D69D-4487-9510-80962B94A6FC}" type="presOf" srcId="{E11F01EC-473D-4FCB-BA53-8E08EBC4964F}" destId="{CFBB5009-92AB-4B0C-A88C-8645282E8AE9}" srcOrd="0" destOrd="0" presId="urn:microsoft.com/office/officeart/2005/8/layout/list1"/>
    <dgm:cxn modelId="{034D7164-8214-4C6B-9685-E49B1BD13DFA}" type="presOf" srcId="{F875CB08-15F5-4188-BF1F-3CEACB2A2341}" destId="{691A9333-0ECA-4816-BA55-28F0AB8342D2}" srcOrd="0" destOrd="2" presId="urn:microsoft.com/office/officeart/2005/8/layout/list1"/>
    <dgm:cxn modelId="{297461F7-4E5C-44DE-8684-9110657D88D7}" srcId="{BD12393B-4B49-48FA-9262-A85C76C48381}" destId="{145E7724-01DB-492C-8170-557D4FA047B2}" srcOrd="4" destOrd="0" parTransId="{E4FA3240-929A-427E-9F72-0D3E7874E200}" sibTransId="{FE6A4B50-BCFF-48CA-B662-BCC41A83C853}"/>
    <dgm:cxn modelId="{93F805D5-D4BE-48F4-B572-06EC6F0D55BF}" srcId="{BD12393B-4B49-48FA-9262-A85C76C48381}" destId="{041076F5-D493-405E-9E36-B15C3F1A0E9A}" srcOrd="3" destOrd="0" parTransId="{0C8562AC-4F4A-4F1D-9B6B-1025AB7E1C1A}" sibTransId="{345F0320-F683-49A0-9690-6A25D1B14DAB}"/>
    <dgm:cxn modelId="{915BC1CD-BB0D-4E5B-ABAE-58291CE40451}" type="presOf" srcId="{BD12393B-4B49-48FA-9262-A85C76C48381}" destId="{A5321278-46C3-43D8-B7CE-E4E142EFB29D}" srcOrd="0" destOrd="0" presId="urn:microsoft.com/office/officeart/2005/8/layout/list1"/>
    <dgm:cxn modelId="{A8E8CC46-C47D-4025-9BF5-745F13609EEC}" srcId="{D2BF12BE-2569-4CC8-B783-FB6C6E565549}" destId="{E92E1447-8D79-406C-A92F-888A4A6F377A}" srcOrd="0" destOrd="0" parTransId="{31AE96ED-8DEF-4F0A-A410-CA0A4D5AE821}" sibTransId="{E16F56EF-1AB0-417D-9A6A-D3FFFCC58EE0}"/>
    <dgm:cxn modelId="{4C15F605-83ED-4B28-A698-3D010E32866B}" type="presOf" srcId="{ED379AE7-B00E-42CF-94D4-28B51918FFD3}" destId="{900E6BCC-07A1-423E-93C6-8174101099D0}" srcOrd="0" destOrd="2" presId="urn:microsoft.com/office/officeart/2005/8/layout/list1"/>
    <dgm:cxn modelId="{2D00AEC0-76DF-4FD9-83B8-94F5397427FA}" srcId="{BD12393B-4B49-48FA-9262-A85C76C48381}" destId="{EB6F494A-8479-458D-B905-502C6C110718}" srcOrd="0" destOrd="0" parTransId="{0AB85568-08FD-4849-BEC7-F9EF5BB54E28}" sibTransId="{E6879019-EAB8-42F0-96DA-8D68C9CBBC1B}"/>
    <dgm:cxn modelId="{F87A7067-F800-465E-AE23-2F33E5F0E29F}" srcId="{BD12393B-4B49-48FA-9262-A85C76C48381}" destId="{FDBDBC1A-3B0E-42DB-9DEA-2D9BADC4FF59}" srcOrd="1" destOrd="0" parTransId="{FE13B470-AC6F-4624-9E9C-1E68B0E5F12F}" sibTransId="{639C2A97-E61F-4C4C-B011-52E398D6B7DF}"/>
    <dgm:cxn modelId="{F52FAB77-93BA-4514-9CFB-045B5E33DC31}" type="presOf" srcId="{FDBDBC1A-3B0E-42DB-9DEA-2D9BADC4FF59}" destId="{691A9333-0ECA-4816-BA55-28F0AB8342D2}" srcOrd="0" destOrd="1" presId="urn:microsoft.com/office/officeart/2005/8/layout/list1"/>
    <dgm:cxn modelId="{1F695997-220C-4F5E-88AB-318D72C04B31}" srcId="{2FEACFB3-EE23-47A6-9E18-3B0E881338C1}" destId="{55DF7983-625C-4795-A0EE-D8A4647B636F}" srcOrd="3" destOrd="0" parTransId="{9D6E4AC3-288F-410E-8AC6-39B856C6702B}" sibTransId="{7D94474A-22EB-4E70-ADA2-417B1A7FD5F7}"/>
    <dgm:cxn modelId="{8F42B8FF-7992-4A73-ADAD-A12B01E9EDB6}" type="presOf" srcId="{8E7295CB-FAB8-4039-8C2D-3E05C2C2492C}" destId="{900E6BCC-07A1-423E-93C6-8174101099D0}" srcOrd="0" destOrd="4" presId="urn:microsoft.com/office/officeart/2005/8/layout/list1"/>
    <dgm:cxn modelId="{612BBF1D-7D30-468A-AAC1-1B09E71595F8}" type="presParOf" srcId="{CFBB5009-92AB-4B0C-A88C-8645282E8AE9}" destId="{299C9C41-7735-4A06-9753-8FEF6F139FF7}" srcOrd="0" destOrd="0" presId="urn:microsoft.com/office/officeart/2005/8/layout/list1"/>
    <dgm:cxn modelId="{A276E3A6-629D-4018-9978-FFFC58A7DFB2}" type="presParOf" srcId="{299C9C41-7735-4A06-9753-8FEF6F139FF7}" destId="{F1AB9529-45F0-445B-BE63-6FF0720C800F}" srcOrd="0" destOrd="0" presId="urn:microsoft.com/office/officeart/2005/8/layout/list1"/>
    <dgm:cxn modelId="{F6BCE950-D1DB-4BE2-AF91-227C503B2A6D}" type="presParOf" srcId="{299C9C41-7735-4A06-9753-8FEF6F139FF7}" destId="{E7FE14FB-2624-452F-9858-EEB19738E196}" srcOrd="1" destOrd="0" presId="urn:microsoft.com/office/officeart/2005/8/layout/list1"/>
    <dgm:cxn modelId="{8C88BB1B-037B-4040-9079-7B5A99C1189E}" type="presParOf" srcId="{CFBB5009-92AB-4B0C-A88C-8645282E8AE9}" destId="{B364A1E3-919C-4438-A2AA-1C782EE7FD6D}" srcOrd="1" destOrd="0" presId="urn:microsoft.com/office/officeart/2005/8/layout/list1"/>
    <dgm:cxn modelId="{95D2D69E-F3F3-426A-8C9E-C8E12C1034F6}" type="presParOf" srcId="{CFBB5009-92AB-4B0C-A88C-8645282E8AE9}" destId="{0F98A533-8859-4C7E-ADC9-C89B1E62FA35}" srcOrd="2" destOrd="0" presId="urn:microsoft.com/office/officeart/2005/8/layout/list1"/>
    <dgm:cxn modelId="{3F9CFCA2-8C09-4827-8DD4-F8BDC420EB18}" type="presParOf" srcId="{CFBB5009-92AB-4B0C-A88C-8645282E8AE9}" destId="{4F950861-BCBC-4167-A28B-10713FFEE484}" srcOrd="3" destOrd="0" presId="urn:microsoft.com/office/officeart/2005/8/layout/list1"/>
    <dgm:cxn modelId="{14451F8E-A81E-47E6-9E06-EC9DC7DAAE2F}" type="presParOf" srcId="{CFBB5009-92AB-4B0C-A88C-8645282E8AE9}" destId="{425785DD-F79A-4AD5-A547-8A04FBA039FC}" srcOrd="4" destOrd="0" presId="urn:microsoft.com/office/officeart/2005/8/layout/list1"/>
    <dgm:cxn modelId="{48A7324E-06D5-4CAA-8F5D-BD4A9C11EF85}" type="presParOf" srcId="{425785DD-F79A-4AD5-A547-8A04FBA039FC}" destId="{F6365433-7144-49BC-A3CB-EA87C085C97A}" srcOrd="0" destOrd="0" presId="urn:microsoft.com/office/officeart/2005/8/layout/list1"/>
    <dgm:cxn modelId="{6AF8CF8D-63A2-4B5B-B175-592FED61EBB9}" type="presParOf" srcId="{425785DD-F79A-4AD5-A547-8A04FBA039FC}" destId="{73A66077-D89A-4BA2-9AFC-BE084E8F70D9}" srcOrd="1" destOrd="0" presId="urn:microsoft.com/office/officeart/2005/8/layout/list1"/>
    <dgm:cxn modelId="{28F67D4A-A535-4071-9CAB-469951398A24}" type="presParOf" srcId="{CFBB5009-92AB-4B0C-A88C-8645282E8AE9}" destId="{33093E23-8F40-4BA5-9927-6C6D3E24856E}" srcOrd="5" destOrd="0" presId="urn:microsoft.com/office/officeart/2005/8/layout/list1"/>
    <dgm:cxn modelId="{E719BCAC-2ADD-41A5-8C43-AEAE706D4705}" type="presParOf" srcId="{CFBB5009-92AB-4B0C-A88C-8645282E8AE9}" destId="{900E6BCC-07A1-423E-93C6-8174101099D0}" srcOrd="6" destOrd="0" presId="urn:microsoft.com/office/officeart/2005/8/layout/list1"/>
    <dgm:cxn modelId="{E791BC5C-2AC3-4373-A2EB-C22F02CD45CE}" type="presParOf" srcId="{CFBB5009-92AB-4B0C-A88C-8645282E8AE9}" destId="{39ACFD80-1392-4B18-80CD-CDC296407570}" srcOrd="7" destOrd="0" presId="urn:microsoft.com/office/officeart/2005/8/layout/list1"/>
    <dgm:cxn modelId="{13E6068D-1D0C-4F76-A23C-D1A61BB4B8C4}" type="presParOf" srcId="{CFBB5009-92AB-4B0C-A88C-8645282E8AE9}" destId="{116EA5C1-4F20-4454-A50F-2DA2A5882C3A}" srcOrd="8" destOrd="0" presId="urn:microsoft.com/office/officeart/2005/8/layout/list1"/>
    <dgm:cxn modelId="{1662413D-ADB3-475D-A039-5F63AD0889D8}" type="presParOf" srcId="{116EA5C1-4F20-4454-A50F-2DA2A5882C3A}" destId="{A5321278-46C3-43D8-B7CE-E4E142EFB29D}" srcOrd="0" destOrd="0" presId="urn:microsoft.com/office/officeart/2005/8/layout/list1"/>
    <dgm:cxn modelId="{41E68B88-CBF0-4738-A848-6245AA936B74}" type="presParOf" srcId="{116EA5C1-4F20-4454-A50F-2DA2A5882C3A}" destId="{0F048B18-AAC2-43BE-AEB3-ACC0A0940854}" srcOrd="1" destOrd="0" presId="urn:microsoft.com/office/officeart/2005/8/layout/list1"/>
    <dgm:cxn modelId="{D6F6DB86-28D0-4432-B314-50AB633851B8}" type="presParOf" srcId="{CFBB5009-92AB-4B0C-A88C-8645282E8AE9}" destId="{E744B678-B5EF-4BF5-B845-0F803E49F5A2}" srcOrd="9" destOrd="0" presId="urn:microsoft.com/office/officeart/2005/8/layout/list1"/>
    <dgm:cxn modelId="{CEF687BE-9442-45AF-9FC9-1F6F4F59ACA2}" type="presParOf" srcId="{CFBB5009-92AB-4B0C-A88C-8645282E8AE9}" destId="{691A9333-0ECA-4816-BA55-28F0AB8342D2}" srcOrd="10"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image" Target="../media/image11.emf"/><Relationship Id="rId1" Type="http://schemas.openxmlformats.org/officeDocument/2006/relationships/image" Target="../media/image10.emf"/><Relationship Id="rId6" Type="http://schemas.openxmlformats.org/officeDocument/2006/relationships/image" Target="../media/image15.wmf"/><Relationship Id="rId5" Type="http://schemas.openxmlformats.org/officeDocument/2006/relationships/image" Target="../media/image14.wmf"/><Relationship Id="rId10" Type="http://schemas.openxmlformats.org/officeDocument/2006/relationships/image" Target="../media/image19.png"/><Relationship Id="rId4" Type="http://schemas.openxmlformats.org/officeDocument/2006/relationships/image" Target="../media/image13.wmf"/><Relationship Id="rId9" Type="http://schemas.openxmlformats.org/officeDocument/2006/relationships/image" Target="../media/image18.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image" Target="../media/image60.e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image" Target="../media/image62.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5.wmf"/><Relationship Id="rId7" Type="http://schemas.openxmlformats.org/officeDocument/2006/relationships/image" Target="../media/image26.emf"/><Relationship Id="rId2" Type="http://schemas.openxmlformats.org/officeDocument/2006/relationships/image" Target="../media/image14.wmf"/><Relationship Id="rId1" Type="http://schemas.openxmlformats.org/officeDocument/2006/relationships/image" Target="../media/image22.emf"/><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 Id="rId9" Type="http://schemas.openxmlformats.org/officeDocument/2006/relationships/image" Target="../media/image18.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15.wmf"/><Relationship Id="rId7" Type="http://schemas.openxmlformats.org/officeDocument/2006/relationships/image" Target="../media/image24.emf"/><Relationship Id="rId12" Type="http://schemas.openxmlformats.org/officeDocument/2006/relationships/image" Target="../media/image18.png"/><Relationship Id="rId2" Type="http://schemas.openxmlformats.org/officeDocument/2006/relationships/image" Target="../media/image14.wmf"/><Relationship Id="rId1" Type="http://schemas.openxmlformats.org/officeDocument/2006/relationships/image" Target="../media/image28.emf"/><Relationship Id="rId6" Type="http://schemas.openxmlformats.org/officeDocument/2006/relationships/image" Target="../media/image30.emf"/><Relationship Id="rId11" Type="http://schemas.openxmlformats.org/officeDocument/2006/relationships/image" Target="../media/image19.png"/><Relationship Id="rId5" Type="http://schemas.openxmlformats.org/officeDocument/2006/relationships/image" Target="../media/image29.emf"/><Relationship Id="rId10" Type="http://schemas.openxmlformats.org/officeDocument/2006/relationships/image" Target="../media/image25.emf"/><Relationship Id="rId4" Type="http://schemas.openxmlformats.org/officeDocument/2006/relationships/image" Target="../media/image27.png"/><Relationship Id="rId9" Type="http://schemas.openxmlformats.org/officeDocument/2006/relationships/image" Target="../media/image23.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46.v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image" Target="../media/image84.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5.wmf"/><Relationship Id="rId7" Type="http://schemas.openxmlformats.org/officeDocument/2006/relationships/image" Target="../media/image26.emf"/><Relationship Id="rId2" Type="http://schemas.openxmlformats.org/officeDocument/2006/relationships/image" Target="../media/image14.wmf"/><Relationship Id="rId1" Type="http://schemas.openxmlformats.org/officeDocument/2006/relationships/image" Target="../media/image28.emf"/><Relationship Id="rId6" Type="http://schemas.openxmlformats.org/officeDocument/2006/relationships/image" Target="../media/image24.emf"/><Relationship Id="rId5" Type="http://schemas.openxmlformats.org/officeDocument/2006/relationships/image" Target="../media/image27.png"/><Relationship Id="rId10" Type="http://schemas.openxmlformats.org/officeDocument/2006/relationships/image" Target="../media/image18.png"/><Relationship Id="rId4" Type="http://schemas.openxmlformats.org/officeDocument/2006/relationships/image" Target="../media/image29.emf"/><Relationship Id="rId9" Type="http://schemas.openxmlformats.org/officeDocument/2006/relationships/image" Target="../media/image25.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55.v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image" Target="../media/image94.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2290" name="Rectangle 2"/>
          <p:cNvSpPr>
            <a:spLocks noGrp="1" noChangeArrowheads="1"/>
          </p:cNvSpPr>
          <p:nvPr>
            <p:ph type="hdr" sz="quarter"/>
          </p:nvPr>
        </p:nvSpPr>
        <p:spPr bwMode="auto">
          <a:xfrm>
            <a:off x="0" y="1"/>
            <a:ext cx="2946996" cy="493712"/>
          </a:xfrm>
          <a:prstGeom prst="rect">
            <a:avLst/>
          </a:prstGeom>
          <a:noFill/>
          <a:ln w="9525">
            <a:noFill/>
            <a:miter lim="800000"/>
            <a:headEnd/>
            <a:tailEnd/>
          </a:ln>
          <a:effectLst/>
        </p:spPr>
        <p:txBody>
          <a:bodyPr vert="horz" wrap="square" lIns="89008" tIns="44504" rIns="89008" bIns="44504" numCol="1" anchor="t" anchorCtr="0" compatLnSpc="1">
            <a:prstTxWarp prst="textNoShape">
              <a:avLst/>
            </a:prstTxWarp>
          </a:bodyPr>
          <a:lstStyle>
            <a:lvl1pPr algn="l" defTabSz="890588" eaLnBrk="1" hangingPunct="1">
              <a:lnSpc>
                <a:spcPct val="100000"/>
              </a:lnSpc>
              <a:defRPr sz="1200"/>
            </a:lvl1pPr>
          </a:lstStyle>
          <a:p>
            <a:endParaRPr lang="en-US" dirty="0"/>
          </a:p>
        </p:txBody>
      </p:sp>
      <p:sp>
        <p:nvSpPr>
          <p:cNvPr id="652291" name="Rectangle 3"/>
          <p:cNvSpPr>
            <a:spLocks noGrp="1" noChangeArrowheads="1"/>
          </p:cNvSpPr>
          <p:nvPr>
            <p:ph type="dt" sz="quarter" idx="1"/>
          </p:nvPr>
        </p:nvSpPr>
        <p:spPr bwMode="auto">
          <a:xfrm>
            <a:off x="3850681" y="1"/>
            <a:ext cx="2945453" cy="493712"/>
          </a:xfrm>
          <a:prstGeom prst="rect">
            <a:avLst/>
          </a:prstGeom>
          <a:noFill/>
          <a:ln w="9525">
            <a:noFill/>
            <a:miter lim="800000"/>
            <a:headEnd/>
            <a:tailEnd/>
          </a:ln>
          <a:effectLst/>
        </p:spPr>
        <p:txBody>
          <a:bodyPr vert="horz" wrap="square" lIns="89008" tIns="44504" rIns="89008" bIns="44504" numCol="1" anchor="t" anchorCtr="0" compatLnSpc="1">
            <a:prstTxWarp prst="textNoShape">
              <a:avLst/>
            </a:prstTxWarp>
          </a:bodyPr>
          <a:lstStyle>
            <a:lvl1pPr algn="r" defTabSz="890588" eaLnBrk="1" hangingPunct="1">
              <a:lnSpc>
                <a:spcPct val="100000"/>
              </a:lnSpc>
              <a:defRPr sz="1200"/>
            </a:lvl1pPr>
          </a:lstStyle>
          <a:p>
            <a:endParaRPr lang="en-US" dirty="0"/>
          </a:p>
        </p:txBody>
      </p:sp>
      <p:sp>
        <p:nvSpPr>
          <p:cNvPr id="652292" name="Rectangle 4"/>
          <p:cNvSpPr>
            <a:spLocks noGrp="1" noChangeArrowheads="1"/>
          </p:cNvSpPr>
          <p:nvPr>
            <p:ph type="ftr" sz="quarter" idx="2"/>
          </p:nvPr>
        </p:nvSpPr>
        <p:spPr bwMode="auto">
          <a:xfrm>
            <a:off x="0" y="9378848"/>
            <a:ext cx="2946996" cy="493712"/>
          </a:xfrm>
          <a:prstGeom prst="rect">
            <a:avLst/>
          </a:prstGeom>
          <a:noFill/>
          <a:ln w="9525">
            <a:noFill/>
            <a:miter lim="800000"/>
            <a:headEnd/>
            <a:tailEnd/>
          </a:ln>
          <a:effectLst/>
        </p:spPr>
        <p:txBody>
          <a:bodyPr vert="horz" wrap="square" lIns="89008" tIns="44504" rIns="89008" bIns="44504" numCol="1" anchor="b" anchorCtr="0" compatLnSpc="1">
            <a:prstTxWarp prst="textNoShape">
              <a:avLst/>
            </a:prstTxWarp>
          </a:bodyPr>
          <a:lstStyle>
            <a:lvl1pPr algn="l" defTabSz="890588" eaLnBrk="1" hangingPunct="1">
              <a:lnSpc>
                <a:spcPct val="100000"/>
              </a:lnSpc>
              <a:defRPr sz="1200"/>
            </a:lvl1pPr>
          </a:lstStyle>
          <a:p>
            <a:endParaRPr lang="en-US" dirty="0"/>
          </a:p>
        </p:txBody>
      </p:sp>
      <p:sp>
        <p:nvSpPr>
          <p:cNvPr id="652293" name="Rectangle 5"/>
          <p:cNvSpPr>
            <a:spLocks noGrp="1" noChangeArrowheads="1"/>
          </p:cNvSpPr>
          <p:nvPr>
            <p:ph type="sldNum" sz="quarter" idx="3"/>
          </p:nvPr>
        </p:nvSpPr>
        <p:spPr bwMode="auto">
          <a:xfrm>
            <a:off x="3850681" y="9378848"/>
            <a:ext cx="2945453" cy="493712"/>
          </a:xfrm>
          <a:prstGeom prst="rect">
            <a:avLst/>
          </a:prstGeom>
          <a:noFill/>
          <a:ln w="9525">
            <a:noFill/>
            <a:miter lim="800000"/>
            <a:headEnd/>
            <a:tailEnd/>
          </a:ln>
          <a:effectLst/>
        </p:spPr>
        <p:txBody>
          <a:bodyPr vert="horz" wrap="square" lIns="89008" tIns="44504" rIns="89008" bIns="44504" numCol="1" anchor="b" anchorCtr="0" compatLnSpc="1">
            <a:prstTxWarp prst="textNoShape">
              <a:avLst/>
            </a:prstTxWarp>
          </a:bodyPr>
          <a:lstStyle>
            <a:lvl1pPr algn="r" defTabSz="890588" eaLnBrk="1" hangingPunct="1">
              <a:lnSpc>
                <a:spcPct val="100000"/>
              </a:lnSpc>
              <a:defRPr sz="1200"/>
            </a:lvl1pPr>
          </a:lstStyle>
          <a:p>
            <a:fld id="{82CA0244-C6C4-427C-AC9C-637A28E1C5AF}" type="slidenum">
              <a:rPr lang="en-US"/>
              <a:pPr/>
              <a:t>‹#›</a:t>
            </a:fld>
            <a:endParaRPr lang="en-US" dirty="0"/>
          </a:p>
        </p:txBody>
      </p:sp>
    </p:spTree>
    <p:extLst>
      <p:ext uri="{BB962C8B-B14F-4D97-AF65-F5344CB8AC3E}">
        <p14:creationId xmlns:p14="http://schemas.microsoft.com/office/powerpoint/2010/main" xmlns="" val="11872524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1" y="0"/>
            <a:ext cx="2945453" cy="492022"/>
          </a:xfrm>
          <a:prstGeom prst="rect">
            <a:avLst/>
          </a:prstGeom>
          <a:noFill/>
          <a:ln w="9525">
            <a:noFill/>
            <a:miter lim="800000"/>
            <a:headEnd/>
            <a:tailEnd/>
          </a:ln>
          <a:effectLst/>
        </p:spPr>
        <p:txBody>
          <a:bodyPr vert="horz" wrap="square" lIns="92883" tIns="46442" rIns="92883" bIns="46442" numCol="1" anchor="t" anchorCtr="0" compatLnSpc="1">
            <a:prstTxWarp prst="textNoShape">
              <a:avLst/>
            </a:prstTxWarp>
          </a:bodyPr>
          <a:lstStyle>
            <a:lvl1pPr algn="l" defTabSz="930275" eaLnBrk="1" hangingPunct="1">
              <a:lnSpc>
                <a:spcPct val="100000"/>
              </a:lnSpc>
              <a:defRPr sz="1200"/>
            </a:lvl1pPr>
          </a:lstStyle>
          <a:p>
            <a:endParaRPr lang="en-US" dirty="0"/>
          </a:p>
        </p:txBody>
      </p:sp>
      <p:sp>
        <p:nvSpPr>
          <p:cNvPr id="44035" name="Rectangle 3"/>
          <p:cNvSpPr>
            <a:spLocks noGrp="1" noChangeArrowheads="1"/>
          </p:cNvSpPr>
          <p:nvPr>
            <p:ph type="dt" idx="1"/>
          </p:nvPr>
        </p:nvSpPr>
        <p:spPr bwMode="auto">
          <a:xfrm>
            <a:off x="3850681" y="0"/>
            <a:ext cx="2945453" cy="492022"/>
          </a:xfrm>
          <a:prstGeom prst="rect">
            <a:avLst/>
          </a:prstGeom>
          <a:noFill/>
          <a:ln w="9525">
            <a:noFill/>
            <a:miter lim="800000"/>
            <a:headEnd/>
            <a:tailEnd/>
          </a:ln>
          <a:effectLst/>
        </p:spPr>
        <p:txBody>
          <a:bodyPr vert="horz" wrap="square" lIns="92883" tIns="46442" rIns="92883" bIns="46442" numCol="1" anchor="t" anchorCtr="0" compatLnSpc="1">
            <a:prstTxWarp prst="textNoShape">
              <a:avLst/>
            </a:prstTxWarp>
          </a:bodyPr>
          <a:lstStyle>
            <a:lvl1pPr algn="r" defTabSz="930275" eaLnBrk="1" hangingPunct="1">
              <a:lnSpc>
                <a:spcPct val="100000"/>
              </a:lnSpc>
              <a:defRPr sz="1200"/>
            </a:lvl1pPr>
          </a:lstStyle>
          <a:p>
            <a:endParaRPr lang="en-US" dirty="0"/>
          </a:p>
        </p:txBody>
      </p:sp>
      <p:sp>
        <p:nvSpPr>
          <p:cNvPr id="44036" name="Rectangle 4"/>
          <p:cNvSpPr>
            <a:spLocks noGrp="1" noRot="1" noChangeAspect="1" noChangeArrowheads="1" noTextEdit="1"/>
          </p:cNvSpPr>
          <p:nvPr>
            <p:ph type="sldImg" idx="2"/>
          </p:nvPr>
        </p:nvSpPr>
        <p:spPr bwMode="auto">
          <a:xfrm>
            <a:off x="930275" y="741363"/>
            <a:ext cx="4937125" cy="3703637"/>
          </a:xfrm>
          <a:prstGeom prst="rect">
            <a:avLst/>
          </a:prstGeom>
          <a:noFill/>
          <a:ln w="9525">
            <a:solidFill>
              <a:srgbClr val="000000"/>
            </a:solidFill>
            <a:miter lim="800000"/>
            <a:headEnd/>
            <a:tailEnd/>
          </a:ln>
          <a:effectLst/>
        </p:spPr>
      </p:sp>
      <p:sp>
        <p:nvSpPr>
          <p:cNvPr id="44037" name="Rectangle 5"/>
          <p:cNvSpPr>
            <a:spLocks noGrp="1" noChangeArrowheads="1"/>
          </p:cNvSpPr>
          <p:nvPr>
            <p:ph type="body" sz="quarter" idx="3"/>
          </p:nvPr>
        </p:nvSpPr>
        <p:spPr bwMode="auto">
          <a:xfrm>
            <a:off x="680077" y="4690269"/>
            <a:ext cx="5437523" cy="4441722"/>
          </a:xfrm>
          <a:prstGeom prst="rect">
            <a:avLst/>
          </a:prstGeom>
          <a:noFill/>
          <a:ln w="9525">
            <a:noFill/>
            <a:miter lim="800000"/>
            <a:headEnd/>
            <a:tailEnd/>
          </a:ln>
          <a:effectLst/>
        </p:spPr>
        <p:txBody>
          <a:bodyPr vert="horz" wrap="square" lIns="92883" tIns="46442" rIns="92883" bIns="4644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038" name="Rectangle 6"/>
          <p:cNvSpPr>
            <a:spLocks noGrp="1" noChangeArrowheads="1"/>
          </p:cNvSpPr>
          <p:nvPr>
            <p:ph type="ftr" sz="quarter" idx="4"/>
          </p:nvPr>
        </p:nvSpPr>
        <p:spPr bwMode="auto">
          <a:xfrm>
            <a:off x="1" y="9380538"/>
            <a:ext cx="2945453" cy="492022"/>
          </a:xfrm>
          <a:prstGeom prst="rect">
            <a:avLst/>
          </a:prstGeom>
          <a:noFill/>
          <a:ln w="9525">
            <a:noFill/>
            <a:miter lim="800000"/>
            <a:headEnd/>
            <a:tailEnd/>
          </a:ln>
          <a:effectLst/>
        </p:spPr>
        <p:txBody>
          <a:bodyPr vert="horz" wrap="square" lIns="92883" tIns="46442" rIns="92883" bIns="46442" numCol="1" anchor="b" anchorCtr="0" compatLnSpc="1">
            <a:prstTxWarp prst="textNoShape">
              <a:avLst/>
            </a:prstTxWarp>
          </a:bodyPr>
          <a:lstStyle>
            <a:lvl1pPr algn="l" defTabSz="930275" eaLnBrk="1" hangingPunct="1">
              <a:lnSpc>
                <a:spcPct val="100000"/>
              </a:lnSpc>
              <a:defRPr sz="1200"/>
            </a:lvl1pPr>
          </a:lstStyle>
          <a:p>
            <a:endParaRPr lang="en-US" dirty="0"/>
          </a:p>
        </p:txBody>
      </p:sp>
      <p:sp>
        <p:nvSpPr>
          <p:cNvPr id="44039" name="Rectangle 7"/>
          <p:cNvSpPr>
            <a:spLocks noGrp="1" noChangeArrowheads="1"/>
          </p:cNvSpPr>
          <p:nvPr>
            <p:ph type="sldNum" sz="quarter" idx="5"/>
          </p:nvPr>
        </p:nvSpPr>
        <p:spPr bwMode="auto">
          <a:xfrm>
            <a:off x="3850681" y="9380538"/>
            <a:ext cx="2945453" cy="492022"/>
          </a:xfrm>
          <a:prstGeom prst="rect">
            <a:avLst/>
          </a:prstGeom>
          <a:noFill/>
          <a:ln w="9525">
            <a:noFill/>
            <a:miter lim="800000"/>
            <a:headEnd/>
            <a:tailEnd/>
          </a:ln>
          <a:effectLst/>
        </p:spPr>
        <p:txBody>
          <a:bodyPr vert="horz" wrap="square" lIns="92883" tIns="46442" rIns="92883" bIns="46442" numCol="1" anchor="b" anchorCtr="0" compatLnSpc="1">
            <a:prstTxWarp prst="textNoShape">
              <a:avLst/>
            </a:prstTxWarp>
          </a:bodyPr>
          <a:lstStyle>
            <a:lvl1pPr algn="r" defTabSz="930275" eaLnBrk="1" hangingPunct="1">
              <a:lnSpc>
                <a:spcPct val="100000"/>
              </a:lnSpc>
              <a:defRPr sz="1200"/>
            </a:lvl1pPr>
          </a:lstStyle>
          <a:p>
            <a:fld id="{53BAFEF4-5403-4AD3-911F-A253EFB6EE0E}" type="slidenum">
              <a:rPr lang="en-US"/>
              <a:pPr/>
              <a:t>‹#›</a:t>
            </a:fld>
            <a:endParaRPr lang="en-US" dirty="0"/>
          </a:p>
        </p:txBody>
      </p:sp>
    </p:spTree>
    <p:extLst>
      <p:ext uri="{BB962C8B-B14F-4D97-AF65-F5344CB8AC3E}">
        <p14:creationId xmlns:p14="http://schemas.microsoft.com/office/powerpoint/2010/main" xmlns="" val="135667407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ln>
            <a:miter lim="800000"/>
            <a:headEnd/>
            <a:tailEnd/>
          </a:ln>
        </p:spPr>
        <p:txBody>
          <a:bodyPr numCol="1" compatLnSpc="1">
            <a:prstTxWarp prst="textNoShape">
              <a:avLst/>
            </a:prstTxWarp>
          </a:bodyPr>
          <a:lstStyle/>
          <a:p>
            <a:pPr fontAlgn="base">
              <a:spcBef>
                <a:spcPct val="0"/>
              </a:spcBef>
              <a:spcAft>
                <a:spcPct val="0"/>
              </a:spcAft>
              <a:defRPr/>
            </a:pPr>
            <a:fld id="{846D31E1-CB38-4935-9226-398C6E0767C2}" type="slidenum">
              <a:rPr lang="en-US" smtClean="0"/>
              <a:pPr fontAlgn="base">
                <a:spcBef>
                  <a:spcPct val="0"/>
                </a:spcBef>
                <a:spcAft>
                  <a:spcPct val="0"/>
                </a:spcAft>
                <a:defRPr/>
              </a:pPr>
              <a:t>5</a:t>
            </a:fld>
            <a:endParaRPr lang="en-US" smtClean="0"/>
          </a:p>
        </p:txBody>
      </p:sp>
      <p:sp>
        <p:nvSpPr>
          <p:cNvPr id="136195" name="Rectangle 2"/>
          <p:cNvSpPr>
            <a:spLocks noGrp="1" noRot="1" noChangeAspect="1" noChangeArrowheads="1" noTextEdit="1"/>
          </p:cNvSpPr>
          <p:nvPr>
            <p:ph type="sldImg"/>
          </p:nvPr>
        </p:nvSpPr>
        <p:spPr bwMode="auto">
          <a:noFill/>
          <a:ln>
            <a:miter lim="800000"/>
            <a:headEnd/>
            <a:tailEnd/>
          </a:ln>
        </p:spPr>
      </p:sp>
      <p:sp>
        <p:nvSpPr>
          <p:cNvPr id="1361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ln>
            <a:miter lim="800000"/>
            <a:headEnd/>
            <a:tailEnd/>
          </a:ln>
        </p:spPr>
        <p:txBody>
          <a:bodyPr numCol="1" compatLnSpc="1">
            <a:prstTxWarp prst="textNoShape">
              <a:avLst/>
            </a:prstTxWarp>
          </a:bodyPr>
          <a:lstStyle/>
          <a:p>
            <a:pPr fontAlgn="base">
              <a:spcBef>
                <a:spcPct val="0"/>
              </a:spcBef>
              <a:spcAft>
                <a:spcPct val="0"/>
              </a:spcAft>
              <a:defRPr/>
            </a:pPr>
            <a:fld id="{C1C5DF67-B5D9-4D53-8C6F-0B3D6A1A3D4F}" type="slidenum">
              <a:rPr lang="en-US" smtClean="0"/>
              <a:pPr fontAlgn="base">
                <a:spcBef>
                  <a:spcPct val="0"/>
                </a:spcBef>
                <a:spcAft>
                  <a:spcPct val="0"/>
                </a:spcAft>
                <a:defRPr/>
              </a:pPr>
              <a:t>9</a:t>
            </a:fld>
            <a:endParaRPr lang="en-US" smtClean="0"/>
          </a:p>
        </p:txBody>
      </p:sp>
      <p:sp>
        <p:nvSpPr>
          <p:cNvPr id="137219" name="Rectangle 2"/>
          <p:cNvSpPr>
            <a:spLocks noGrp="1" noRot="1" noChangeAspect="1" noChangeArrowheads="1" noTextEdit="1"/>
          </p:cNvSpPr>
          <p:nvPr>
            <p:ph type="sldImg"/>
          </p:nvPr>
        </p:nvSpPr>
        <p:spPr bwMode="auto">
          <a:noFill/>
          <a:ln>
            <a:miter lim="800000"/>
            <a:headEnd/>
            <a:tailEnd/>
          </a:ln>
        </p:spPr>
      </p:sp>
      <p:sp>
        <p:nvSpPr>
          <p:cNvPr id="1372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Future enhancements to call monitoring may include line based or device based call monitoring  The capability of invoking call monitoring from a station using a softkey is also a much desired capability that will be under consideration   These enhancements would be built on the basic per-call based call monitoring operation provided in this release </a:t>
            </a:r>
          </a:p>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ln>
            <a:miter lim="800000"/>
            <a:headEnd/>
            <a:tailEnd/>
          </a:ln>
        </p:spPr>
        <p:txBody>
          <a:bodyPr numCol="1" compatLnSpc="1">
            <a:prstTxWarp prst="textNoShape">
              <a:avLst/>
            </a:prstTxWarp>
          </a:bodyPr>
          <a:lstStyle/>
          <a:p>
            <a:pPr fontAlgn="base">
              <a:spcBef>
                <a:spcPct val="0"/>
              </a:spcBef>
              <a:spcAft>
                <a:spcPct val="0"/>
              </a:spcAft>
              <a:defRPr/>
            </a:pPr>
            <a:fld id="{FF8EBCED-9585-412F-B25C-425ECB8E1C30}" type="slidenum">
              <a:rPr lang="en-US" smtClean="0"/>
              <a:pPr fontAlgn="base">
                <a:spcBef>
                  <a:spcPct val="0"/>
                </a:spcBef>
                <a:spcAft>
                  <a:spcPct val="0"/>
                </a:spcAft>
                <a:defRPr/>
              </a:pPr>
              <a:t>15</a:t>
            </a:fld>
            <a:endParaRPr lang="en-US" smtClean="0"/>
          </a:p>
        </p:txBody>
      </p:sp>
      <p:sp>
        <p:nvSpPr>
          <p:cNvPr id="138243" name="Rectangle 2"/>
          <p:cNvSpPr>
            <a:spLocks noGrp="1" noRot="1" noChangeAspect="1" noChangeArrowheads="1" noTextEdit="1"/>
          </p:cNvSpPr>
          <p:nvPr>
            <p:ph type="sldImg"/>
          </p:nvPr>
        </p:nvSpPr>
        <p:spPr bwMode="auto">
          <a:noFill/>
          <a:ln>
            <a:miter lim="800000"/>
            <a:headEnd/>
            <a:tailEnd/>
          </a:ln>
        </p:spPr>
      </p:sp>
      <p:sp>
        <p:nvSpPr>
          <p:cNvPr id="1382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Future enhancements to call monitoring may include line based or device based call monitoring  The capability of invoking call monitoring from a station using a softkey is also a much desired capability that will be under consideration   These enhancements would be built on the basic per-call based call monitoring operation provided in this release </a:t>
            </a:r>
          </a:p>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1"/>
          <p:cNvSpPr>
            <a:spLocks noGrp="1" noChangeArrowheads="1"/>
          </p:cNvSpPr>
          <p:nvPr>
            <p:ph type="sldNum" sz="quarter" idx="5"/>
          </p:nvPr>
        </p:nvSpPr>
        <p:spPr bwMode="auto">
          <a:ln>
            <a:miter lim="800000"/>
            <a:headEnd/>
            <a:tailEnd/>
          </a:ln>
        </p:spPr>
        <p:txBody>
          <a:bodyPr numCol="1" compatLnSpc="1">
            <a:prstTxWarp prst="textNoShape">
              <a:avLst/>
            </a:prstTxWarp>
          </a:bodyPr>
          <a:lstStyle/>
          <a:p>
            <a:pPr fontAlgn="base">
              <a:spcBef>
                <a:spcPct val="0"/>
              </a:spcBef>
              <a:spcAft>
                <a:spcPct val="0"/>
              </a:spcAft>
              <a:defRPr/>
            </a:pPr>
            <a:fld id="{8468110F-A242-4082-896F-B72046E06F89}" type="slidenum">
              <a:rPr lang="en-US" smtClean="0"/>
              <a:pPr fontAlgn="base">
                <a:spcBef>
                  <a:spcPct val="0"/>
                </a:spcBef>
                <a:spcAft>
                  <a:spcPct val="0"/>
                </a:spcAft>
                <a:defRPr/>
              </a:pPr>
              <a:t>26</a:t>
            </a:fld>
            <a:endParaRPr lang="en-US" smtClean="0"/>
          </a:p>
        </p:txBody>
      </p:sp>
      <p:sp>
        <p:nvSpPr>
          <p:cNvPr id="139267" name="Rectangle 11"/>
          <p:cNvSpPr txBox="1">
            <a:spLocks noGrp="1" noChangeArrowheads="1"/>
          </p:cNvSpPr>
          <p:nvPr/>
        </p:nvSpPr>
        <p:spPr bwMode="auto">
          <a:xfrm>
            <a:off x="5749700" y="9219396"/>
            <a:ext cx="788342" cy="305142"/>
          </a:xfrm>
          <a:prstGeom prst="rect">
            <a:avLst/>
          </a:prstGeom>
          <a:noFill/>
          <a:ln w="9525">
            <a:noFill/>
            <a:miter lim="800000"/>
            <a:headEnd/>
            <a:tailEnd/>
          </a:ln>
        </p:spPr>
        <p:txBody>
          <a:bodyPr lIns="18467" tIns="0" rIns="18467" bIns="0" anchor="b"/>
          <a:lstStyle/>
          <a:p>
            <a:pPr algn="r" defTabSz="885825"/>
            <a:fld id="{7F4B9999-9849-4CFA-8EB7-CA0577B79E7A}" type="slidenum">
              <a:rPr lang="en-US" sz="800">
                <a:latin typeface="Calibri" pitchFamily="34" charset="0"/>
              </a:rPr>
              <a:pPr algn="r" defTabSz="885825"/>
              <a:t>26</a:t>
            </a:fld>
            <a:endParaRPr lang="en-US" sz="800">
              <a:latin typeface="Calibri" pitchFamily="34" charset="0"/>
            </a:endParaRPr>
          </a:p>
        </p:txBody>
      </p:sp>
      <p:sp>
        <p:nvSpPr>
          <p:cNvPr id="139268" name="Rectangle 5"/>
          <p:cNvSpPr>
            <a:spLocks noGrp="1" noRot="1" noChangeAspect="1" noChangeArrowheads="1" noTextEdit="1"/>
          </p:cNvSpPr>
          <p:nvPr>
            <p:ph type="sldImg"/>
          </p:nvPr>
        </p:nvSpPr>
        <p:spPr bwMode="auto">
          <a:noFill/>
          <a:ln>
            <a:solidFill>
              <a:srgbClr val="000000"/>
            </a:solidFill>
            <a:miter lim="800000"/>
            <a:headEnd/>
            <a:tailEnd/>
          </a:ln>
        </p:spPr>
      </p:sp>
      <p:sp>
        <p:nvSpPr>
          <p:cNvPr id="240645" name="Rectangle 6"/>
          <p:cNvSpPr>
            <a:spLocks noGrp="1" noChangeArrowheads="1"/>
          </p:cNvSpPr>
          <p:nvPr>
            <p:ph type="body" idx="1"/>
          </p:nvPr>
        </p:nvSpPr>
        <p:spPr>
          <a:ln/>
        </p:spPr>
        <p:txBody>
          <a:bodyPr>
            <a:normAutofit fontScale="92500"/>
          </a:bodyPr>
          <a:lstStyle/>
          <a:p>
            <a:pPr eaLnBrk="1" fontAlgn="auto" hangingPunct="1">
              <a:spcBef>
                <a:spcPts val="0"/>
              </a:spcBef>
              <a:spcAft>
                <a:spcPts val="0"/>
              </a:spcAft>
              <a:defRPr/>
            </a:pPr>
            <a:r>
              <a:rPr lang="en-US" dirty="0" smtClean="0"/>
              <a:t>Issue: Our current CAC mechanisms (Locations and RSVP) do not allow us to properly account for the actual inbound and outbound bandwidth for one-way audio calls.  We reserve bandwidth with the assumption that the call is bi-directional (audio/video in both directions).  In Locations CAC we deduct 80k from each location for a g711 call whether the call is bi-directional or </a:t>
            </a:r>
            <a:r>
              <a:rPr lang="en-US" dirty="0" err="1" smtClean="0"/>
              <a:t>uni</a:t>
            </a:r>
            <a:r>
              <a:rPr lang="en-US" dirty="0" smtClean="0"/>
              <a:t>-directional.   In RSVP we do something similar but on a link basis, we deduct 80k from each side of the link (80k egress from location 2 and 80k egress from location 2). </a:t>
            </a:r>
          </a:p>
          <a:p>
            <a:pPr eaLnBrk="1" fontAlgn="auto" hangingPunct="1">
              <a:spcBef>
                <a:spcPts val="0"/>
              </a:spcBef>
              <a:spcAft>
                <a:spcPts val="0"/>
              </a:spcAft>
              <a:defRPr/>
            </a:pPr>
            <a:r>
              <a:rPr lang="en-US" dirty="0" smtClean="0"/>
              <a:t>CAC may be over-provisioning and under-subscribing the network when recording </a:t>
            </a:r>
            <a:r>
              <a:rPr lang="en-US" dirty="0" err="1" smtClean="0"/>
              <a:t>uni</a:t>
            </a:r>
            <a:r>
              <a:rPr lang="en-US" dirty="0" smtClean="0"/>
              <a:t>-directional call flows are present. </a:t>
            </a:r>
          </a:p>
          <a:p>
            <a:pPr marL="224325" indent="-224325" eaLnBrk="1" fontAlgn="auto" hangingPunct="1">
              <a:spcBef>
                <a:spcPts val="0"/>
              </a:spcBef>
              <a:spcAft>
                <a:spcPts val="0"/>
              </a:spcAft>
              <a:buFont typeface="+mj-lt"/>
              <a:buAutoNum type="arabicPeriod"/>
              <a:defRPr/>
            </a:pPr>
            <a:r>
              <a:rPr lang="en-US" dirty="0" smtClean="0"/>
              <a:t>A single audio call is 2 RTP streams, one in each direction.</a:t>
            </a:r>
          </a:p>
          <a:p>
            <a:pPr marL="224325" indent="-224325" eaLnBrk="1" fontAlgn="auto" hangingPunct="1">
              <a:spcBef>
                <a:spcPts val="0"/>
              </a:spcBef>
              <a:spcAft>
                <a:spcPts val="0"/>
              </a:spcAft>
              <a:buFont typeface="+mj-lt"/>
              <a:buAutoNum type="arabicPeriod"/>
              <a:defRPr/>
            </a:pPr>
            <a:r>
              <a:rPr lang="en-US" dirty="0" smtClean="0"/>
              <a:t>For a g711 RTP stream that 80k (L2 not included) in each direction.</a:t>
            </a:r>
          </a:p>
          <a:p>
            <a:pPr marL="224325" indent="-224325" eaLnBrk="1" fontAlgn="auto" hangingPunct="1">
              <a:spcBef>
                <a:spcPts val="0"/>
              </a:spcBef>
              <a:spcAft>
                <a:spcPts val="0"/>
              </a:spcAft>
              <a:buFont typeface="+mj-lt"/>
              <a:buAutoNum type="arabicPeriod"/>
              <a:defRPr/>
            </a:pPr>
            <a:r>
              <a:rPr lang="en-US" dirty="0" smtClean="0"/>
              <a:t>All connections are assumed full-duplex. Such that 80k in one direction and 80k in another direction is actually 160k total. 80k on the </a:t>
            </a:r>
            <a:r>
              <a:rPr lang="en-US" dirty="0" err="1" smtClean="0"/>
              <a:t>xmit</a:t>
            </a:r>
            <a:r>
              <a:rPr lang="en-US" dirty="0" smtClean="0"/>
              <a:t> pair and 80k on the receive pair). </a:t>
            </a:r>
          </a:p>
          <a:p>
            <a:pPr marL="224325" indent="-224325" eaLnBrk="1" fontAlgn="auto" hangingPunct="1">
              <a:spcBef>
                <a:spcPts val="0"/>
              </a:spcBef>
              <a:spcAft>
                <a:spcPts val="0"/>
              </a:spcAft>
              <a:buFont typeface="+mj-lt"/>
              <a:buAutoNum type="arabicPeriod"/>
              <a:defRPr/>
            </a:pPr>
            <a:r>
              <a:rPr lang="en-US" dirty="0" smtClean="0"/>
              <a:t>Locations based CAC deducts 80k for a g711 call from a single location (assuming full-duplex such that it doesn’t have to differentiate transmit and receive </a:t>
            </a:r>
            <a:r>
              <a:rPr lang="en-US" dirty="0" err="1" smtClean="0"/>
              <a:t>bw</a:t>
            </a:r>
            <a:r>
              <a:rPr lang="en-US" dirty="0" smtClean="0"/>
              <a:t> values).</a:t>
            </a:r>
          </a:p>
          <a:p>
            <a:pPr marL="224325" indent="-224325" eaLnBrk="1" fontAlgn="auto" hangingPunct="1">
              <a:spcBef>
                <a:spcPts val="0"/>
              </a:spcBef>
              <a:spcAft>
                <a:spcPts val="0"/>
              </a:spcAft>
              <a:buFont typeface="+mj-lt"/>
              <a:buAutoNum type="arabicPeriod"/>
              <a:defRPr/>
            </a:pPr>
            <a:r>
              <a:rPr lang="en-US" dirty="0" smtClean="0"/>
              <a:t>A </a:t>
            </a:r>
            <a:r>
              <a:rPr lang="en-US" dirty="0" err="1" smtClean="0"/>
              <a:t>uni</a:t>
            </a:r>
            <a:r>
              <a:rPr lang="en-US" dirty="0" smtClean="0"/>
              <a:t>-directional stream </a:t>
            </a:r>
            <a:r>
              <a:rPr lang="en-US" dirty="0" err="1" smtClean="0"/>
              <a:t>egressing</a:t>
            </a:r>
            <a:r>
              <a:rPr lang="en-US" dirty="0" smtClean="0"/>
              <a:t> a site (WAN </a:t>
            </a:r>
            <a:r>
              <a:rPr lang="en-US" dirty="0" err="1" smtClean="0"/>
              <a:t>intf</a:t>
            </a:r>
            <a:r>
              <a:rPr lang="en-US" dirty="0" smtClean="0"/>
              <a:t>) only takes up 80k on the transmit pair, nothing on the receive pair. This means that we have 80k available on the receive pair (ingress) for that “one-way audio call”.</a:t>
            </a:r>
          </a:p>
          <a:p>
            <a:pPr marL="224325" indent="-224325" eaLnBrk="1" fontAlgn="auto" hangingPunct="1">
              <a:spcBef>
                <a:spcPts val="0"/>
              </a:spcBef>
              <a:spcAft>
                <a:spcPts val="0"/>
              </a:spcAft>
              <a:buFont typeface="+mj-lt"/>
              <a:buAutoNum type="arabicPeriod"/>
              <a:defRPr/>
            </a:pPr>
            <a:endParaRPr lang="en-US" dirty="0" smtClean="0"/>
          </a:p>
          <a:p>
            <a:pPr marL="224325" indent="-224325" eaLnBrk="1" fontAlgn="auto" hangingPunct="1">
              <a:spcBef>
                <a:spcPts val="0"/>
              </a:spcBef>
              <a:spcAft>
                <a:spcPts val="0"/>
              </a:spcAft>
              <a:buFont typeface="+mj-lt"/>
              <a:buNone/>
              <a:defRPr/>
            </a:pPr>
            <a:r>
              <a:rPr lang="en-US" dirty="0" smtClean="0"/>
              <a:t>Optimal bandwidth reservations using CAC is shown on the next slide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1"/>
          <p:cNvSpPr>
            <a:spLocks noGrp="1" noChangeArrowheads="1"/>
          </p:cNvSpPr>
          <p:nvPr>
            <p:ph type="sldNum" sz="quarter" idx="5"/>
          </p:nvPr>
        </p:nvSpPr>
        <p:spPr bwMode="auto">
          <a:ln>
            <a:miter lim="800000"/>
            <a:headEnd/>
            <a:tailEnd/>
          </a:ln>
        </p:spPr>
        <p:txBody>
          <a:bodyPr numCol="1" compatLnSpc="1">
            <a:prstTxWarp prst="textNoShape">
              <a:avLst/>
            </a:prstTxWarp>
          </a:bodyPr>
          <a:lstStyle/>
          <a:p>
            <a:pPr fontAlgn="base">
              <a:spcBef>
                <a:spcPct val="0"/>
              </a:spcBef>
              <a:spcAft>
                <a:spcPct val="0"/>
              </a:spcAft>
              <a:defRPr/>
            </a:pPr>
            <a:fld id="{DE271D3B-E6D7-49C7-8A18-79E4721BF4B0}" type="slidenum">
              <a:rPr lang="en-US" smtClean="0"/>
              <a:pPr fontAlgn="base">
                <a:spcBef>
                  <a:spcPct val="0"/>
                </a:spcBef>
                <a:spcAft>
                  <a:spcPct val="0"/>
                </a:spcAft>
                <a:defRPr/>
              </a:pPr>
              <a:t>27</a:t>
            </a:fld>
            <a:endParaRPr lang="en-US" smtClean="0"/>
          </a:p>
        </p:txBody>
      </p:sp>
      <p:sp>
        <p:nvSpPr>
          <p:cNvPr id="140291" name="Rectangle 11"/>
          <p:cNvSpPr txBox="1">
            <a:spLocks noGrp="1" noChangeArrowheads="1"/>
          </p:cNvSpPr>
          <p:nvPr/>
        </p:nvSpPr>
        <p:spPr bwMode="auto">
          <a:xfrm>
            <a:off x="5749700" y="9219396"/>
            <a:ext cx="788342" cy="305142"/>
          </a:xfrm>
          <a:prstGeom prst="rect">
            <a:avLst/>
          </a:prstGeom>
          <a:noFill/>
          <a:ln w="9525">
            <a:noFill/>
            <a:miter lim="800000"/>
            <a:headEnd/>
            <a:tailEnd/>
          </a:ln>
        </p:spPr>
        <p:txBody>
          <a:bodyPr lIns="18467" tIns="0" rIns="18467" bIns="0" anchor="b"/>
          <a:lstStyle/>
          <a:p>
            <a:pPr algn="r" defTabSz="885825"/>
            <a:fld id="{58267BF7-911D-4358-A362-3A05C176DF18}" type="slidenum">
              <a:rPr lang="en-US" sz="800">
                <a:latin typeface="Calibri" pitchFamily="34" charset="0"/>
              </a:rPr>
              <a:pPr algn="r" defTabSz="885825"/>
              <a:t>27</a:t>
            </a:fld>
            <a:endParaRPr lang="en-US" sz="800">
              <a:latin typeface="Calibri" pitchFamily="34" charset="0"/>
            </a:endParaRPr>
          </a:p>
        </p:txBody>
      </p:sp>
      <p:sp>
        <p:nvSpPr>
          <p:cNvPr id="140292" name="Rectangle 5"/>
          <p:cNvSpPr>
            <a:spLocks noGrp="1" noRot="1" noChangeAspect="1" noChangeArrowheads="1" noTextEdit="1"/>
          </p:cNvSpPr>
          <p:nvPr>
            <p:ph type="sldImg"/>
          </p:nvPr>
        </p:nvSpPr>
        <p:spPr bwMode="auto">
          <a:noFill/>
          <a:ln>
            <a:solidFill>
              <a:srgbClr val="000000"/>
            </a:solidFill>
            <a:miter lim="800000"/>
            <a:headEnd/>
            <a:tailEnd/>
          </a:ln>
        </p:spPr>
      </p:sp>
      <p:sp>
        <p:nvSpPr>
          <p:cNvPr id="140293" name="Rectangle 6"/>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Optimal bandwidth reservations using CAC is shown on this slide</a:t>
            </a:r>
          </a:p>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animated bar">
    <p:spTree>
      <p:nvGrpSpPr>
        <p:cNvPr id="1" name=""/>
        <p:cNvGrpSpPr/>
        <p:nvPr/>
      </p:nvGrpSpPr>
      <p:grpSpPr>
        <a:xfrm>
          <a:off x="0" y="0"/>
          <a:ext cx="0" cy="0"/>
          <a:chOff x="0" y="0"/>
          <a:chExt cx="0" cy="0"/>
        </a:xfrm>
      </p:grpSpPr>
      <p:pic>
        <p:nvPicPr>
          <p:cNvPr id="51" name="Picture 50" descr="bottom bar.jpg"/>
          <p:cNvPicPr>
            <a:picLocks noChangeAspect="1"/>
          </p:cNvPicPr>
          <p:nvPr/>
        </p:nvPicPr>
        <p:blipFill>
          <a:blip r:embed="rId2" cstate="print"/>
          <a:stretch>
            <a:fillRect/>
          </a:stretch>
        </p:blipFill>
        <p:spPr>
          <a:xfrm>
            <a:off x="333375" y="6374862"/>
            <a:ext cx="8477250" cy="171450"/>
          </a:xfrm>
          <a:prstGeom prst="rect">
            <a:avLst/>
          </a:prstGeom>
        </p:spPr>
      </p:pic>
      <p:pic>
        <p:nvPicPr>
          <p:cNvPr id="43" name="Picture 42" descr="bottom bar.jpg"/>
          <p:cNvPicPr>
            <a:picLocks noChangeAspect="1"/>
          </p:cNvPicPr>
          <p:nvPr/>
        </p:nvPicPr>
        <p:blipFill>
          <a:blip r:embed="rId2" cstate="print"/>
          <a:stretch>
            <a:fillRect/>
          </a:stretch>
        </p:blipFill>
        <p:spPr>
          <a:xfrm>
            <a:off x="333375" y="6374862"/>
            <a:ext cx="8477250" cy="171450"/>
          </a:xfrm>
          <a:prstGeom prst="rect">
            <a:avLst/>
          </a:prstGeom>
        </p:spPr>
      </p:pic>
      <p:sp>
        <p:nvSpPr>
          <p:cNvPr id="47" name="Rectangle 46"/>
          <p:cNvSpPr/>
          <p:nvPr/>
        </p:nvSpPr>
        <p:spPr>
          <a:xfrm>
            <a:off x="3405352" y="5948636"/>
            <a:ext cx="599089"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6" name="Rectangle 45"/>
          <p:cNvSpPr/>
          <p:nvPr/>
        </p:nvSpPr>
        <p:spPr>
          <a:xfrm>
            <a:off x="1460939" y="5948636"/>
            <a:ext cx="472965"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5" name="Rectangle 44"/>
          <p:cNvSpPr/>
          <p:nvPr/>
        </p:nvSpPr>
        <p:spPr>
          <a:xfrm>
            <a:off x="4771697" y="5948636"/>
            <a:ext cx="472965"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3" name="Rounded Rectangle 32"/>
          <p:cNvSpPr/>
          <p:nvPr/>
        </p:nvSpPr>
        <p:spPr>
          <a:xfrm rot="10800000" flipH="1">
            <a:off x="2856506" y="831272"/>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8" name="Rounded Rectangle 27"/>
          <p:cNvSpPr/>
          <p:nvPr/>
        </p:nvSpPr>
        <p:spPr>
          <a:xfrm rot="10800000" flipH="1">
            <a:off x="821966" y="471678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9" name="Rounded Rectangle 28"/>
          <p:cNvSpPr/>
          <p:nvPr/>
        </p:nvSpPr>
        <p:spPr>
          <a:xfrm rot="10800000" flipH="1">
            <a:off x="13325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0" name="Rounded Rectangle 29"/>
          <p:cNvSpPr/>
          <p:nvPr/>
        </p:nvSpPr>
        <p:spPr>
          <a:xfrm rot="10800000" flipH="1">
            <a:off x="5869870" y="6614159"/>
            <a:ext cx="780312" cy="331954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1" name="Rounded Rectangle 30"/>
          <p:cNvSpPr/>
          <p:nvPr/>
        </p:nvSpPr>
        <p:spPr>
          <a:xfrm rot="10800000" flipH="1">
            <a:off x="6933206" y="661416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34" name="Rounded Rectangle 33"/>
          <p:cNvSpPr/>
          <p:nvPr/>
        </p:nvSpPr>
        <p:spPr>
          <a:xfrm rot="10800000" flipH="1">
            <a:off x="2191486" y="6719450"/>
            <a:ext cx="662549" cy="633106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5" name="Rounded Rectangle 34"/>
          <p:cNvSpPr/>
          <p:nvPr/>
        </p:nvSpPr>
        <p:spPr>
          <a:xfrm rot="10800000" flipH="1">
            <a:off x="2794161" y="6668595"/>
            <a:ext cx="779356" cy="5546310"/>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6" name="Rounded Rectangle 35"/>
          <p:cNvSpPr/>
          <p:nvPr/>
        </p:nvSpPr>
        <p:spPr>
          <a:xfrm rot="10800000" flipH="1">
            <a:off x="4920834" y="1025236"/>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7" name="Rounded Rectangle 36"/>
          <p:cNvSpPr/>
          <p:nvPr/>
        </p:nvSpPr>
        <p:spPr>
          <a:xfrm rot="10800000" flipH="1">
            <a:off x="539188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8" name="Rounded Rectangle 37"/>
          <p:cNvSpPr/>
          <p:nvPr/>
        </p:nvSpPr>
        <p:spPr>
          <a:xfrm rot="10800000" flipH="1">
            <a:off x="341313" y="6708752"/>
            <a:ext cx="780312"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9" name="Rounded Rectangle 38"/>
          <p:cNvSpPr/>
          <p:nvPr/>
        </p:nvSpPr>
        <p:spPr>
          <a:xfrm rot="10800000" flipH="1">
            <a:off x="8038251" y="8318268"/>
            <a:ext cx="780312"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1" name="Rounded Rectangle 40"/>
          <p:cNvSpPr/>
          <p:nvPr/>
        </p:nvSpPr>
        <p:spPr>
          <a:xfrm rot="10800000" flipH="1">
            <a:off x="816224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2" name="Rounded Rectangle 41"/>
          <p:cNvSpPr/>
          <p:nvPr/>
        </p:nvSpPr>
        <p:spPr>
          <a:xfrm rot="10800000" flipH="1">
            <a:off x="37709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5" name="Rectangle 84"/>
          <p:cNvSpPr/>
          <p:nvPr/>
        </p:nvSpPr>
        <p:spPr>
          <a:xfrm>
            <a:off x="0" y="0"/>
            <a:ext cx="9129008" cy="63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4" name="Rectangle 43"/>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3" name="Rectangle 4"/>
          <p:cNvSpPr>
            <a:spLocks noChangeArrowheads="1"/>
          </p:cNvSpPr>
          <p:nvPr/>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54"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a:t>
            </a:r>
            <a:r>
              <a:rPr lang="en-US" sz="600" dirty="0" smtClean="0">
                <a:solidFill>
                  <a:srgbClr val="C0C0C0"/>
                </a:solidFill>
                <a:latin typeface="+mj-lt"/>
              </a:rPr>
              <a:t>Public</a:t>
            </a:r>
            <a:endParaRPr lang="en-US" sz="600" dirty="0">
              <a:solidFill>
                <a:srgbClr val="C0C0C0"/>
              </a:solidFill>
              <a:latin typeface="+mj-lt"/>
            </a:endParaRPr>
          </a:p>
        </p:txBody>
      </p:sp>
      <p:sp>
        <p:nvSpPr>
          <p:cNvPr id="55"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
        <p:nvSpPr>
          <p:cNvPr id="101" name="Rectangle 100"/>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2" name="Rectangle 4"/>
          <p:cNvSpPr>
            <a:spLocks noChangeArrowheads="1"/>
          </p:cNvSpPr>
          <p:nvPr/>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103"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a:t>
            </a:r>
            <a:r>
              <a:rPr lang="en-US" sz="600" dirty="0" smtClean="0">
                <a:solidFill>
                  <a:srgbClr val="C0C0C0"/>
                </a:solidFill>
                <a:latin typeface="+mj-lt"/>
              </a:rPr>
              <a:t>Public</a:t>
            </a:r>
            <a:endParaRPr lang="en-US" sz="600" dirty="0">
              <a:solidFill>
                <a:srgbClr val="C0C0C0"/>
              </a:solidFill>
              <a:latin typeface="+mj-lt"/>
            </a:endParaRPr>
          </a:p>
        </p:txBody>
      </p:sp>
      <p:sp>
        <p:nvSpPr>
          <p:cNvPr id="104"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
        <p:nvSpPr>
          <p:cNvPr id="48" name="Subtitle 2"/>
          <p:cNvSpPr>
            <a:spLocks noGrp="1"/>
          </p:cNvSpPr>
          <p:nvPr>
            <p:ph type="subTitle" idx="1" hasCustomPrompt="1"/>
          </p:nvPr>
        </p:nvSpPr>
        <p:spPr>
          <a:xfrm>
            <a:off x="236383" y="4464066"/>
            <a:ext cx="8112126" cy="384175"/>
          </a:xfrm>
        </p:spPr>
        <p:txBody>
          <a:bodyPr>
            <a:normAutofit/>
          </a:bodyPr>
          <a:lstStyle>
            <a:lvl1pPr marL="0" indent="0" algn="l">
              <a:buNone/>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50" name="Title 1"/>
          <p:cNvSpPr>
            <a:spLocks noGrp="1"/>
          </p:cNvSpPr>
          <p:nvPr>
            <p:ph type="ctrTitle" hasCustomPrompt="1"/>
          </p:nvPr>
        </p:nvSpPr>
        <p:spPr>
          <a:xfrm>
            <a:off x="221393" y="1248229"/>
            <a:ext cx="8112125" cy="2907239"/>
          </a:xfrm>
        </p:spPr>
        <p:txBody>
          <a:bodyPr/>
          <a:lstStyle>
            <a:lvl1pPr algn="l" defTabSz="914400" rtl="0" eaLnBrk="1" latinLnBrk="0" hangingPunct="1">
              <a:lnSpc>
                <a:spcPct val="90000"/>
              </a:lnSpc>
              <a:spcBef>
                <a:spcPct val="0"/>
              </a:spcBef>
              <a:buNone/>
              <a:defRPr lang="en-US" sz="60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109" name="Rectangle 108"/>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0" name="Rectangle 4"/>
          <p:cNvSpPr>
            <a:spLocks noChangeArrowheads="1"/>
          </p:cNvSpPr>
          <p:nvPr/>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111"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a:t>
            </a:r>
            <a:r>
              <a:rPr lang="en-US" sz="600" dirty="0" smtClean="0">
                <a:solidFill>
                  <a:srgbClr val="C0C0C0"/>
                </a:solidFill>
                <a:latin typeface="+mj-lt"/>
              </a:rPr>
              <a:t>Public</a:t>
            </a:r>
            <a:endParaRPr lang="en-US" sz="600" dirty="0">
              <a:solidFill>
                <a:srgbClr val="C0C0C0"/>
              </a:solidFill>
              <a:latin typeface="+mj-lt"/>
            </a:endParaRPr>
          </a:p>
        </p:txBody>
      </p:sp>
      <p:sp>
        <p:nvSpPr>
          <p:cNvPr id="112"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grpSp>
        <p:nvGrpSpPr>
          <p:cNvPr id="2" name="Group 67"/>
          <p:cNvGrpSpPr/>
          <p:nvPr/>
        </p:nvGrpSpPr>
        <p:grpSpPr>
          <a:xfrm>
            <a:off x="341314" y="311151"/>
            <a:ext cx="829170" cy="438358"/>
            <a:chOff x="609600" y="528537"/>
            <a:chExt cx="1444734" cy="763789"/>
          </a:xfrm>
          <a:gradFill flip="none" rotWithShape="1">
            <a:gsLst>
              <a:gs pos="11000">
                <a:schemeClr val="accent2"/>
              </a:gs>
              <a:gs pos="100000">
                <a:schemeClr val="accent5"/>
              </a:gs>
            </a:gsLst>
            <a:lin ang="2700000" scaled="1"/>
            <a:tileRect/>
          </a:gradFill>
        </p:grpSpPr>
        <p:sp>
          <p:nvSpPr>
            <p:cNvPr id="69" name="Rectangle 68"/>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latin typeface="+mj-lt"/>
              </a:endParaRPr>
            </a:p>
          </p:txBody>
        </p:sp>
        <p:sp>
          <p:nvSpPr>
            <p:cNvPr id="70" name="Freeform 69"/>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mj-lt"/>
              </a:endParaRPr>
            </a:p>
          </p:txBody>
        </p:sp>
        <p:sp>
          <p:nvSpPr>
            <p:cNvPr id="71" name="Freeform 70"/>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mj-lt"/>
              </a:endParaRPr>
            </a:p>
          </p:txBody>
        </p:sp>
        <p:sp>
          <p:nvSpPr>
            <p:cNvPr id="72" name="Freeform 71"/>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mj-lt"/>
              </a:endParaRPr>
            </a:p>
          </p:txBody>
        </p:sp>
        <p:sp>
          <p:nvSpPr>
            <p:cNvPr id="73" name="Freeform 72"/>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mj-lt"/>
              </a:endParaRPr>
            </a:p>
          </p:txBody>
        </p:sp>
        <p:sp>
          <p:nvSpPr>
            <p:cNvPr id="74" name="Freeform 73"/>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sp>
          <p:nvSpPr>
            <p:cNvPr id="75" name="Freeform 74"/>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mj-lt"/>
              </a:endParaRPr>
            </a:p>
          </p:txBody>
        </p:sp>
        <p:sp>
          <p:nvSpPr>
            <p:cNvPr id="76" name="Freeform 75"/>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77" name="Freeform 76"/>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8" name="Freeform 77"/>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mj-lt"/>
              </a:endParaRPr>
            </a:p>
          </p:txBody>
        </p:sp>
        <p:sp>
          <p:nvSpPr>
            <p:cNvPr id="79" name="Freeform 78"/>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80" name="Freeform 79"/>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81" name="Freeform 80"/>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82" name="Freeform 81"/>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grpSp>
      <p:sp>
        <p:nvSpPr>
          <p:cNvPr id="57" name="Rectangle 56"/>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9" name="Rectangle 5"/>
          <p:cNvSpPr>
            <a:spLocks noChangeArrowheads="1"/>
          </p:cNvSpPr>
          <p:nvPr/>
        </p:nvSpPr>
        <p:spPr bwMode="ltGray">
          <a:xfrm>
            <a:off x="7965767" y="6584512"/>
            <a:ext cx="60988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a:t>
            </a:r>
            <a:r>
              <a:rPr lang="en-US" sz="600" dirty="0" smtClean="0">
                <a:solidFill>
                  <a:srgbClr val="C0C0C0"/>
                </a:solidFill>
                <a:latin typeface="+mj-lt"/>
              </a:rPr>
              <a:t>Public</a:t>
            </a:r>
            <a:endParaRPr lang="en-US" sz="600" dirty="0">
              <a:solidFill>
                <a:srgbClr val="C0C0C0"/>
              </a:solidFill>
              <a:latin typeface="+mj-lt"/>
            </a:endParaRPr>
          </a:p>
        </p:txBody>
      </p:sp>
      <p:sp>
        <p:nvSpPr>
          <p:cNvPr id="60"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
        <p:nvSpPr>
          <p:cNvPr id="56"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2012 Cisco and/or its affiliates. All rights reserved.</a:t>
            </a:r>
            <a:endParaRPr lang="en-US" sz="600" dirty="0">
              <a:solidFill>
                <a:srgbClr val="C0C0C0"/>
              </a:solidFill>
              <a:latin typeface="+mj-lt"/>
            </a:endParaRPr>
          </a:p>
        </p:txBody>
      </p:sp>
      <p:sp>
        <p:nvSpPr>
          <p:cNvPr id="58" name="TextBox 57">
            <a:hlinkClick r:id="" action="ppaction://noaction"/>
          </p:cNvPr>
          <p:cNvSpPr txBox="1"/>
          <p:nvPr userDrawn="1"/>
        </p:nvSpPr>
        <p:spPr>
          <a:xfrm>
            <a:off x="5934955" y="6210592"/>
            <a:ext cx="2854169" cy="604781"/>
          </a:xfrm>
          <a:prstGeom prst="rect">
            <a:avLst/>
          </a:prstGeom>
          <a:solidFill>
            <a:schemeClr val="bg1">
              <a:alpha val="0"/>
            </a:schemeClr>
          </a:solidFill>
          <a:ln>
            <a:noFill/>
          </a:ln>
        </p:spPr>
        <p:txBody>
          <a:bodyPr wrap="square" rtlCol="0">
            <a:spAutoFit/>
          </a:bodyPr>
          <a:lstStyle/>
          <a:p>
            <a:r>
              <a:rPr lang="en-US" sz="3600" dirty="0" smtClean="0">
                <a:solidFill>
                  <a:schemeClr val="bg1"/>
                </a:solidFill>
                <a:latin typeface="Courier New" pitchFamily="49" charset="0"/>
                <a:cs typeface="Courier New" pitchFamily="49" charset="0"/>
              </a:rPr>
              <a:t> </a:t>
            </a:r>
            <a:endParaRPr lang="en-US" sz="3600" dirty="0">
              <a:solidFill>
                <a:schemeClr val="bg1"/>
              </a:solidFill>
              <a:latin typeface="Courier New" pitchFamily="49" charset="0"/>
              <a:cs typeface="Courier New" pitchFamily="49" charset="0"/>
            </a:endParaRPr>
          </a:p>
        </p:txBody>
      </p:sp>
      <p:sp>
        <p:nvSpPr>
          <p:cNvPr id="61" name="TextBox 60">
            <a:hlinkClick r:id="" action="ppaction://noaction"/>
          </p:cNvPr>
          <p:cNvSpPr txBox="1"/>
          <p:nvPr userDrawn="1"/>
        </p:nvSpPr>
        <p:spPr>
          <a:xfrm>
            <a:off x="3055853" y="6210592"/>
            <a:ext cx="2854169" cy="604781"/>
          </a:xfrm>
          <a:prstGeom prst="rect">
            <a:avLst/>
          </a:prstGeom>
          <a:solidFill>
            <a:schemeClr val="bg1">
              <a:alpha val="0"/>
            </a:schemeClr>
          </a:solidFill>
        </p:spPr>
        <p:txBody>
          <a:bodyPr wrap="square" rtlCol="0">
            <a:spAutoFit/>
          </a:bodyPr>
          <a:lstStyle/>
          <a:p>
            <a:r>
              <a:rPr lang="en-US" sz="3600" dirty="0" smtClean="0">
                <a:solidFill>
                  <a:schemeClr val="bg1"/>
                </a:solidFill>
                <a:latin typeface="Courier New" pitchFamily="49" charset="0"/>
                <a:cs typeface="Courier New" pitchFamily="49" charset="0"/>
              </a:rPr>
              <a:t> </a:t>
            </a:r>
            <a:endParaRPr lang="en-US" sz="3600" dirty="0">
              <a:solidFill>
                <a:schemeClr val="bg1"/>
              </a:solidFill>
              <a:latin typeface="Courier New" pitchFamily="49" charset="0"/>
              <a:cs typeface="Courier New" pitchFamily="49" charset="0"/>
            </a:endParaRPr>
          </a:p>
        </p:txBody>
      </p:sp>
      <p:sp>
        <p:nvSpPr>
          <p:cNvPr id="62" name="TextBox 61">
            <a:hlinkClick r:id="" action="ppaction://noaction"/>
          </p:cNvPr>
          <p:cNvSpPr txBox="1"/>
          <p:nvPr userDrawn="1"/>
        </p:nvSpPr>
        <p:spPr>
          <a:xfrm>
            <a:off x="173226" y="6232368"/>
            <a:ext cx="2769702" cy="604781"/>
          </a:xfrm>
          <a:prstGeom prst="rect">
            <a:avLst/>
          </a:prstGeom>
          <a:solidFill>
            <a:schemeClr val="bg1">
              <a:alpha val="0"/>
            </a:schemeClr>
          </a:solidFill>
        </p:spPr>
        <p:txBody>
          <a:bodyPr wrap="square" rtlCol="0">
            <a:spAutoFit/>
          </a:bodyPr>
          <a:lstStyle/>
          <a:p>
            <a:r>
              <a:rPr lang="en-US" sz="3600" dirty="0" smtClean="0">
                <a:solidFill>
                  <a:schemeClr val="bg1"/>
                </a:solidFill>
                <a:latin typeface="Courier New" pitchFamily="49" charset="0"/>
                <a:cs typeface="Courier New" pitchFamily="49" charset="0"/>
              </a:rPr>
              <a:t> </a:t>
            </a:r>
            <a:endParaRPr lang="en-US" sz="3600" dirty="0">
              <a:solidFill>
                <a:schemeClr val="bg1"/>
              </a:solidFill>
              <a:latin typeface="Courier New" pitchFamily="49" charset="0"/>
              <a:cs typeface="Courier New" pitchFamily="49"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28"/>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29"/>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30"/>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31"/>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3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34"/>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35"/>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36"/>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37"/>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38"/>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39"/>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41"/>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42"/>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p:cBhvr override="childStyle">
                                        <p:cTn id="32" dur="6650" autoRev="1" fill="hold"/>
                                        <p:tgtEl>
                                          <p:spTgt spid="45"/>
                                        </p:tgtEl>
                                        <p:attrNameLst>
                                          <p:attrName>style.color</p:attrName>
                                        </p:attrNameLst>
                                      </p:cBhvr>
                                      <p:to>
                                        <a:srgbClr val="60CCCC"/>
                                      </p:to>
                                    </p:animClr>
                                    <p:animClr clrSpc="rgb">
                                      <p:cBhvr>
                                        <p:cTn id="33" dur="6650" autoRev="1" fill="hold"/>
                                        <p:tgtEl>
                                          <p:spTgt spid="45"/>
                                        </p:tgtEl>
                                        <p:attrNameLst>
                                          <p:attrName>fillcolor</p:attrName>
                                        </p:attrNameLst>
                                      </p:cBhvr>
                                      <p:to>
                                        <a:srgbClr val="60CCCC"/>
                                      </p:to>
                                    </p:animClr>
                                    <p:set>
                                      <p:cBhvr>
                                        <p:cTn id="34" dur="6650" autoRev="1" fill="hold"/>
                                        <p:tgtEl>
                                          <p:spTgt spid="45"/>
                                        </p:tgtEl>
                                        <p:attrNameLst>
                                          <p:attrName>fill.type</p:attrName>
                                        </p:attrNameLst>
                                      </p:cBhvr>
                                      <p:to>
                                        <p:strVal val="solid"/>
                                      </p:to>
                                    </p:set>
                                    <p:set>
                                      <p:cBhvr>
                                        <p:cTn id="35" dur="6650" autoRev="1" fill="hold"/>
                                        <p:tgtEl>
                                          <p:spTgt spid="45"/>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p:cBhvr override="childStyle">
                                        <p:cTn id="37" dur="5350" autoRev="1" fill="hold"/>
                                        <p:tgtEl>
                                          <p:spTgt spid="46"/>
                                        </p:tgtEl>
                                        <p:attrNameLst>
                                          <p:attrName>style.color</p:attrName>
                                        </p:attrNameLst>
                                      </p:cBhvr>
                                      <p:to>
                                        <a:srgbClr val="60CCCC"/>
                                      </p:to>
                                    </p:animClr>
                                    <p:animClr clrSpc="rgb">
                                      <p:cBhvr>
                                        <p:cTn id="38" dur="5350" autoRev="1" fill="hold"/>
                                        <p:tgtEl>
                                          <p:spTgt spid="46"/>
                                        </p:tgtEl>
                                        <p:attrNameLst>
                                          <p:attrName>fillcolor</p:attrName>
                                        </p:attrNameLst>
                                      </p:cBhvr>
                                      <p:to>
                                        <a:srgbClr val="60CCCC"/>
                                      </p:to>
                                    </p:animClr>
                                    <p:set>
                                      <p:cBhvr>
                                        <p:cTn id="39" dur="5350" autoRev="1" fill="hold"/>
                                        <p:tgtEl>
                                          <p:spTgt spid="46"/>
                                        </p:tgtEl>
                                        <p:attrNameLst>
                                          <p:attrName>fill.type</p:attrName>
                                        </p:attrNameLst>
                                      </p:cBhvr>
                                      <p:to>
                                        <p:strVal val="solid"/>
                                      </p:to>
                                    </p:set>
                                    <p:set>
                                      <p:cBhvr>
                                        <p:cTn id="40" dur="5350" autoRev="1" fill="hold"/>
                                        <p:tgtEl>
                                          <p:spTgt spid="46"/>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p:cBhvr override="childStyle">
                                        <p:cTn id="42" dur="6650" autoRev="1" fill="hold"/>
                                        <p:tgtEl>
                                          <p:spTgt spid="47"/>
                                        </p:tgtEl>
                                        <p:attrNameLst>
                                          <p:attrName>style.color</p:attrName>
                                        </p:attrNameLst>
                                      </p:cBhvr>
                                      <p:to>
                                        <a:srgbClr val="60CCCC"/>
                                      </p:to>
                                    </p:animClr>
                                    <p:animClr clrSpc="rgb">
                                      <p:cBhvr>
                                        <p:cTn id="43" dur="6650" autoRev="1" fill="hold"/>
                                        <p:tgtEl>
                                          <p:spTgt spid="47"/>
                                        </p:tgtEl>
                                        <p:attrNameLst>
                                          <p:attrName>fillcolor</p:attrName>
                                        </p:attrNameLst>
                                      </p:cBhvr>
                                      <p:to>
                                        <a:srgbClr val="60CCCC"/>
                                      </p:to>
                                    </p:animClr>
                                    <p:set>
                                      <p:cBhvr>
                                        <p:cTn id="44" dur="6650" autoRev="1" fill="hold"/>
                                        <p:tgtEl>
                                          <p:spTgt spid="47"/>
                                        </p:tgtEl>
                                        <p:attrNameLst>
                                          <p:attrName>fill.type</p:attrName>
                                        </p:attrNameLst>
                                      </p:cBhvr>
                                      <p:to>
                                        <p:strVal val="solid"/>
                                      </p:to>
                                    </p:set>
                                    <p:set>
                                      <p:cBhvr>
                                        <p:cTn id="45" dur="6650" autoRev="1" fill="hold"/>
                                        <p:tgtEl>
                                          <p:spTgt spid="4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6" grpId="0" animBg="1"/>
      <p:bldP spid="45" grpId="0" animBg="1"/>
      <p:bldP spid="33" grpId="0" animBg="1"/>
      <p:bldP spid="28" grpId="0" animBg="1"/>
      <p:bldP spid="29" grpId="0" animBg="1"/>
      <p:bldP spid="30" grpId="0" animBg="1"/>
      <p:bldP spid="31" grpId="0" animBg="1"/>
      <p:bldP spid="34" grpId="0" animBg="1"/>
      <p:bldP spid="35" grpId="0" animBg="1"/>
      <p:bldP spid="36" grpId="0" animBg="1"/>
      <p:bldP spid="37" grpId="0" animBg="1"/>
      <p:bldP spid="38" grpId="0" animBg="1"/>
      <p:bldP spid="39" grpId="0" animBg="1"/>
      <p:bldP spid="41" grpId="0" animBg="1"/>
      <p:bldP spid="4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229015"/>
            <a:ext cx="8588861" cy="838200"/>
          </a:xfrm>
        </p:spPr>
        <p:txBody>
          <a:bodyPr anchor="t"/>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301752"/>
            <a:ext cx="4123944"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100" baseline="0" dirty="0" smtClean="0">
                <a:gradFill>
                  <a:gsLst>
                    <a:gs pos="0">
                      <a:schemeClr val="tx1"/>
                    </a:gs>
                    <a:gs pos="100000">
                      <a:srgbClr val="01BBBB"/>
                    </a:gs>
                  </a:gsLst>
                  <a:lin ang="24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7" name="Text Placeholder 6"/>
          <p:cNvSpPr>
            <a:spLocks noGrp="1"/>
          </p:cNvSpPr>
          <p:nvPr>
            <p:ph type="body" sz="quarter" idx="10" hasCustomPrompt="1"/>
          </p:nvPr>
        </p:nvSpPr>
        <p:spPr>
          <a:xfrm>
            <a:off x="4818888" y="310896"/>
            <a:ext cx="3895344" cy="841248"/>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100000">
                      <a:srgbClr val="01BBBB"/>
                    </a:gs>
                  </a:gsLst>
                  <a:lin ang="24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sp>
        <p:nvSpPr>
          <p:cNvPr id="9" name="Text Placeholder 8"/>
          <p:cNvSpPr>
            <a:spLocks noGrp="1"/>
          </p:cNvSpPr>
          <p:nvPr>
            <p:ph type="body" sz="quarter" idx="11" hasCustomPrompt="1"/>
          </p:nvPr>
        </p:nvSpPr>
        <p:spPr>
          <a:xfrm>
            <a:off x="219455" y="1600200"/>
            <a:ext cx="4142232" cy="4526280"/>
          </a:xfrm>
        </p:spPr>
        <p:txBody>
          <a:bodyPr/>
          <a:lstStyle>
            <a:lvl1pPr marL="0" indent="0">
              <a:buNone/>
              <a:defRPr>
                <a:solidFill>
                  <a:schemeClr val="tx2"/>
                </a:solidFill>
                <a:latin typeface="+mj-lt"/>
              </a:defRPr>
            </a:lvl1pPr>
            <a:lvl2pPr marL="635000" indent="-228600">
              <a:buClr>
                <a:schemeClr val="accent5"/>
              </a:buClr>
              <a:buFont typeface="Arial" pitchFamily="34" charset="0"/>
              <a:buChar char="•"/>
              <a:tabLst/>
              <a:defRPr>
                <a:solidFill>
                  <a:schemeClr val="tx2"/>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600200"/>
            <a:ext cx="4005072" cy="4526280"/>
          </a:xfrm>
        </p:spPr>
        <p:txBody>
          <a:bodyPr/>
          <a:lstStyle>
            <a:lvl1pPr marL="0" indent="0">
              <a:buFontTx/>
              <a:buNone/>
              <a:defRPr>
                <a:solidFill>
                  <a:schemeClr val="accent1"/>
                </a:solidFill>
                <a:latin typeface="+mj-lt"/>
              </a:defRPr>
            </a:lvl1pPr>
            <a:lvl2pPr marL="635000" indent="-228600">
              <a:buClr>
                <a:schemeClr val="accent1">
                  <a:lumMod val="40000"/>
                  <a:lumOff val="60000"/>
                </a:schemeClr>
              </a:buClr>
              <a:buFont typeface="Arial" pitchFamily="34" charset="0"/>
              <a:buChar char="•"/>
              <a:defRPr>
                <a:solidFill>
                  <a:schemeClr val="accent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22"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a:t>
            </a:r>
            <a:r>
              <a:rPr lang="en-US" sz="600" dirty="0" smtClean="0">
                <a:solidFill>
                  <a:srgbClr val="C0C0C0"/>
                </a:solidFill>
                <a:latin typeface="+mj-lt"/>
              </a:rPr>
              <a:t>Public</a:t>
            </a:r>
            <a:endParaRPr lang="en-US" sz="600" dirty="0">
              <a:solidFill>
                <a:srgbClr val="C0C0C0"/>
              </a:solidFill>
              <a:latin typeface="+mj-lt"/>
            </a:endParaRPr>
          </a:p>
        </p:txBody>
      </p:sp>
      <p:sp>
        <p:nvSpPr>
          <p:cNvPr id="23"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pic>
        <p:nvPicPr>
          <p:cNvPr id="15" name="Picture 14" descr="verticalbar.png"/>
          <p:cNvPicPr>
            <a:picLocks noChangeAspect="1"/>
          </p:cNvPicPr>
          <p:nvPr/>
        </p:nvPicPr>
        <p:blipFill>
          <a:blip r:embed="rId2" cstate="print"/>
          <a:stretch>
            <a:fillRect/>
          </a:stretch>
        </p:blipFill>
        <p:spPr>
          <a:xfrm>
            <a:off x="4447858" y="777667"/>
            <a:ext cx="89319" cy="5287676"/>
          </a:xfrm>
          <a:prstGeom prst="rect">
            <a:avLst/>
          </a:prstGeom>
          <a:noFill/>
          <a:ln>
            <a:noFill/>
          </a:ln>
        </p:spPr>
      </p:pic>
      <p:sp>
        <p:nvSpPr>
          <p:cNvPr id="10" name="Rectangle 4"/>
          <p:cNvSpPr>
            <a:spLocks noChangeArrowheads="1"/>
          </p:cNvSpPr>
          <p:nvPr/>
        </p:nvSpPr>
        <p:spPr bwMode="ltGray">
          <a:xfrm>
            <a:off x="251373" y="6586246"/>
            <a:ext cx="2568027" cy="175257"/>
          </a:xfrm>
          <a:prstGeom prst="rect">
            <a:avLst/>
          </a:prstGeom>
          <a:noFill/>
          <a:ln w="9525">
            <a:noFill/>
            <a:miter lim="800000"/>
            <a:headEnd/>
            <a:tailEnd/>
          </a:ln>
          <a:effectLst/>
        </p:spPr>
        <p:txBody>
          <a:bodyPr wrap="square" lIns="82124" tIns="41061" rIns="82124" bIns="41061" anchor="b" anchorCtr="0">
            <a:spAutoFit/>
          </a:bodyPr>
          <a:lstStyle/>
          <a:p>
            <a:pPr marL="0" algn="l" defTabSz="814388" rtl="0" eaLnBrk="1" latinLnBrk="0" hangingPunct="1">
              <a:lnSpc>
                <a:spcPct val="100000"/>
              </a:lnSpc>
            </a:pPr>
            <a:r>
              <a:rPr lang="en-US" sz="600" kern="1200" dirty="0" smtClean="0">
                <a:solidFill>
                  <a:srgbClr val="C0C0C0"/>
                </a:solidFill>
                <a:latin typeface="+mj-lt"/>
                <a:ea typeface="+mn-ea"/>
                <a:cs typeface="+mn-cs"/>
              </a:rPr>
              <a:t>© 2012 Cisco and/or its affiliates. All rights reserved.</a:t>
            </a:r>
            <a:endParaRPr lang="en-US" sz="600" kern="1200" dirty="0">
              <a:solidFill>
                <a:srgbClr val="C0C0C0"/>
              </a:solidFill>
              <a:latin typeface="+mj-lt"/>
              <a:ea typeface="+mn-ea"/>
              <a:cs typeface="+mn-cs"/>
            </a:endParaRPr>
          </a:p>
        </p:txBody>
      </p:sp>
    </p:spTree>
  </p:cSld>
  <p:clrMapOvr>
    <a:masterClrMapping/>
  </p:clrMapOvr>
  <p:transition>
    <p:wipe dir="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6315076" y="98375"/>
            <a:ext cx="2633472" cy="1152144"/>
          </a:xfrm>
        </p:spPr>
        <p:txBody>
          <a:bodyPr anchor="b">
            <a:noAutofit/>
          </a:bodyPr>
          <a:lstStyle>
            <a:lvl1pPr>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3" name="Rectangle 2"/>
          <p:cNvSpPr/>
          <p:nvPr/>
        </p:nvSpPr>
        <p:spPr>
          <a:xfrm flipV="1">
            <a:off x="217357" y="6355828"/>
            <a:ext cx="8694295" cy="210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 name="Text Placeholder 10"/>
          <p:cNvSpPr>
            <a:spLocks noGrp="1"/>
          </p:cNvSpPr>
          <p:nvPr>
            <p:ph type="body" sz="quarter" idx="12"/>
          </p:nvPr>
        </p:nvSpPr>
        <p:spPr>
          <a:xfrm>
            <a:off x="215900" y="98375"/>
            <a:ext cx="2670175" cy="1150939"/>
          </a:xfrm>
        </p:spPr>
        <p:txBody>
          <a:bodyPr anchor="b">
            <a:noAutofit/>
          </a:bodyPr>
          <a:lstStyle>
            <a:lvl1pPr>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0" name="Text Placeholder 10"/>
          <p:cNvSpPr>
            <a:spLocks noGrp="1"/>
          </p:cNvSpPr>
          <p:nvPr>
            <p:ph type="body" sz="quarter" idx="13"/>
          </p:nvPr>
        </p:nvSpPr>
        <p:spPr>
          <a:xfrm>
            <a:off x="3295651" y="98375"/>
            <a:ext cx="2596896" cy="1152144"/>
          </a:xfrm>
        </p:spPr>
        <p:txBody>
          <a:bodyPr anchor="b">
            <a:noAutofit/>
          </a:bodyPr>
          <a:lstStyle>
            <a:lvl1pPr>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3" name="Text Placeholder 12"/>
          <p:cNvSpPr>
            <a:spLocks noGrp="1"/>
          </p:cNvSpPr>
          <p:nvPr>
            <p:ph type="body" sz="quarter" idx="14"/>
          </p:nvPr>
        </p:nvSpPr>
        <p:spPr>
          <a:xfrm>
            <a:off x="244475" y="1600200"/>
            <a:ext cx="2622550" cy="4391025"/>
          </a:xfrm>
        </p:spPr>
        <p:txBody>
          <a:bodyPr/>
          <a:lstStyle>
            <a:lvl1pPr>
              <a:defRPr>
                <a:solidFill>
                  <a:schemeClr val="tx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3292474" y="1600200"/>
            <a:ext cx="2593975" cy="4362450"/>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6300788" y="1600200"/>
            <a:ext cx="2633662" cy="4333875"/>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6" name="Picture 15" descr="verticalbar.png"/>
          <p:cNvPicPr>
            <a:picLocks noChangeAspect="1"/>
          </p:cNvPicPr>
          <p:nvPr/>
        </p:nvPicPr>
        <p:blipFill>
          <a:blip r:embed="rId2" cstate="print"/>
          <a:stretch>
            <a:fillRect/>
          </a:stretch>
        </p:blipFill>
        <p:spPr>
          <a:xfrm>
            <a:off x="3038158" y="777667"/>
            <a:ext cx="89319" cy="5287676"/>
          </a:xfrm>
          <a:prstGeom prst="rect">
            <a:avLst/>
          </a:prstGeom>
          <a:noFill/>
          <a:ln>
            <a:noFill/>
          </a:ln>
        </p:spPr>
      </p:pic>
      <p:pic>
        <p:nvPicPr>
          <p:cNvPr id="18" name="Picture 17" descr="verticalbar.png"/>
          <p:cNvPicPr>
            <a:picLocks noChangeAspect="1"/>
          </p:cNvPicPr>
          <p:nvPr/>
        </p:nvPicPr>
        <p:blipFill>
          <a:blip r:embed="rId2" cstate="print"/>
          <a:stretch>
            <a:fillRect/>
          </a:stretch>
        </p:blipFill>
        <p:spPr>
          <a:xfrm>
            <a:off x="6029008" y="777667"/>
            <a:ext cx="89319" cy="5287676"/>
          </a:xfrm>
          <a:prstGeom prst="rect">
            <a:avLst/>
          </a:prstGeom>
          <a:noFill/>
          <a:ln>
            <a:noFill/>
          </a:ln>
        </p:spPr>
      </p:pic>
    </p:spTree>
  </p:cSld>
  <p:clrMapOvr>
    <a:masterClrMapping/>
  </p:clrMapOvr>
  <p:transition>
    <p:wipe dir="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5" name="Rectangle 4"/>
          <p:cNvSpPr/>
          <p:nvPr/>
        </p:nvSpPr>
        <p:spPr>
          <a:xfrm>
            <a:off x="0" y="6339113"/>
            <a:ext cx="9144000" cy="27189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9" name="Title 1"/>
          <p:cNvSpPr>
            <a:spLocks noGrp="1"/>
          </p:cNvSpPr>
          <p:nvPr>
            <p:ph type="title" hasCustomPrompt="1"/>
          </p:nvPr>
        </p:nvSpPr>
        <p:spPr>
          <a:xfrm>
            <a:off x="246972" y="439710"/>
            <a:ext cx="8567244"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359764" y="1476375"/>
            <a:ext cx="8439461" cy="4305300"/>
          </a:xfrm>
        </p:spPr>
        <p:txBody>
          <a:bodyPr anchor="ctr" anchorCtr="1"/>
          <a:lstStyle>
            <a:lvl1pPr>
              <a:buNone/>
              <a:defRPr>
                <a:latin typeface="+mj-lt"/>
              </a:defRPr>
            </a:lvl1pPr>
          </a:lstStyle>
          <a:p>
            <a:r>
              <a:rPr lang="en-US" smtClean="0"/>
              <a:t>Click icon to add chart</a:t>
            </a:r>
            <a:endParaRPr lang="en-US"/>
          </a:p>
        </p:txBody>
      </p:sp>
      <p:sp>
        <p:nvSpPr>
          <p:cNvPr id="4" name="Text Placeholder 9"/>
          <p:cNvSpPr>
            <a:spLocks noGrp="1"/>
          </p:cNvSpPr>
          <p:nvPr>
            <p:ph type="body" sz="quarter" idx="11" hasCustomPrompt="1"/>
          </p:nvPr>
        </p:nvSpPr>
        <p:spPr>
          <a:xfrm>
            <a:off x="249466" y="6062114"/>
            <a:ext cx="7461250" cy="276999"/>
          </a:xfrm>
        </p:spPr>
        <p:txBody>
          <a:bodyPr wrap="square" anchor="b" anchorCtr="0">
            <a:spAutoFit/>
          </a:bodyPr>
          <a:lstStyle>
            <a:lvl1pPr algn="l" defTabSz="804863">
              <a:lnSpc>
                <a:spcPct val="100000"/>
              </a:lnSpc>
              <a:spcBef>
                <a:spcPct val="50000"/>
              </a:spcBef>
              <a:buNone/>
              <a:defRPr sz="1200">
                <a:solidFill>
                  <a:schemeClr val="bg1">
                    <a:lumMod val="50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cSld>
  <p:clrMapOvr>
    <a:masterClrMapping/>
  </p:clrMapOvr>
  <p:transition>
    <p:wipe dir="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246888" y="1600200"/>
            <a:ext cx="4005072" cy="3749040"/>
          </a:xfrm>
        </p:spPr>
        <p:txBody>
          <a:bodyPr anchor="ctr" anchorCtr="0">
            <a:normAutofit/>
          </a:bodyPr>
          <a:lstStyle>
            <a:lvl1pPr marL="0" indent="0">
              <a:buFontTx/>
              <a:buNone/>
              <a:defRPr sz="2400" baseline="0">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4873752" y="1947672"/>
            <a:ext cx="3429000" cy="2990088"/>
          </a:xfrm>
        </p:spPr>
        <p:txBody>
          <a:bodyPr anchor="ctr" anchorCtr="1"/>
          <a:lstStyle>
            <a:lvl1pPr algn="ctr">
              <a:buFontTx/>
              <a:buNone/>
              <a:defRPr>
                <a:latin typeface="+mj-lt"/>
              </a:defRPr>
            </a:lvl1pPr>
          </a:lstStyle>
          <a:p>
            <a:r>
              <a:rPr lang="en-US" dirty="0" smtClean="0"/>
              <a:t>Insert photo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93776" y="5852160"/>
            <a:ext cx="8112126" cy="384175"/>
          </a:xfrm>
        </p:spPr>
        <p:txBody>
          <a:bodyPr>
            <a:norm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2" name="Title 1"/>
          <p:cNvSpPr>
            <a:spLocks noGrp="1"/>
          </p:cNvSpPr>
          <p:nvPr>
            <p:ph type="ctrTitle" hasCustomPrompt="1"/>
          </p:nvPr>
        </p:nvSpPr>
        <p:spPr>
          <a:xfrm>
            <a:off x="219456" y="649224"/>
            <a:ext cx="8112125" cy="4480560"/>
          </a:xfrm>
        </p:spPr>
        <p:txBody>
          <a:bodyPr/>
          <a:lstStyle>
            <a:lvl1pPr marL="233363" indent="-233363" algn="l" defTabSz="914400" rtl="0" eaLnBrk="1" latinLnBrk="0" hangingPunct="1">
              <a:lnSpc>
                <a:spcPct val="80000"/>
              </a:lnSpc>
              <a:spcBef>
                <a:spcPct val="0"/>
              </a:spcBef>
              <a:buClr>
                <a:schemeClr val="tx1"/>
              </a:buClr>
              <a:buFont typeface="Arial" pitchFamily="34" charset="0"/>
              <a:buChar char="“"/>
              <a:defRPr lang="en-US" sz="6000" b="0" kern="1200" spc="-2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Presentation Title Goes Here</a:t>
            </a:r>
            <a:endParaRPr lang="en-US" dirty="0"/>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3" name="Rectangle 2"/>
          <p:cNvSpPr/>
          <p:nvPr/>
        </p:nvSpPr>
        <p:spPr>
          <a:xfrm flipV="1">
            <a:off x="217357" y="6355828"/>
            <a:ext cx="8694295" cy="210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 name="Title 1"/>
          <p:cNvSpPr>
            <a:spLocks noGrp="1"/>
          </p:cNvSpPr>
          <p:nvPr>
            <p:ph type="title" hasCustomPrompt="1"/>
          </p:nvPr>
        </p:nvSpPr>
        <p:spPr>
          <a:xfrm>
            <a:off x="229702" y="1918741"/>
            <a:ext cx="4117446"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20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19" y="310896"/>
            <a:ext cx="3895344" cy="6208776"/>
          </a:xfrm>
        </p:spPr>
        <p:txBody>
          <a:bodyPr anchor="ctr" anchorCtr="0">
            <a:normAutofit/>
          </a:bodyPr>
          <a:lstStyle>
            <a:lvl1pPr>
              <a:defRPr sz="2000" baseline="0">
                <a:solidFill>
                  <a:schemeClr val="tx1"/>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pic>
        <p:nvPicPr>
          <p:cNvPr id="12" name="Picture 11" descr="verticalbar.png"/>
          <p:cNvPicPr>
            <a:picLocks noChangeAspect="1"/>
          </p:cNvPicPr>
          <p:nvPr/>
        </p:nvPicPr>
        <p:blipFill>
          <a:blip r:embed="rId2" cstate="print"/>
          <a:stretch>
            <a:fillRect/>
          </a:stretch>
        </p:blipFill>
        <p:spPr>
          <a:xfrm>
            <a:off x="4441927" y="777667"/>
            <a:ext cx="89319" cy="5287676"/>
          </a:xfrm>
          <a:prstGeom prst="rect">
            <a:avLst/>
          </a:prstGeom>
          <a:noFill/>
          <a:ln>
            <a:noFill/>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36383" y="4279392"/>
            <a:ext cx="4684867" cy="384175"/>
          </a:xfrm>
        </p:spPr>
        <p:txBody>
          <a:bodyPr vert="horz" lIns="91440" tIns="45720" rIns="91440" bIns="45720" rtlCol="0">
            <a:norm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grpSp>
        <p:nvGrpSpPr>
          <p:cNvPr id="4" name="Group 38"/>
          <p:cNvGrpSpPr/>
          <p:nvPr/>
        </p:nvGrpSpPr>
        <p:grpSpPr>
          <a:xfrm>
            <a:off x="341313" y="311150"/>
            <a:ext cx="908367" cy="480227"/>
            <a:chOff x="609600" y="528537"/>
            <a:chExt cx="1444734" cy="763789"/>
          </a:xfrm>
          <a:gradFill flip="none" rotWithShape="1">
            <a:gsLst>
              <a:gs pos="11000">
                <a:schemeClr val="accent2"/>
              </a:gs>
              <a:gs pos="100000">
                <a:schemeClr val="accent5"/>
              </a:gs>
            </a:gsLst>
            <a:lin ang="2700000" scaled="1"/>
            <a:tileRect/>
          </a:gradFill>
        </p:grpSpPr>
        <p:sp>
          <p:nvSpPr>
            <p:cNvPr id="10" name="Rectangle 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latin typeface="+mj-lt"/>
              </a:endParaRPr>
            </a:p>
          </p:txBody>
        </p:sp>
        <p:sp>
          <p:nvSpPr>
            <p:cNvPr id="11" name="Freeform 1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mj-lt"/>
              </a:endParaRPr>
            </a:p>
          </p:txBody>
        </p:sp>
        <p:sp>
          <p:nvSpPr>
            <p:cNvPr id="12" name="Freeform 1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mj-lt"/>
              </a:endParaRPr>
            </a:p>
          </p:txBody>
        </p:sp>
        <p:sp>
          <p:nvSpPr>
            <p:cNvPr id="13" name="Freeform 1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mj-lt"/>
              </a:endParaRPr>
            </a:p>
          </p:txBody>
        </p:sp>
        <p:sp>
          <p:nvSpPr>
            <p:cNvPr id="14" name="Freeform 1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mj-lt"/>
              </a:endParaRPr>
            </a:p>
          </p:txBody>
        </p:sp>
        <p:sp>
          <p:nvSpPr>
            <p:cNvPr id="15" name="Freeform 1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sp>
          <p:nvSpPr>
            <p:cNvPr id="16" name="Freeform 1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mj-lt"/>
              </a:endParaRPr>
            </a:p>
          </p:txBody>
        </p:sp>
        <p:sp>
          <p:nvSpPr>
            <p:cNvPr id="17" name="Freeform 1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18" name="Freeform 1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19" name="Freeform 1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mj-lt"/>
              </a:endParaRPr>
            </a:p>
          </p:txBody>
        </p:sp>
        <p:sp>
          <p:nvSpPr>
            <p:cNvPr id="20" name="Freeform 1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21" name="Freeform 2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22" name="Freeform 2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23" name="Freeform 2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gr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2" name="Title 1"/>
          <p:cNvSpPr>
            <a:spLocks noGrp="1"/>
          </p:cNvSpPr>
          <p:nvPr>
            <p:ph type="ctrTitle" hasCustomPrompt="1"/>
          </p:nvPr>
        </p:nvSpPr>
        <p:spPr>
          <a:xfrm>
            <a:off x="208693" y="3282696"/>
            <a:ext cx="4712557" cy="1022350"/>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6000" b="0" kern="1200" spc="-20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31" name="Picture Placeholder 30"/>
          <p:cNvSpPr>
            <a:spLocks noGrp="1"/>
          </p:cNvSpPr>
          <p:nvPr>
            <p:ph type="pic" sz="quarter" idx="10" hasCustomPrompt="1"/>
          </p:nvPr>
        </p:nvSpPr>
        <p:spPr>
          <a:xfrm>
            <a:off x="5540375" y="1917700"/>
            <a:ext cx="2676525" cy="2889250"/>
          </a:xfrm>
        </p:spPr>
        <p:txBody>
          <a:bodyPr anchor="ctr" anchorCtr="1"/>
          <a:lstStyle>
            <a:lvl1pPr algn="ctr">
              <a:defRPr>
                <a:latin typeface="+mj-lt"/>
              </a:defRPr>
            </a:lvl1pPr>
          </a:lstStyle>
          <a:p>
            <a:r>
              <a:rPr lang="en-US" dirty="0" smtClean="0"/>
              <a:t>Insert photo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sp>
        <p:nvSpPr>
          <p:cNvPr id="30" name="Rectangle 29"/>
          <p:cNvSpPr/>
          <p:nvPr/>
        </p:nvSpPr>
        <p:spPr>
          <a:xfrm>
            <a:off x="-12700" y="6141720"/>
            <a:ext cx="9156700" cy="7162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7"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9" name="Rounded Rectangle 8"/>
          <p:cNvSpPr/>
          <p:nvPr/>
        </p:nvSpPr>
        <p:spPr>
          <a:xfrm>
            <a:off x="1823499" y="-3578087"/>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 name="Rounded Rectangle 9"/>
          <p:cNvSpPr/>
          <p:nvPr/>
        </p:nvSpPr>
        <p:spPr>
          <a:xfrm>
            <a:off x="0" y="-645215"/>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 name="Rounded Rectangle 10"/>
          <p:cNvSpPr/>
          <p:nvPr/>
        </p:nvSpPr>
        <p:spPr>
          <a:xfrm rot="10800000">
            <a:off x="1013791" y="-64521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j-lt"/>
              <a:ea typeface="+mn-ea"/>
              <a:cs typeface="+mn-cs"/>
            </a:endParaRPr>
          </a:p>
        </p:txBody>
      </p:sp>
      <p:sp>
        <p:nvSpPr>
          <p:cNvPr id="12" name="Rounded Rectangle 11"/>
          <p:cNvSpPr/>
          <p:nvPr/>
        </p:nvSpPr>
        <p:spPr>
          <a:xfrm>
            <a:off x="6375620" y="1711187"/>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3" name="Rounded Rectangle 12"/>
          <p:cNvSpPr/>
          <p:nvPr/>
        </p:nvSpPr>
        <p:spPr>
          <a:xfrm>
            <a:off x="8105451" y="834887"/>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4" name="Rounded Rectangle 13"/>
          <p:cNvSpPr/>
          <p:nvPr/>
        </p:nvSpPr>
        <p:spPr>
          <a:xfrm rot="10800000">
            <a:off x="3036073" y="-3377648"/>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Title 1"/>
          <p:cNvSpPr>
            <a:spLocks noGrp="1"/>
          </p:cNvSpPr>
          <p:nvPr>
            <p:ph type="title"/>
          </p:nvPr>
        </p:nvSpPr>
        <p:spPr>
          <a:xfrm>
            <a:off x="237744" y="484632"/>
            <a:ext cx="8755128" cy="4372131"/>
          </a:xfrm>
        </p:spPr>
        <p:txBody>
          <a:bodyPr anchor="b" anchorCtr="0"/>
          <a:lstStyle>
            <a:lvl1pPr marL="174625" indent="-174625">
              <a:buFont typeface="Arial" pitchFamily="34" charset="0"/>
              <a:buChar char="“"/>
              <a:defRPr sz="5400" spc="-200" baseline="0">
                <a:solidFill>
                  <a:schemeClr val="bg1"/>
                </a:solidFill>
                <a:latin typeface="+mj-lt"/>
              </a:defRPr>
            </a:lvl1pPr>
          </a:lstStyle>
          <a:p>
            <a:r>
              <a:rPr lang="en-US" smtClean="0"/>
              <a:t>Click to edit Master title style</a:t>
            </a:r>
            <a:endParaRPr lang="en-US" dirty="0"/>
          </a:p>
        </p:txBody>
      </p:sp>
      <p:sp>
        <p:nvSpPr>
          <p:cNvPr id="28" name="Rectangle 5"/>
          <p:cNvSpPr>
            <a:spLocks noChangeArrowheads="1"/>
          </p:cNvSpPr>
          <p:nvPr/>
        </p:nvSpPr>
        <p:spPr bwMode="ltGray">
          <a:xfrm>
            <a:off x="7762659" y="65845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lnSpc>
                <a:spcPct val="100000"/>
              </a:lnSpc>
            </a:pPr>
            <a:r>
              <a:rPr lang="en-US" sz="600" dirty="0">
                <a:solidFill>
                  <a:schemeClr val="bg1"/>
                </a:solidFill>
                <a:latin typeface="+mj-lt"/>
              </a:rPr>
              <a:t>Cisco </a:t>
            </a:r>
            <a:r>
              <a:rPr lang="en-US" sz="600" dirty="0" smtClean="0">
                <a:solidFill>
                  <a:schemeClr val="bg1"/>
                </a:solidFill>
                <a:latin typeface="+mj-lt"/>
              </a:rPr>
              <a:t>Public</a:t>
            </a:r>
            <a:endParaRPr lang="en-US" sz="600" dirty="0">
              <a:solidFill>
                <a:schemeClr val="bg1"/>
              </a:solidFill>
              <a:latin typeface="+mj-lt"/>
            </a:endParaRPr>
          </a:p>
        </p:txBody>
      </p:sp>
      <p:sp>
        <p:nvSpPr>
          <p:cNvPr id="29" name="Rectangle 7"/>
          <p:cNvSpPr>
            <a:spLocks noChangeArrowheads="1"/>
          </p:cNvSpPr>
          <p:nvPr/>
        </p:nvSpPr>
        <p:spPr bwMode="ltGray">
          <a:xfrm>
            <a:off x="8649163" y="6580409"/>
            <a:ext cx="260791" cy="175257"/>
          </a:xfrm>
          <a:prstGeom prst="rect">
            <a:avLst/>
          </a:prstGeom>
          <a:noFill/>
          <a:ln w="9525" algn="ctr">
            <a:noFill/>
            <a:miter lim="800000"/>
            <a:headEnd/>
            <a:tailEnd/>
          </a:ln>
          <a:effectLst/>
        </p:spPr>
        <p:txBody>
          <a:bodyPr wrap="square" lIns="82124" tIns="41061" rIns="82124" bIns="41061" anchor="b">
            <a:spAutoFit/>
          </a:bodyPr>
          <a:lstStyle/>
          <a:p>
            <a:pPr algn="r" defTabSz="814388">
              <a:lnSpc>
                <a:spcPct val="100000"/>
              </a:lnSpc>
            </a:pPr>
            <a:fld id="{DFCF27A5-1A5B-48D3-A060-2758FFBB1ADD}" type="slidenum">
              <a:rPr lang="en-US" sz="600">
                <a:solidFill>
                  <a:schemeClr val="bg1"/>
                </a:solidFill>
                <a:latin typeface="+mj-lt"/>
              </a:rPr>
              <a:pPr algn="r" defTabSz="814388">
                <a:lnSpc>
                  <a:spcPct val="100000"/>
                </a:lnSpc>
              </a:pPr>
              <a:t>‹#›</a:t>
            </a:fld>
            <a:endParaRPr lang="en-US" sz="600" dirty="0">
              <a:solidFill>
                <a:schemeClr val="bg1"/>
              </a:solidFill>
              <a:latin typeface="+mj-lt"/>
            </a:endParaRPr>
          </a:p>
        </p:txBody>
      </p:sp>
      <p:sp>
        <p:nvSpPr>
          <p:cNvPr id="19" name="Rectangle 5"/>
          <p:cNvSpPr>
            <a:spLocks noChangeArrowheads="1"/>
          </p:cNvSpPr>
          <p:nvPr/>
        </p:nvSpPr>
        <p:spPr bwMode="ltGray">
          <a:xfrm>
            <a:off x="7762659" y="65845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lnSpc>
                <a:spcPct val="100000"/>
              </a:lnSpc>
            </a:pPr>
            <a:r>
              <a:rPr lang="en-US" sz="600" dirty="0">
                <a:solidFill>
                  <a:schemeClr val="bg1"/>
                </a:solidFill>
                <a:latin typeface="+mj-lt"/>
              </a:rPr>
              <a:t>Cisco </a:t>
            </a:r>
            <a:r>
              <a:rPr lang="en-US" sz="600" dirty="0" smtClean="0">
                <a:solidFill>
                  <a:schemeClr val="bg1"/>
                </a:solidFill>
                <a:latin typeface="+mj-lt"/>
              </a:rPr>
              <a:t>Public</a:t>
            </a:r>
            <a:endParaRPr lang="en-US" sz="600" dirty="0">
              <a:solidFill>
                <a:schemeClr val="bg1"/>
              </a:solidFill>
              <a:latin typeface="+mj-lt"/>
            </a:endParaRPr>
          </a:p>
        </p:txBody>
      </p:sp>
      <p:sp>
        <p:nvSpPr>
          <p:cNvPr id="20" name="Rectangle 7"/>
          <p:cNvSpPr>
            <a:spLocks noChangeArrowheads="1"/>
          </p:cNvSpPr>
          <p:nvPr/>
        </p:nvSpPr>
        <p:spPr bwMode="ltGray">
          <a:xfrm>
            <a:off x="8649163" y="6580409"/>
            <a:ext cx="260791" cy="175257"/>
          </a:xfrm>
          <a:prstGeom prst="rect">
            <a:avLst/>
          </a:prstGeom>
          <a:noFill/>
          <a:ln w="9525" algn="ctr">
            <a:noFill/>
            <a:miter lim="800000"/>
            <a:headEnd/>
            <a:tailEnd/>
          </a:ln>
          <a:effectLst/>
        </p:spPr>
        <p:txBody>
          <a:bodyPr wrap="square" lIns="82124" tIns="41061" rIns="82124" bIns="41061" anchor="b">
            <a:spAutoFit/>
          </a:bodyPr>
          <a:lstStyle/>
          <a:p>
            <a:pPr algn="r" defTabSz="814388">
              <a:lnSpc>
                <a:spcPct val="100000"/>
              </a:lnSpc>
            </a:pPr>
            <a:fld id="{DFCF27A5-1A5B-48D3-A060-2758FFBB1ADD}" type="slidenum">
              <a:rPr lang="en-US" sz="600">
                <a:solidFill>
                  <a:schemeClr val="bg1"/>
                </a:solidFill>
                <a:latin typeface="+mj-lt"/>
              </a:rPr>
              <a:pPr algn="r" defTabSz="814388">
                <a:lnSpc>
                  <a:spcPct val="100000"/>
                </a:lnSpc>
              </a:pPr>
              <a:t>‹#›</a:t>
            </a:fld>
            <a:endParaRPr lang="en-US" sz="600" dirty="0">
              <a:solidFill>
                <a:schemeClr val="bg1"/>
              </a:solidFill>
              <a:latin typeface="+mj-lt"/>
            </a:endParaRPr>
          </a:p>
        </p:txBody>
      </p:sp>
      <p:sp>
        <p:nvSpPr>
          <p:cNvPr id="7" name="Text Placeholder 4"/>
          <p:cNvSpPr>
            <a:spLocks noGrp="1"/>
          </p:cNvSpPr>
          <p:nvPr>
            <p:ph type="body" sz="quarter" idx="11" hasCustomPrompt="1"/>
          </p:nvPr>
        </p:nvSpPr>
        <p:spPr>
          <a:xfrm>
            <a:off x="429768" y="5358903"/>
            <a:ext cx="8574685" cy="614362"/>
          </a:xfrm>
        </p:spPr>
        <p:txBody>
          <a:bodyPr vert="horz" lIns="91440" tIns="45720" rIns="91440" bIns="45720"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2012 Cisco and/or its affiliates. All rights reserved.</a:t>
            </a:r>
            <a:endParaRPr lang="en-US" sz="600" dirty="0">
              <a:solidFill>
                <a:srgbClr val="FFFFFF"/>
              </a:solidFill>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7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animated bar_static">
    <p:spTree>
      <p:nvGrpSpPr>
        <p:cNvPr id="1" name=""/>
        <p:cNvGrpSpPr/>
        <p:nvPr/>
      </p:nvGrpSpPr>
      <p:grpSpPr>
        <a:xfrm>
          <a:off x="0" y="0"/>
          <a:ext cx="0" cy="0"/>
          <a:chOff x="0" y="0"/>
          <a:chExt cx="0" cy="0"/>
        </a:xfrm>
      </p:grpSpPr>
      <p:pic>
        <p:nvPicPr>
          <p:cNvPr id="51" name="Picture 50" descr="bottom bar.jpg"/>
          <p:cNvPicPr>
            <a:picLocks noChangeAspect="1"/>
          </p:cNvPicPr>
          <p:nvPr/>
        </p:nvPicPr>
        <p:blipFill>
          <a:blip r:embed="rId2" cstate="print"/>
          <a:stretch>
            <a:fillRect/>
          </a:stretch>
        </p:blipFill>
        <p:spPr>
          <a:xfrm>
            <a:off x="333375" y="6374862"/>
            <a:ext cx="8477250" cy="171450"/>
          </a:xfrm>
          <a:prstGeom prst="rect">
            <a:avLst/>
          </a:prstGeom>
        </p:spPr>
      </p:pic>
      <p:pic>
        <p:nvPicPr>
          <p:cNvPr id="43" name="Picture 42" descr="bottom bar.jpg"/>
          <p:cNvPicPr>
            <a:picLocks noChangeAspect="1"/>
          </p:cNvPicPr>
          <p:nvPr/>
        </p:nvPicPr>
        <p:blipFill>
          <a:blip r:embed="rId2" cstate="print"/>
          <a:stretch>
            <a:fillRect/>
          </a:stretch>
        </p:blipFill>
        <p:spPr>
          <a:xfrm>
            <a:off x="333375" y="6374862"/>
            <a:ext cx="8477250" cy="171450"/>
          </a:xfrm>
          <a:prstGeom prst="rect">
            <a:avLst/>
          </a:prstGeom>
        </p:spPr>
      </p:pic>
      <p:sp>
        <p:nvSpPr>
          <p:cNvPr id="47" name="Rectangle 46"/>
          <p:cNvSpPr/>
          <p:nvPr/>
        </p:nvSpPr>
        <p:spPr>
          <a:xfrm>
            <a:off x="3405352" y="5562600"/>
            <a:ext cx="599089"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6" name="Rectangle 45"/>
          <p:cNvSpPr/>
          <p:nvPr/>
        </p:nvSpPr>
        <p:spPr>
          <a:xfrm>
            <a:off x="1460939" y="5638800"/>
            <a:ext cx="472965"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5" name="Rectangle 44"/>
          <p:cNvSpPr/>
          <p:nvPr/>
        </p:nvSpPr>
        <p:spPr>
          <a:xfrm>
            <a:off x="4771697" y="5562600"/>
            <a:ext cx="472965"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3" name="Rounded Rectangle 32"/>
          <p:cNvSpPr/>
          <p:nvPr/>
        </p:nvSpPr>
        <p:spPr>
          <a:xfrm rot="10800000" flipH="1">
            <a:off x="2856506" y="831272"/>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8" name="Rounded Rectangle 27"/>
          <p:cNvSpPr/>
          <p:nvPr/>
        </p:nvSpPr>
        <p:spPr>
          <a:xfrm rot="10800000" flipH="1">
            <a:off x="821966" y="471678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9" name="Rounded Rectangle 28"/>
          <p:cNvSpPr/>
          <p:nvPr/>
        </p:nvSpPr>
        <p:spPr>
          <a:xfrm rot="10800000" flipH="1">
            <a:off x="13325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36" name="Rounded Rectangle 35"/>
          <p:cNvSpPr/>
          <p:nvPr/>
        </p:nvSpPr>
        <p:spPr>
          <a:xfrm rot="10800000" flipH="1">
            <a:off x="4920834" y="1025236"/>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7" name="Rounded Rectangle 36"/>
          <p:cNvSpPr/>
          <p:nvPr/>
        </p:nvSpPr>
        <p:spPr>
          <a:xfrm rot="10800000" flipH="1">
            <a:off x="539188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1" name="Rounded Rectangle 40"/>
          <p:cNvSpPr/>
          <p:nvPr/>
        </p:nvSpPr>
        <p:spPr>
          <a:xfrm rot="10800000" flipH="1">
            <a:off x="816224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2" name="Rounded Rectangle 41"/>
          <p:cNvSpPr/>
          <p:nvPr/>
        </p:nvSpPr>
        <p:spPr>
          <a:xfrm rot="10800000" flipH="1">
            <a:off x="37709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5" name="Rectangle 84"/>
          <p:cNvSpPr/>
          <p:nvPr/>
        </p:nvSpPr>
        <p:spPr>
          <a:xfrm>
            <a:off x="14992" y="0"/>
            <a:ext cx="9129008" cy="63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4" name="Rectangle 43"/>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3" name="Rectangle 4"/>
          <p:cNvSpPr>
            <a:spLocks noChangeArrowheads="1"/>
          </p:cNvSpPr>
          <p:nvPr/>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54"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a:t>
            </a:r>
            <a:r>
              <a:rPr lang="en-US" sz="600" dirty="0" smtClean="0">
                <a:solidFill>
                  <a:srgbClr val="C0C0C0"/>
                </a:solidFill>
                <a:latin typeface="+mj-lt"/>
              </a:rPr>
              <a:t>Public</a:t>
            </a:r>
            <a:endParaRPr lang="en-US" sz="600" dirty="0">
              <a:solidFill>
                <a:srgbClr val="C0C0C0"/>
              </a:solidFill>
              <a:latin typeface="+mj-lt"/>
            </a:endParaRPr>
          </a:p>
        </p:txBody>
      </p:sp>
      <p:sp>
        <p:nvSpPr>
          <p:cNvPr id="55"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
        <p:nvSpPr>
          <p:cNvPr id="101" name="Rectangle 100"/>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2" name="Rectangle 4"/>
          <p:cNvSpPr>
            <a:spLocks noChangeArrowheads="1"/>
          </p:cNvSpPr>
          <p:nvPr/>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103"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a:t>
            </a:r>
            <a:r>
              <a:rPr lang="en-US" sz="600" dirty="0" smtClean="0">
                <a:solidFill>
                  <a:srgbClr val="C0C0C0"/>
                </a:solidFill>
                <a:latin typeface="+mj-lt"/>
              </a:rPr>
              <a:t>Public</a:t>
            </a:r>
            <a:endParaRPr lang="en-US" sz="600" dirty="0">
              <a:solidFill>
                <a:srgbClr val="C0C0C0"/>
              </a:solidFill>
              <a:latin typeface="+mj-lt"/>
            </a:endParaRPr>
          </a:p>
        </p:txBody>
      </p:sp>
      <p:sp>
        <p:nvSpPr>
          <p:cNvPr id="104"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
        <p:nvSpPr>
          <p:cNvPr id="48" name="Subtitle 2"/>
          <p:cNvSpPr>
            <a:spLocks noGrp="1"/>
          </p:cNvSpPr>
          <p:nvPr>
            <p:ph type="subTitle" idx="1" hasCustomPrompt="1"/>
          </p:nvPr>
        </p:nvSpPr>
        <p:spPr>
          <a:xfrm>
            <a:off x="236383" y="4464066"/>
            <a:ext cx="8112126" cy="384175"/>
          </a:xfrm>
        </p:spPr>
        <p:txBody>
          <a:bodyPr>
            <a:normAutofit/>
          </a:bodyPr>
          <a:lstStyle>
            <a:lvl1pPr marL="0" indent="0" algn="l">
              <a:buNone/>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50" name="Title 1"/>
          <p:cNvSpPr>
            <a:spLocks noGrp="1"/>
          </p:cNvSpPr>
          <p:nvPr>
            <p:ph type="ctrTitle" hasCustomPrompt="1"/>
          </p:nvPr>
        </p:nvSpPr>
        <p:spPr>
          <a:xfrm>
            <a:off x="221393" y="1248229"/>
            <a:ext cx="8112125" cy="2907239"/>
          </a:xfrm>
        </p:spPr>
        <p:txBody>
          <a:bodyPr/>
          <a:lstStyle>
            <a:lvl1pPr algn="l" defTabSz="914400" rtl="0" eaLnBrk="1" latinLnBrk="0" hangingPunct="1">
              <a:lnSpc>
                <a:spcPct val="90000"/>
              </a:lnSpc>
              <a:spcBef>
                <a:spcPct val="0"/>
              </a:spcBef>
              <a:buNone/>
              <a:defRPr lang="en-US" sz="60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109" name="Rectangle 108"/>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0" name="Rectangle 4"/>
          <p:cNvSpPr>
            <a:spLocks noChangeArrowheads="1"/>
          </p:cNvSpPr>
          <p:nvPr/>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111"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a:t>
            </a:r>
            <a:r>
              <a:rPr lang="en-US" sz="600" dirty="0" smtClean="0">
                <a:solidFill>
                  <a:srgbClr val="C0C0C0"/>
                </a:solidFill>
                <a:latin typeface="+mj-lt"/>
              </a:rPr>
              <a:t>Public</a:t>
            </a:r>
            <a:endParaRPr lang="en-US" sz="600" dirty="0">
              <a:solidFill>
                <a:srgbClr val="C0C0C0"/>
              </a:solidFill>
              <a:latin typeface="+mj-lt"/>
            </a:endParaRPr>
          </a:p>
        </p:txBody>
      </p:sp>
      <p:sp>
        <p:nvSpPr>
          <p:cNvPr id="112"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grpSp>
        <p:nvGrpSpPr>
          <p:cNvPr id="2" name="Group 67"/>
          <p:cNvGrpSpPr/>
          <p:nvPr/>
        </p:nvGrpSpPr>
        <p:grpSpPr>
          <a:xfrm>
            <a:off x="341314" y="311151"/>
            <a:ext cx="829170" cy="438358"/>
            <a:chOff x="609600" y="528537"/>
            <a:chExt cx="1444734" cy="763789"/>
          </a:xfrm>
          <a:gradFill flip="none" rotWithShape="1">
            <a:gsLst>
              <a:gs pos="11000">
                <a:schemeClr val="accent2"/>
              </a:gs>
              <a:gs pos="100000">
                <a:schemeClr val="accent5"/>
              </a:gs>
            </a:gsLst>
            <a:lin ang="2700000" scaled="1"/>
            <a:tileRect/>
          </a:gradFill>
        </p:grpSpPr>
        <p:sp>
          <p:nvSpPr>
            <p:cNvPr id="69" name="Rectangle 68"/>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latin typeface="+mj-lt"/>
              </a:endParaRPr>
            </a:p>
          </p:txBody>
        </p:sp>
        <p:sp>
          <p:nvSpPr>
            <p:cNvPr id="70" name="Freeform 69"/>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mj-lt"/>
              </a:endParaRPr>
            </a:p>
          </p:txBody>
        </p:sp>
        <p:sp>
          <p:nvSpPr>
            <p:cNvPr id="71" name="Freeform 70"/>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mj-lt"/>
              </a:endParaRPr>
            </a:p>
          </p:txBody>
        </p:sp>
        <p:sp>
          <p:nvSpPr>
            <p:cNvPr id="72" name="Freeform 71"/>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mj-lt"/>
              </a:endParaRPr>
            </a:p>
          </p:txBody>
        </p:sp>
        <p:sp>
          <p:nvSpPr>
            <p:cNvPr id="73" name="Freeform 72"/>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mj-lt"/>
              </a:endParaRPr>
            </a:p>
          </p:txBody>
        </p:sp>
        <p:sp>
          <p:nvSpPr>
            <p:cNvPr id="74" name="Freeform 73"/>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sp>
          <p:nvSpPr>
            <p:cNvPr id="75" name="Freeform 74"/>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mj-lt"/>
              </a:endParaRPr>
            </a:p>
          </p:txBody>
        </p:sp>
        <p:sp>
          <p:nvSpPr>
            <p:cNvPr id="76" name="Freeform 75"/>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77" name="Freeform 76"/>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8" name="Freeform 77"/>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mj-lt"/>
              </a:endParaRPr>
            </a:p>
          </p:txBody>
        </p:sp>
        <p:sp>
          <p:nvSpPr>
            <p:cNvPr id="79" name="Freeform 78"/>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80" name="Freeform 79"/>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81" name="Freeform 80"/>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82" name="Freeform 81"/>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grpSp>
      <p:sp>
        <p:nvSpPr>
          <p:cNvPr id="57" name="Rectangle 56"/>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9"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a:t>
            </a:r>
            <a:r>
              <a:rPr lang="en-US" sz="600" dirty="0" smtClean="0">
                <a:solidFill>
                  <a:srgbClr val="C0C0C0"/>
                </a:solidFill>
                <a:latin typeface="+mj-lt"/>
              </a:rPr>
              <a:t>Public</a:t>
            </a:r>
            <a:endParaRPr lang="en-US" sz="600" dirty="0">
              <a:solidFill>
                <a:srgbClr val="C0C0C0"/>
              </a:solidFill>
              <a:latin typeface="+mj-lt"/>
            </a:endParaRPr>
          </a:p>
        </p:txBody>
      </p:sp>
      <p:sp>
        <p:nvSpPr>
          <p:cNvPr id="60"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
        <p:nvSpPr>
          <p:cNvPr id="56"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52" name="Rounded Rectangle 51"/>
          <p:cNvSpPr/>
          <p:nvPr userDrawn="1"/>
        </p:nvSpPr>
        <p:spPr>
          <a:xfrm rot="10800000" flipH="1">
            <a:off x="821966" y="471678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8" name="Rounded Rectangle 57"/>
          <p:cNvSpPr/>
          <p:nvPr userDrawn="1"/>
        </p:nvSpPr>
        <p:spPr>
          <a:xfrm rot="10800000" flipH="1">
            <a:off x="13325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1" name="Rectangle 60"/>
          <p:cNvSpPr/>
          <p:nvPr userDrawn="1"/>
        </p:nvSpPr>
        <p:spPr>
          <a:xfrm>
            <a:off x="1" y="6559732"/>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2" name="Rectangle 5"/>
          <p:cNvSpPr>
            <a:spLocks noChangeArrowheads="1"/>
          </p:cNvSpPr>
          <p:nvPr userDrawn="1"/>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a:t>
            </a:r>
            <a:r>
              <a:rPr lang="en-US" sz="600" dirty="0" smtClean="0">
                <a:solidFill>
                  <a:srgbClr val="C0C0C0"/>
                </a:solidFill>
                <a:latin typeface="+mj-lt"/>
              </a:rPr>
              <a:t>Public</a:t>
            </a:r>
            <a:endParaRPr lang="en-US" sz="600" dirty="0">
              <a:solidFill>
                <a:srgbClr val="C0C0C0"/>
              </a:solidFill>
              <a:latin typeface="+mj-lt"/>
            </a:endParaRPr>
          </a:p>
        </p:txBody>
      </p:sp>
      <p:sp>
        <p:nvSpPr>
          <p:cNvPr id="63" name="Rectangle 7"/>
          <p:cNvSpPr>
            <a:spLocks noChangeArrowheads="1"/>
          </p:cNvSpPr>
          <p:nvPr userDrawn="1"/>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
        <p:nvSpPr>
          <p:cNvPr id="64"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2012 Cisco and/or its affiliates. All rights reserved.</a:t>
            </a:r>
            <a:endParaRPr lang="en-US" sz="600" dirty="0">
              <a:solidFill>
                <a:srgbClr val="C0C0C0"/>
              </a:solidFill>
              <a:latin typeface="+mj-lt"/>
            </a:endParaRPr>
          </a:p>
        </p:txBody>
      </p:sp>
      <p:grpSp>
        <p:nvGrpSpPr>
          <p:cNvPr id="65" name="Group 67"/>
          <p:cNvGrpSpPr/>
          <p:nvPr userDrawn="1"/>
        </p:nvGrpSpPr>
        <p:grpSpPr>
          <a:xfrm>
            <a:off x="341314" y="311151"/>
            <a:ext cx="829170" cy="438358"/>
            <a:chOff x="609600" y="528537"/>
            <a:chExt cx="1444734" cy="763789"/>
          </a:xfrm>
          <a:gradFill flip="none" rotWithShape="1">
            <a:gsLst>
              <a:gs pos="11000">
                <a:srgbClr val="6DB344"/>
              </a:gs>
              <a:gs pos="100000">
                <a:srgbClr val="B7D333"/>
              </a:gs>
            </a:gsLst>
            <a:lin ang="2700000" scaled="1"/>
            <a:tileRect/>
          </a:gradFill>
        </p:grpSpPr>
        <p:sp>
          <p:nvSpPr>
            <p:cNvPr id="66" name="Rectangle 65"/>
            <p:cNvSpPr>
              <a:spLocks noChangeArrowheads="1"/>
            </p:cNvSpPr>
            <p:nvPr/>
          </p:nvSpPr>
          <p:spPr bwMode="black">
            <a:xfrm>
              <a:off x="1016578" y="1035681"/>
              <a:ext cx="65914" cy="249730"/>
            </a:xfrm>
            <a:prstGeom prst="rect">
              <a:avLst/>
            </a:prstGeom>
            <a:grp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6D6"/>
                </a:solidFill>
                <a:effectLst/>
                <a:uLnTx/>
                <a:uFillTx/>
                <a:latin typeface="Arial"/>
                <a:ea typeface="+mn-ea"/>
                <a:cs typeface="+mn-cs"/>
              </a:endParaRPr>
            </a:p>
          </p:txBody>
        </p:sp>
        <p:sp>
          <p:nvSpPr>
            <p:cNvPr id="67" name="Freeform 66"/>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6D6"/>
                </a:solidFill>
                <a:effectLst/>
                <a:uLnTx/>
                <a:uFillTx/>
                <a:latin typeface="Arial"/>
                <a:ea typeface="+mn-ea"/>
                <a:cs typeface="+mn-cs"/>
              </a:endParaRPr>
            </a:p>
          </p:txBody>
        </p:sp>
        <p:sp>
          <p:nvSpPr>
            <p:cNvPr id="68" name="Freeform 67"/>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6D6"/>
                </a:solidFill>
                <a:effectLst/>
                <a:uLnTx/>
                <a:uFillTx/>
                <a:latin typeface="Arial"/>
                <a:ea typeface="+mn-ea"/>
                <a:cs typeface="+mn-cs"/>
              </a:endParaRPr>
            </a:p>
          </p:txBody>
        </p:sp>
        <p:sp>
          <p:nvSpPr>
            <p:cNvPr id="83" name="Freeform 8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6D6"/>
                </a:solidFill>
                <a:effectLst/>
                <a:uLnTx/>
                <a:uFillTx/>
                <a:latin typeface="Arial"/>
                <a:ea typeface="+mn-ea"/>
                <a:cs typeface="+mn-cs"/>
              </a:endParaRPr>
            </a:p>
          </p:txBody>
        </p:sp>
        <p:sp>
          <p:nvSpPr>
            <p:cNvPr id="84" name="Freeform 8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6D6"/>
                </a:solidFill>
                <a:effectLst/>
                <a:uLnTx/>
                <a:uFillTx/>
                <a:latin typeface="Arial"/>
                <a:ea typeface="+mn-ea"/>
                <a:cs typeface="+mn-cs"/>
              </a:endParaRPr>
            </a:p>
          </p:txBody>
        </p:sp>
        <p:sp>
          <p:nvSpPr>
            <p:cNvPr id="86" name="Freeform 85"/>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6D6"/>
                </a:solidFill>
                <a:effectLst/>
                <a:uLnTx/>
                <a:uFillTx/>
                <a:latin typeface="Arial"/>
                <a:ea typeface="+mn-ea"/>
                <a:cs typeface="+mn-cs"/>
              </a:endParaRPr>
            </a:p>
          </p:txBody>
        </p:sp>
        <p:sp>
          <p:nvSpPr>
            <p:cNvPr id="87" name="Freeform 86"/>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6D6"/>
                </a:solidFill>
                <a:effectLst/>
                <a:uLnTx/>
                <a:uFillTx/>
                <a:latin typeface="Arial"/>
                <a:ea typeface="+mn-ea"/>
                <a:cs typeface="+mn-cs"/>
              </a:endParaRPr>
            </a:p>
          </p:txBody>
        </p:sp>
        <p:sp>
          <p:nvSpPr>
            <p:cNvPr id="88" name="Freeform 87"/>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6D6"/>
                </a:solidFill>
                <a:effectLst/>
                <a:uLnTx/>
                <a:uFillTx/>
                <a:latin typeface="Arial"/>
                <a:ea typeface="+mn-ea"/>
                <a:cs typeface="+mn-cs"/>
              </a:endParaRPr>
            </a:p>
          </p:txBody>
        </p:sp>
        <p:sp>
          <p:nvSpPr>
            <p:cNvPr id="89" name="Freeform 88"/>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6D6"/>
                </a:solidFill>
                <a:effectLst/>
                <a:uLnTx/>
                <a:uFillTx/>
                <a:latin typeface="Arial"/>
                <a:ea typeface="+mn-ea"/>
                <a:cs typeface="+mn-cs"/>
              </a:endParaRPr>
            </a:p>
          </p:txBody>
        </p:sp>
        <p:sp>
          <p:nvSpPr>
            <p:cNvPr id="90" name="Freeform 89"/>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6D6"/>
                </a:solidFill>
                <a:effectLst/>
                <a:uLnTx/>
                <a:uFillTx/>
                <a:latin typeface="Arial"/>
                <a:ea typeface="+mn-ea"/>
                <a:cs typeface="+mn-cs"/>
              </a:endParaRPr>
            </a:p>
          </p:txBody>
        </p:sp>
        <p:sp>
          <p:nvSpPr>
            <p:cNvPr id="91" name="Freeform 90"/>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6D6"/>
                </a:solidFill>
                <a:effectLst/>
                <a:uLnTx/>
                <a:uFillTx/>
                <a:latin typeface="Arial"/>
                <a:ea typeface="+mn-ea"/>
                <a:cs typeface="+mn-cs"/>
              </a:endParaRPr>
            </a:p>
          </p:txBody>
        </p:sp>
        <p:sp>
          <p:nvSpPr>
            <p:cNvPr id="92" name="Freeform 91"/>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6D6"/>
                </a:solidFill>
                <a:effectLst/>
                <a:uLnTx/>
                <a:uFillTx/>
                <a:latin typeface="Arial"/>
                <a:ea typeface="+mn-ea"/>
                <a:cs typeface="+mn-cs"/>
              </a:endParaRPr>
            </a:p>
          </p:txBody>
        </p:sp>
        <p:sp>
          <p:nvSpPr>
            <p:cNvPr id="93" name="Freeform 92"/>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6D6"/>
                </a:solidFill>
                <a:effectLst/>
                <a:uLnTx/>
                <a:uFillTx/>
                <a:latin typeface="Arial"/>
                <a:ea typeface="+mn-ea"/>
                <a:cs typeface="+mn-cs"/>
              </a:endParaRPr>
            </a:p>
          </p:txBody>
        </p:sp>
        <p:sp>
          <p:nvSpPr>
            <p:cNvPr id="94" name="Freeform 93"/>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6D6"/>
                </a:solidFill>
                <a:effectLst/>
                <a:uLnTx/>
                <a:uFillTx/>
                <a:latin typeface="Arial"/>
                <a:ea typeface="+mn-ea"/>
                <a:cs typeface="+mn-cs"/>
              </a:endParaRPr>
            </a:p>
          </p:txBody>
        </p:sp>
      </p:grpSp>
    </p:spTree>
  </p:cSld>
  <p:clrMapOvr>
    <a:masterClrMapping/>
  </p:clrMapOvr>
  <p:transition>
    <p:wipe dir="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9" name="Rectangle 28"/>
          <p:cNvSpPr/>
          <p:nvPr/>
        </p:nvSpPr>
        <p:spPr>
          <a:xfrm>
            <a:off x="1891875" y="795528"/>
            <a:ext cx="5349240"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3" name="Rectangle 22"/>
          <p:cNvSpPr/>
          <p:nvPr/>
        </p:nvSpPr>
        <p:spPr>
          <a:xfrm>
            <a:off x="1891874" y="4794352"/>
            <a:ext cx="5347552"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6" name="Picture Placeholder 25"/>
          <p:cNvSpPr>
            <a:spLocks noGrp="1"/>
          </p:cNvSpPr>
          <p:nvPr>
            <p:ph type="pic" sz="quarter" idx="10" hasCustomPrompt="1"/>
          </p:nvPr>
        </p:nvSpPr>
        <p:spPr>
          <a:xfrm>
            <a:off x="1900238" y="795528"/>
            <a:ext cx="5329238"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065871" y="4873438"/>
            <a:ext cx="5074070" cy="838200"/>
          </a:xfrm>
        </p:spPr>
        <p:txBody>
          <a:bodyPr anchor="ctr"/>
          <a:lstStyle>
            <a:lvl1pPr>
              <a:defRPr sz="2600">
                <a:latin typeface="+mj-lt"/>
              </a:defRPr>
            </a:lvl1pPr>
          </a:lstStyle>
          <a:p>
            <a:r>
              <a:rPr lang="en-US" smtClean="0"/>
              <a:t>Click to edit Master title style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32" name="Rectangle 31"/>
          <p:cNvSpPr/>
          <p:nvPr/>
        </p:nvSpPr>
        <p:spPr>
          <a:xfrm>
            <a:off x="338328" y="310896"/>
            <a:ext cx="3273552"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6" name="Picture Placeholder 25"/>
          <p:cNvSpPr>
            <a:spLocks noGrp="1"/>
          </p:cNvSpPr>
          <p:nvPr>
            <p:ph type="pic" sz="quarter" idx="10" hasCustomPrompt="1"/>
          </p:nvPr>
        </p:nvSpPr>
        <p:spPr>
          <a:xfrm>
            <a:off x="338328" y="310896"/>
            <a:ext cx="3273552"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229703" y="3429000"/>
            <a:ext cx="7009298" cy="1421928"/>
          </a:xfrm>
        </p:spPr>
        <p:txBody>
          <a:bodyPr anchor="t">
            <a:sp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Tree>
  </p:cSld>
  <p:clrMapOvr>
    <a:masterClrMapping/>
  </p:clrMapOvr>
  <p:transition>
    <p:wipe dir="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40" name="Rectangle 39"/>
          <p:cNvSpPr/>
          <p:nvPr/>
        </p:nvSpPr>
        <p:spPr>
          <a:xfrm>
            <a:off x="4992624" y="859536"/>
            <a:ext cx="3630168"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6" name="Picture Placeholder 25"/>
          <p:cNvSpPr>
            <a:spLocks noGrp="1"/>
          </p:cNvSpPr>
          <p:nvPr>
            <p:ph type="pic" sz="quarter" idx="10" hasCustomPrompt="1"/>
          </p:nvPr>
        </p:nvSpPr>
        <p:spPr>
          <a:xfrm>
            <a:off x="4992624" y="859536"/>
            <a:ext cx="3630168"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229703" y="728972"/>
            <a:ext cx="4349918" cy="978729"/>
          </a:xfrm>
        </p:spPr>
        <p:txBody>
          <a:bodyPr anchor="t">
            <a:spAutoFit/>
          </a:bodyPr>
          <a:lstStyle>
            <a:lvl1pPr>
              <a:defRPr>
                <a:solidFill>
                  <a:schemeClr val="bg1"/>
                </a:solidFill>
                <a:latin typeface="+mj-lt"/>
              </a:defRPr>
            </a:lvl1pPr>
          </a:lstStyle>
          <a:p>
            <a:r>
              <a:rPr lang="en-US" smtClean="0"/>
              <a:t>Click to edit Master title style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48" name="Rectangle 47"/>
          <p:cNvSpPr/>
          <p:nvPr/>
        </p:nvSpPr>
        <p:spPr>
          <a:xfrm>
            <a:off x="3668713" y="311149"/>
            <a:ext cx="326813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9" name="Picture Placeholder 25"/>
          <p:cNvSpPr>
            <a:spLocks noGrp="1"/>
          </p:cNvSpPr>
          <p:nvPr>
            <p:ph type="pic" sz="quarter" idx="11" hasCustomPrompt="1"/>
          </p:nvPr>
        </p:nvSpPr>
        <p:spPr>
          <a:xfrm>
            <a:off x="3668989" y="311149"/>
            <a:ext cx="326786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334963" y="311149"/>
            <a:ext cx="3258612"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6" name="Picture Placeholder 25"/>
          <p:cNvSpPr>
            <a:spLocks noGrp="1"/>
          </p:cNvSpPr>
          <p:nvPr>
            <p:ph type="pic" sz="quarter" idx="10" hasCustomPrompt="1"/>
          </p:nvPr>
        </p:nvSpPr>
        <p:spPr>
          <a:xfrm>
            <a:off x="320824" y="311149"/>
            <a:ext cx="327275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7011988" y="311149"/>
            <a:ext cx="1806574"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1" name="Picture Placeholder 25"/>
          <p:cNvSpPr>
            <a:spLocks noGrp="1"/>
          </p:cNvSpPr>
          <p:nvPr>
            <p:ph type="pic" sz="quarter" idx="12" hasCustomPrompt="1"/>
          </p:nvPr>
        </p:nvSpPr>
        <p:spPr>
          <a:xfrm>
            <a:off x="7011988" y="311149"/>
            <a:ext cx="1806573"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334963" y="3028951"/>
            <a:ext cx="2501965"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3" name="Picture Placeholder 25"/>
          <p:cNvSpPr>
            <a:spLocks noGrp="1"/>
          </p:cNvSpPr>
          <p:nvPr>
            <p:ph type="pic" sz="quarter" idx="13" hasCustomPrompt="1"/>
          </p:nvPr>
        </p:nvSpPr>
        <p:spPr>
          <a:xfrm>
            <a:off x="320824" y="3028951"/>
            <a:ext cx="2516104"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2911476" y="3028951"/>
            <a:ext cx="4025374"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5" name="Picture Placeholder 25"/>
          <p:cNvSpPr>
            <a:spLocks noGrp="1"/>
          </p:cNvSpPr>
          <p:nvPr>
            <p:ph type="pic" sz="quarter" idx="14" hasCustomPrompt="1"/>
          </p:nvPr>
        </p:nvSpPr>
        <p:spPr>
          <a:xfrm>
            <a:off x="2908334" y="3028951"/>
            <a:ext cx="4028516"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7011988" y="1683657"/>
            <a:ext cx="1806574"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7" name="Picture Placeholder 25"/>
          <p:cNvSpPr>
            <a:spLocks noGrp="1"/>
          </p:cNvSpPr>
          <p:nvPr>
            <p:ph type="pic" sz="quarter" idx="15" hasCustomPrompt="1"/>
          </p:nvPr>
        </p:nvSpPr>
        <p:spPr>
          <a:xfrm>
            <a:off x="7011988" y="1676400"/>
            <a:ext cx="1806573" cy="344941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7011988" y="5182960"/>
            <a:ext cx="1806574"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9" name="Picture Placeholder 25"/>
          <p:cNvSpPr>
            <a:spLocks noGrp="1"/>
          </p:cNvSpPr>
          <p:nvPr>
            <p:ph type="pic" sz="quarter" idx="16" hasCustomPrompt="1"/>
          </p:nvPr>
        </p:nvSpPr>
        <p:spPr>
          <a:xfrm>
            <a:off x="7011988" y="5182960"/>
            <a:ext cx="1806573"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Large photo with bottom bar">
    <p:spTree>
      <p:nvGrpSpPr>
        <p:cNvPr id="1" name=""/>
        <p:cNvGrpSpPr/>
        <p:nvPr/>
      </p:nvGrpSpPr>
      <p:grpSpPr>
        <a:xfrm>
          <a:off x="0" y="0"/>
          <a:ext cx="0" cy="0"/>
          <a:chOff x="0" y="0"/>
          <a:chExt cx="0" cy="0"/>
        </a:xfrm>
      </p:grpSpPr>
      <p:sp>
        <p:nvSpPr>
          <p:cNvPr id="7" name="Rectangle 6"/>
          <p:cNvSpPr/>
          <p:nvPr/>
        </p:nvSpPr>
        <p:spPr>
          <a:xfrm>
            <a:off x="338328" y="310896"/>
            <a:ext cx="8476488" cy="607539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 name="Picture Placeholder 4"/>
          <p:cNvSpPr>
            <a:spLocks noGrp="1"/>
          </p:cNvSpPr>
          <p:nvPr>
            <p:ph type="pic" sz="quarter" idx="10" hasCustomPrompt="1"/>
          </p:nvPr>
        </p:nvSpPr>
        <p:spPr>
          <a:xfrm>
            <a:off x="333375" y="310896"/>
            <a:ext cx="8474869" cy="6054185"/>
          </a:xfrm>
          <a:ln>
            <a:solidFill>
              <a:schemeClr val="bg2"/>
            </a:solidFill>
          </a:ln>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smtClean="0"/>
              <a:t>Photo placeholder</a:t>
            </a:r>
            <a:endParaRPr lang="en-US" dirty="0"/>
          </a:p>
        </p:txBody>
      </p:sp>
      <p:pic>
        <p:nvPicPr>
          <p:cNvPr id="3" name="Picture 2" descr="bottom bar.jpg"/>
          <p:cNvPicPr>
            <a:picLocks noChangeAspect="1"/>
          </p:cNvPicPr>
          <p:nvPr/>
        </p:nvPicPr>
        <p:blipFill>
          <a:blip r:embed="rId2" cstate="print"/>
          <a:stretch>
            <a:fillRect/>
          </a:stretch>
        </p:blipFill>
        <p:spPr>
          <a:xfrm>
            <a:off x="333375" y="6374862"/>
            <a:ext cx="8477250" cy="171450"/>
          </a:xfrm>
          <a:prstGeom prst="rect">
            <a:avLst/>
          </a:prstGeom>
        </p:spPr>
      </p:pic>
      <p:sp>
        <p:nvSpPr>
          <p:cNvPr id="11"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marL="0" algn="r" defTabSz="814388" rtl="0" eaLnBrk="1" latinLnBrk="0" hangingPunct="1">
              <a:lnSpc>
                <a:spcPct val="100000"/>
              </a:lnSpc>
            </a:pPr>
            <a:r>
              <a:rPr lang="en-US" sz="600" kern="1200" dirty="0">
                <a:solidFill>
                  <a:srgbClr val="C0C0C0"/>
                </a:solidFill>
                <a:latin typeface="+mj-lt"/>
                <a:ea typeface="+mn-ea"/>
                <a:cs typeface="+mn-cs"/>
              </a:rPr>
              <a:t>Cisco </a:t>
            </a:r>
            <a:r>
              <a:rPr lang="en-US" sz="600" kern="1200" dirty="0" smtClean="0">
                <a:solidFill>
                  <a:srgbClr val="C0C0C0"/>
                </a:solidFill>
                <a:latin typeface="+mj-lt"/>
                <a:ea typeface="+mn-ea"/>
                <a:cs typeface="+mn-cs"/>
              </a:rPr>
              <a:t>Public</a:t>
            </a:r>
            <a:endParaRPr lang="en-US" sz="600" kern="1200" dirty="0">
              <a:solidFill>
                <a:srgbClr val="C0C0C0"/>
              </a:solidFill>
              <a:latin typeface="+mj-lt"/>
              <a:ea typeface="+mn-ea"/>
              <a:cs typeface="+mn-cs"/>
            </a:endParaRPr>
          </a:p>
        </p:txBody>
      </p:sp>
      <p:sp>
        <p:nvSpPr>
          <p:cNvPr id="12"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n-lt"/>
              </a:rPr>
              <a:pPr algn="r" defTabSz="814388">
                <a:lnSpc>
                  <a:spcPct val="100000"/>
                </a:lnSpc>
              </a:pPr>
              <a:t>‹#›</a:t>
            </a:fld>
            <a:endParaRPr lang="en-US" sz="600" dirty="0">
              <a:solidFill>
                <a:srgbClr val="C0C0C0"/>
              </a:solidFill>
              <a:latin typeface="+mn-lt"/>
            </a:endParaRPr>
          </a:p>
        </p:txBody>
      </p:sp>
      <p:sp>
        <p:nvSpPr>
          <p:cNvPr id="8"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2012 Cisco and/or its affiliates. All rights reserved.</a:t>
            </a:r>
            <a:endParaRPr lang="en-US" sz="600" dirty="0">
              <a:solidFill>
                <a:srgbClr val="C0C0C0"/>
              </a:solidFill>
              <a:latin typeface="+mj-lt"/>
            </a:endParaRPr>
          </a:p>
        </p:txBody>
      </p:sp>
    </p:spTree>
  </p:cSld>
  <p:clrMapOvr>
    <a:masterClrMapping/>
  </p:clrMapOvr>
  <p:transition>
    <p:wipe dir="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91440" y="-91440"/>
            <a:ext cx="9326880" cy="704088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2" name="Rectangle 21"/>
          <p:cNvSpPr/>
          <p:nvPr/>
        </p:nvSpPr>
        <p:spPr>
          <a:xfrm>
            <a:off x="0" y="0"/>
            <a:ext cx="9144000" cy="68580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2" name="Group 3"/>
          <p:cNvGrpSpPr/>
          <p:nvPr/>
        </p:nvGrpSpPr>
        <p:grpSpPr>
          <a:xfrm>
            <a:off x="341314" y="6124575"/>
            <a:ext cx="787133" cy="416134"/>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latin typeface="+mj-lt"/>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mj-lt"/>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mj-lt"/>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mj-lt"/>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mj-lt"/>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mj-lt"/>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mj-lt"/>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grpSp>
      <p:sp>
        <p:nvSpPr>
          <p:cNvPr id="21" name="Media Placeholder 20"/>
          <p:cNvSpPr>
            <a:spLocks noGrp="1"/>
          </p:cNvSpPr>
          <p:nvPr>
            <p:ph type="media" sz="quarter" idx="10" hasCustomPrompt="1"/>
          </p:nvPr>
        </p:nvSpPr>
        <p:spPr>
          <a:xfrm>
            <a:off x="2845150" y="778669"/>
            <a:ext cx="5971032"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Tree>
  </p:cSld>
  <p:clrMapOvr>
    <a:masterClrMapping/>
  </p:clrMapOvr>
  <p:transition>
    <p:wipe dir="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3"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marL="0" algn="r" defTabSz="814388" rtl="0" eaLnBrk="1" latinLnBrk="0" hangingPunct="1">
              <a:lnSpc>
                <a:spcPct val="100000"/>
              </a:lnSpc>
            </a:pPr>
            <a:r>
              <a:rPr lang="en-US" sz="600" kern="1200" dirty="0">
                <a:solidFill>
                  <a:srgbClr val="C0C0C0"/>
                </a:solidFill>
                <a:latin typeface="+mj-lt"/>
                <a:ea typeface="+mn-ea"/>
                <a:cs typeface="+mn-cs"/>
              </a:rPr>
              <a:t>Cisco </a:t>
            </a:r>
            <a:r>
              <a:rPr lang="en-US" sz="600" kern="1200" dirty="0" smtClean="0">
                <a:solidFill>
                  <a:srgbClr val="C0C0C0"/>
                </a:solidFill>
                <a:latin typeface="+mj-lt"/>
                <a:ea typeface="+mn-ea"/>
                <a:cs typeface="+mn-cs"/>
              </a:rPr>
              <a:t>Public</a:t>
            </a:r>
            <a:endParaRPr lang="en-US" sz="600" kern="1200" dirty="0">
              <a:solidFill>
                <a:srgbClr val="C0C0C0"/>
              </a:solidFill>
              <a:latin typeface="+mj-lt"/>
              <a:ea typeface="+mn-ea"/>
              <a:cs typeface="+mn-cs"/>
            </a:endParaRPr>
          </a:p>
        </p:txBody>
      </p:sp>
      <p:sp>
        <p:nvSpPr>
          <p:cNvPr id="4"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
        <p:nvSpPr>
          <p:cNvPr id="5"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2012 Cisco and/or its affiliates. All rights reserved.</a:t>
            </a:r>
            <a:endParaRPr lang="en-US" sz="600" dirty="0">
              <a:solidFill>
                <a:srgbClr val="C0C0C0"/>
              </a:solidFill>
              <a:latin typeface="+mj-lt"/>
            </a:endParaRPr>
          </a:p>
        </p:txBody>
      </p:sp>
    </p:spTree>
  </p:cSld>
  <p:clrMapOvr>
    <a:masterClrMapping/>
  </p:clrMapOvr>
  <p:transition>
    <p:wipe dir="r"/>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Closing Slide_gree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0" name="Rectangle 19"/>
          <p:cNvSpPr>
            <a:spLocks noChangeArrowheads="1"/>
          </p:cNvSpPr>
          <p:nvPr/>
        </p:nvSpPr>
        <p:spPr bwMode="black">
          <a:xfrm>
            <a:off x="4373702" y="5844550"/>
            <a:ext cx="41443" cy="157016"/>
          </a:xfrm>
          <a:prstGeom prst="rect">
            <a:avLst/>
          </a:prstGeom>
          <a:solidFill>
            <a:schemeClr val="bg1"/>
          </a:solidFill>
          <a:ln w="9525">
            <a:noFill/>
            <a:miter lim="800000"/>
            <a:headEnd/>
            <a:tailEnd/>
          </a:ln>
        </p:spPr>
        <p:txBody>
          <a:bodyPr/>
          <a:lstStyle/>
          <a:p>
            <a:endParaRPr lang="en-US">
              <a:solidFill>
                <a:srgbClr val="0096D6"/>
              </a:solidFill>
              <a:latin typeface="+mj-lt"/>
            </a:endParaRPr>
          </a:p>
        </p:txBody>
      </p:sp>
      <p:sp>
        <p:nvSpPr>
          <p:cNvPr id="21" name="Freeform 20"/>
          <p:cNvSpPr>
            <a:spLocks/>
          </p:cNvSpPr>
          <p:nvPr/>
        </p:nvSpPr>
        <p:spPr bwMode="black">
          <a:xfrm>
            <a:off x="4615130" y="5840202"/>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2" name="Freeform 21"/>
          <p:cNvSpPr>
            <a:spLocks/>
          </p:cNvSpPr>
          <p:nvPr/>
        </p:nvSpPr>
        <p:spPr bwMode="black">
          <a:xfrm>
            <a:off x="4200221" y="5840202"/>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3" name="Freeform 22"/>
          <p:cNvSpPr>
            <a:spLocks noEditPoints="1"/>
          </p:cNvSpPr>
          <p:nvPr/>
        </p:nvSpPr>
        <p:spPr bwMode="black">
          <a:xfrm>
            <a:off x="4778491" y="5840202"/>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a:solidFill>
                <a:srgbClr val="0096D6"/>
              </a:solidFill>
              <a:latin typeface="+mj-lt"/>
            </a:endParaRPr>
          </a:p>
        </p:txBody>
      </p:sp>
      <p:sp>
        <p:nvSpPr>
          <p:cNvPr id="24" name="Freeform 23"/>
          <p:cNvSpPr>
            <a:spLocks/>
          </p:cNvSpPr>
          <p:nvPr/>
        </p:nvSpPr>
        <p:spPr bwMode="black">
          <a:xfrm>
            <a:off x="4468634" y="5840202"/>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5" name="Freeform 24"/>
          <p:cNvSpPr>
            <a:spLocks/>
          </p:cNvSpPr>
          <p:nvPr/>
        </p:nvSpPr>
        <p:spPr bwMode="black">
          <a:xfrm>
            <a:off x="4117817" y="5654198"/>
            <a:ext cx="39033"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6" name="Freeform 25"/>
          <p:cNvSpPr>
            <a:spLocks/>
          </p:cNvSpPr>
          <p:nvPr/>
        </p:nvSpPr>
        <p:spPr bwMode="black">
          <a:xfrm>
            <a:off x="4227206"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7" name="Freeform 26"/>
          <p:cNvSpPr>
            <a:spLocks/>
          </p:cNvSpPr>
          <p:nvPr/>
        </p:nvSpPr>
        <p:spPr bwMode="black">
          <a:xfrm>
            <a:off x="4334669" y="5525687"/>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8" name="Freeform 27"/>
          <p:cNvSpPr>
            <a:spLocks/>
          </p:cNvSpPr>
          <p:nvPr/>
        </p:nvSpPr>
        <p:spPr bwMode="black">
          <a:xfrm>
            <a:off x="4444058"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9" name="Freeform 28"/>
          <p:cNvSpPr>
            <a:spLocks/>
          </p:cNvSpPr>
          <p:nvPr/>
        </p:nvSpPr>
        <p:spPr bwMode="black">
          <a:xfrm>
            <a:off x="4551038" y="5654198"/>
            <a:ext cx="414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0" name="Freeform 29"/>
          <p:cNvSpPr>
            <a:spLocks/>
          </p:cNvSpPr>
          <p:nvPr/>
        </p:nvSpPr>
        <p:spPr bwMode="black">
          <a:xfrm>
            <a:off x="4660428"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1" name="Freeform 30"/>
          <p:cNvSpPr>
            <a:spLocks/>
          </p:cNvSpPr>
          <p:nvPr/>
        </p:nvSpPr>
        <p:spPr bwMode="black">
          <a:xfrm>
            <a:off x="4769818" y="5525687"/>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2" name="Freeform 31"/>
          <p:cNvSpPr>
            <a:spLocks/>
          </p:cNvSpPr>
          <p:nvPr/>
        </p:nvSpPr>
        <p:spPr bwMode="black">
          <a:xfrm>
            <a:off x="4877279"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3" name="Freeform 32"/>
          <p:cNvSpPr>
            <a:spLocks/>
          </p:cNvSpPr>
          <p:nvPr/>
        </p:nvSpPr>
        <p:spPr bwMode="black">
          <a:xfrm>
            <a:off x="4986669" y="5654198"/>
            <a:ext cx="39515"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00"/>
                                        <p:tgtEl>
                                          <p:spTgt spid="2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700"/>
                                        <p:tgtEl>
                                          <p:spTgt spid="27"/>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700"/>
                                        <p:tgtEl>
                                          <p:spTgt spid="29"/>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700"/>
                                        <p:tgtEl>
                                          <p:spTgt spid="31"/>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700"/>
                                        <p:tgtEl>
                                          <p:spTgt spid="3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700"/>
                                        <p:tgtEl>
                                          <p:spTgt spid="26"/>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700"/>
                                        <p:tgtEl>
                                          <p:spTgt spid="2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700"/>
                                        <p:tgtEl>
                                          <p:spTgt spid="30"/>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700"/>
                                        <p:tgtEl>
                                          <p:spTgt spid="32"/>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25"/>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27"/>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29"/>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31"/>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33"/>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26"/>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28"/>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30"/>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32"/>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00"/>
                                        <p:tgtEl>
                                          <p:spTgt spid="22"/>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00"/>
                                        <p:tgtEl>
                                          <p:spTgt spid="20"/>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00"/>
                                        <p:tgtEl>
                                          <p:spTgt spid="24"/>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00"/>
                                        <p:tgtEl>
                                          <p:spTgt spid="21"/>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animated bar_static">
    <p:spTree>
      <p:nvGrpSpPr>
        <p:cNvPr id="1" name=""/>
        <p:cNvGrpSpPr/>
        <p:nvPr/>
      </p:nvGrpSpPr>
      <p:grpSpPr>
        <a:xfrm>
          <a:off x="0" y="0"/>
          <a:ext cx="0" cy="0"/>
          <a:chOff x="0" y="0"/>
          <a:chExt cx="0" cy="0"/>
        </a:xfrm>
      </p:grpSpPr>
      <p:pic>
        <p:nvPicPr>
          <p:cNvPr id="51" name="Picture 50" descr="bottom bar.jpg"/>
          <p:cNvPicPr>
            <a:picLocks noChangeAspect="1"/>
          </p:cNvPicPr>
          <p:nvPr/>
        </p:nvPicPr>
        <p:blipFill>
          <a:blip r:embed="rId2" cstate="print"/>
          <a:stretch>
            <a:fillRect/>
          </a:stretch>
        </p:blipFill>
        <p:spPr>
          <a:xfrm>
            <a:off x="333375" y="6374862"/>
            <a:ext cx="8477250" cy="171450"/>
          </a:xfrm>
          <a:prstGeom prst="rect">
            <a:avLst/>
          </a:prstGeom>
        </p:spPr>
      </p:pic>
      <p:pic>
        <p:nvPicPr>
          <p:cNvPr id="43" name="Picture 42" descr="bottom bar.jpg"/>
          <p:cNvPicPr>
            <a:picLocks noChangeAspect="1"/>
          </p:cNvPicPr>
          <p:nvPr/>
        </p:nvPicPr>
        <p:blipFill>
          <a:blip r:embed="rId2" cstate="print"/>
          <a:stretch>
            <a:fillRect/>
          </a:stretch>
        </p:blipFill>
        <p:spPr>
          <a:xfrm>
            <a:off x="333375" y="6374862"/>
            <a:ext cx="8477250" cy="171450"/>
          </a:xfrm>
          <a:prstGeom prst="rect">
            <a:avLst/>
          </a:prstGeom>
        </p:spPr>
      </p:pic>
      <p:sp>
        <p:nvSpPr>
          <p:cNvPr id="47" name="Rectangle 46"/>
          <p:cNvSpPr/>
          <p:nvPr/>
        </p:nvSpPr>
        <p:spPr>
          <a:xfrm>
            <a:off x="3405352" y="5562600"/>
            <a:ext cx="599089"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6" name="Rectangle 45"/>
          <p:cNvSpPr/>
          <p:nvPr/>
        </p:nvSpPr>
        <p:spPr>
          <a:xfrm>
            <a:off x="1460939" y="5638800"/>
            <a:ext cx="472965"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5" name="Rectangle 44"/>
          <p:cNvSpPr/>
          <p:nvPr/>
        </p:nvSpPr>
        <p:spPr>
          <a:xfrm>
            <a:off x="4771697" y="5562600"/>
            <a:ext cx="472965"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3" name="Rounded Rectangle 32"/>
          <p:cNvSpPr/>
          <p:nvPr/>
        </p:nvSpPr>
        <p:spPr>
          <a:xfrm rot="10800000" flipH="1">
            <a:off x="2856506" y="831272"/>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8" name="Rounded Rectangle 27"/>
          <p:cNvSpPr/>
          <p:nvPr/>
        </p:nvSpPr>
        <p:spPr>
          <a:xfrm rot="10800000" flipH="1">
            <a:off x="821966" y="471678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9" name="Rounded Rectangle 28"/>
          <p:cNvSpPr/>
          <p:nvPr/>
        </p:nvSpPr>
        <p:spPr>
          <a:xfrm rot="10800000" flipH="1">
            <a:off x="13325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36" name="Rounded Rectangle 35"/>
          <p:cNvSpPr/>
          <p:nvPr/>
        </p:nvSpPr>
        <p:spPr>
          <a:xfrm rot="10800000" flipH="1">
            <a:off x="4920834" y="1025236"/>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7" name="Rounded Rectangle 36"/>
          <p:cNvSpPr/>
          <p:nvPr/>
        </p:nvSpPr>
        <p:spPr>
          <a:xfrm rot="10800000" flipH="1">
            <a:off x="539188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1" name="Rounded Rectangle 40"/>
          <p:cNvSpPr/>
          <p:nvPr/>
        </p:nvSpPr>
        <p:spPr>
          <a:xfrm rot="10800000" flipH="1">
            <a:off x="816224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2" name="Rounded Rectangle 41"/>
          <p:cNvSpPr/>
          <p:nvPr/>
        </p:nvSpPr>
        <p:spPr>
          <a:xfrm rot="10800000" flipH="1">
            <a:off x="37709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5" name="Rectangle 84"/>
          <p:cNvSpPr/>
          <p:nvPr/>
        </p:nvSpPr>
        <p:spPr>
          <a:xfrm>
            <a:off x="14992" y="0"/>
            <a:ext cx="9129008" cy="63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4" name="Rectangle 43"/>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3" name="Rectangle 4"/>
          <p:cNvSpPr>
            <a:spLocks noChangeArrowheads="1"/>
          </p:cNvSpPr>
          <p:nvPr/>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54"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a:t>
            </a:r>
            <a:r>
              <a:rPr lang="en-US" sz="600" dirty="0" smtClean="0">
                <a:solidFill>
                  <a:srgbClr val="C0C0C0"/>
                </a:solidFill>
                <a:latin typeface="+mj-lt"/>
              </a:rPr>
              <a:t>Public</a:t>
            </a:r>
            <a:endParaRPr lang="en-US" sz="600" dirty="0">
              <a:solidFill>
                <a:srgbClr val="C0C0C0"/>
              </a:solidFill>
              <a:latin typeface="+mj-lt"/>
            </a:endParaRPr>
          </a:p>
        </p:txBody>
      </p:sp>
      <p:sp>
        <p:nvSpPr>
          <p:cNvPr id="55"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
        <p:nvSpPr>
          <p:cNvPr id="101" name="Rectangle 100"/>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2" name="Rectangle 4"/>
          <p:cNvSpPr>
            <a:spLocks noChangeArrowheads="1"/>
          </p:cNvSpPr>
          <p:nvPr/>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103"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a:t>
            </a:r>
            <a:r>
              <a:rPr lang="en-US" sz="600" dirty="0" smtClean="0">
                <a:solidFill>
                  <a:srgbClr val="C0C0C0"/>
                </a:solidFill>
                <a:latin typeface="+mj-lt"/>
              </a:rPr>
              <a:t>Public</a:t>
            </a:r>
            <a:endParaRPr lang="en-US" sz="600" dirty="0">
              <a:solidFill>
                <a:srgbClr val="C0C0C0"/>
              </a:solidFill>
              <a:latin typeface="+mj-lt"/>
            </a:endParaRPr>
          </a:p>
        </p:txBody>
      </p:sp>
      <p:sp>
        <p:nvSpPr>
          <p:cNvPr id="104"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
        <p:nvSpPr>
          <p:cNvPr id="109" name="Rectangle 108"/>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0" name="Rectangle 4"/>
          <p:cNvSpPr>
            <a:spLocks noChangeArrowheads="1"/>
          </p:cNvSpPr>
          <p:nvPr/>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111"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a:t>
            </a:r>
            <a:r>
              <a:rPr lang="en-US" sz="600" dirty="0" smtClean="0">
                <a:solidFill>
                  <a:srgbClr val="C0C0C0"/>
                </a:solidFill>
                <a:latin typeface="+mj-lt"/>
              </a:rPr>
              <a:t>Public</a:t>
            </a:r>
            <a:endParaRPr lang="en-US" sz="600" dirty="0">
              <a:solidFill>
                <a:srgbClr val="C0C0C0"/>
              </a:solidFill>
              <a:latin typeface="+mj-lt"/>
            </a:endParaRPr>
          </a:p>
        </p:txBody>
      </p:sp>
      <p:sp>
        <p:nvSpPr>
          <p:cNvPr id="112"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
        <p:nvSpPr>
          <p:cNvPr id="57" name="Rectangle 56"/>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9"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a:t>
            </a:r>
            <a:r>
              <a:rPr lang="en-US" sz="600" dirty="0" smtClean="0">
                <a:solidFill>
                  <a:srgbClr val="C0C0C0"/>
                </a:solidFill>
                <a:latin typeface="+mj-lt"/>
              </a:rPr>
              <a:t>Public</a:t>
            </a:r>
            <a:endParaRPr lang="en-US" sz="600" dirty="0">
              <a:solidFill>
                <a:srgbClr val="C0C0C0"/>
              </a:solidFill>
              <a:latin typeface="+mj-lt"/>
            </a:endParaRPr>
          </a:p>
        </p:txBody>
      </p:sp>
      <p:sp>
        <p:nvSpPr>
          <p:cNvPr id="60"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
        <p:nvSpPr>
          <p:cNvPr id="56"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52" name="Rounded Rectangle 51"/>
          <p:cNvSpPr/>
          <p:nvPr userDrawn="1"/>
        </p:nvSpPr>
        <p:spPr>
          <a:xfrm rot="10800000" flipH="1">
            <a:off x="821966" y="471678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8" name="Rounded Rectangle 57"/>
          <p:cNvSpPr/>
          <p:nvPr userDrawn="1"/>
        </p:nvSpPr>
        <p:spPr>
          <a:xfrm rot="10800000" flipH="1">
            <a:off x="13325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1" name="Rectangle 60"/>
          <p:cNvSpPr/>
          <p:nvPr userDrawn="1"/>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2" name="Rectangle 5"/>
          <p:cNvSpPr>
            <a:spLocks noChangeArrowheads="1"/>
          </p:cNvSpPr>
          <p:nvPr userDrawn="1"/>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a:t>
            </a:r>
            <a:r>
              <a:rPr lang="en-US" sz="600" dirty="0" smtClean="0">
                <a:solidFill>
                  <a:srgbClr val="C0C0C0"/>
                </a:solidFill>
                <a:latin typeface="+mj-lt"/>
              </a:rPr>
              <a:t>Public</a:t>
            </a:r>
            <a:endParaRPr lang="en-US" sz="600" dirty="0">
              <a:solidFill>
                <a:srgbClr val="C0C0C0"/>
              </a:solidFill>
              <a:latin typeface="+mj-lt"/>
            </a:endParaRPr>
          </a:p>
        </p:txBody>
      </p:sp>
      <p:sp>
        <p:nvSpPr>
          <p:cNvPr id="63" name="Rectangle 7"/>
          <p:cNvSpPr>
            <a:spLocks noChangeArrowheads="1"/>
          </p:cNvSpPr>
          <p:nvPr userDrawn="1"/>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
        <p:nvSpPr>
          <p:cNvPr id="64"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2012 Cisco and/or its affiliates. All rights reserved.</a:t>
            </a:r>
            <a:endParaRPr lang="en-US" sz="600" dirty="0">
              <a:solidFill>
                <a:srgbClr val="C0C0C0"/>
              </a:solidFill>
              <a:latin typeface="+mj-lt"/>
            </a:endParaRPr>
          </a:p>
        </p:txBody>
      </p:sp>
      <p:sp>
        <p:nvSpPr>
          <p:cNvPr id="95" name="Title Placeholder 1"/>
          <p:cNvSpPr>
            <a:spLocks noGrp="1"/>
          </p:cNvSpPr>
          <p:nvPr>
            <p:ph type="title"/>
          </p:nvPr>
        </p:nvSpPr>
        <p:spPr>
          <a:xfrm>
            <a:off x="322301" y="196770"/>
            <a:ext cx="8588861" cy="1015770"/>
          </a:xfrm>
          <a:prstGeom prst="rect">
            <a:avLst/>
          </a:prstGeom>
        </p:spPr>
        <p:txBody>
          <a:bodyPr vert="horz" lIns="82296" tIns="45720" rIns="82296" bIns="45720" rtlCol="0" anchor="b" anchorCtr="0">
            <a:noAutofit/>
          </a:bodyPr>
          <a:lstStyle/>
          <a:p>
            <a:r>
              <a:rPr lang="en-US" dirty="0" smtClean="0"/>
              <a:t>Slide Title Goes Here</a:t>
            </a:r>
            <a:br>
              <a:rPr lang="en-US" dirty="0" smtClean="0"/>
            </a:br>
            <a:endParaRPr lang="en-US" dirty="0"/>
          </a:p>
        </p:txBody>
      </p:sp>
      <p:grpSp>
        <p:nvGrpSpPr>
          <p:cNvPr id="97" name="Group 96"/>
          <p:cNvGrpSpPr/>
          <p:nvPr userDrawn="1"/>
        </p:nvGrpSpPr>
        <p:grpSpPr>
          <a:xfrm>
            <a:off x="1228229" y="892899"/>
            <a:ext cx="6619765" cy="5272378"/>
            <a:chOff x="1228229" y="892899"/>
            <a:chExt cx="6619765" cy="5272378"/>
          </a:xfrm>
        </p:grpSpPr>
        <p:graphicFrame>
          <p:nvGraphicFramePr>
            <p:cNvPr id="98" name="Diagram 97"/>
            <p:cNvGraphicFramePr/>
            <p:nvPr>
              <p:extLst>
                <p:ext uri="{D42A27DB-BD31-4B8C-83A1-F6EECF244321}">
                  <p14:modId xmlns:p14="http://schemas.microsoft.com/office/powerpoint/2010/main" xmlns="" val="3837737758"/>
                </p:ext>
              </p:extLst>
            </p:nvPr>
          </p:nvGraphicFramePr>
          <p:xfrm>
            <a:off x="1228229" y="892899"/>
            <a:ext cx="6619765" cy="5272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9" name="Rounded Rectangle 98">
              <a:hlinkClick r:id="" action="ppaction://noaction"/>
            </p:cNvPr>
            <p:cNvSpPr/>
            <p:nvPr/>
          </p:nvSpPr>
          <p:spPr>
            <a:xfrm>
              <a:off x="1440611" y="957531"/>
              <a:ext cx="4856671" cy="552091"/>
            </a:xfrm>
            <a:prstGeom prst="roundRect">
              <a:avLst/>
            </a:prstGeom>
            <a:solidFill>
              <a:schemeClr val="bg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0" name="Rounded Rectangle 99">
              <a:hlinkClick r:id="" action="ppaction://noaction"/>
            </p:cNvPr>
            <p:cNvSpPr/>
            <p:nvPr/>
          </p:nvSpPr>
          <p:spPr>
            <a:xfrm>
              <a:off x="1454990" y="2567791"/>
              <a:ext cx="4856671" cy="552091"/>
            </a:xfrm>
            <a:prstGeom prst="roundRect">
              <a:avLst/>
            </a:prstGeom>
            <a:solidFill>
              <a:schemeClr val="bg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5" name="Rounded Rectangle 104">
              <a:hlinkClick r:id="" action="ppaction://noaction"/>
            </p:cNvPr>
            <p:cNvSpPr/>
            <p:nvPr/>
          </p:nvSpPr>
          <p:spPr>
            <a:xfrm>
              <a:off x="1463612" y="4379336"/>
              <a:ext cx="4856671" cy="552091"/>
            </a:xfrm>
            <a:prstGeom prst="roundRect">
              <a:avLst/>
            </a:prstGeom>
            <a:solidFill>
              <a:schemeClr val="bg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106" name="TextBox 105">
            <a:hlinkClick r:id="" action="ppaction://noaction"/>
          </p:cNvPr>
          <p:cNvSpPr txBox="1"/>
          <p:nvPr userDrawn="1"/>
        </p:nvSpPr>
        <p:spPr>
          <a:xfrm>
            <a:off x="5934955" y="6210592"/>
            <a:ext cx="2854169" cy="604781"/>
          </a:xfrm>
          <a:prstGeom prst="rect">
            <a:avLst/>
          </a:prstGeom>
          <a:solidFill>
            <a:schemeClr val="bg1">
              <a:alpha val="0"/>
            </a:schemeClr>
          </a:solidFill>
          <a:ln>
            <a:noFill/>
          </a:ln>
        </p:spPr>
        <p:txBody>
          <a:bodyPr wrap="square" rtlCol="0">
            <a:spAutoFit/>
          </a:bodyPr>
          <a:lstStyle/>
          <a:p>
            <a:r>
              <a:rPr lang="en-US" sz="3600" dirty="0" smtClean="0">
                <a:solidFill>
                  <a:schemeClr val="bg1"/>
                </a:solidFill>
                <a:latin typeface="Courier New" pitchFamily="49" charset="0"/>
                <a:cs typeface="Courier New" pitchFamily="49" charset="0"/>
              </a:rPr>
              <a:t> </a:t>
            </a:r>
            <a:endParaRPr lang="en-US" sz="3600" dirty="0">
              <a:solidFill>
                <a:schemeClr val="bg1"/>
              </a:solidFill>
              <a:latin typeface="Courier New" pitchFamily="49" charset="0"/>
              <a:cs typeface="Courier New" pitchFamily="49" charset="0"/>
            </a:endParaRPr>
          </a:p>
        </p:txBody>
      </p:sp>
      <p:sp>
        <p:nvSpPr>
          <p:cNvPr id="107" name="TextBox 106">
            <a:hlinkClick r:id="" action="ppaction://noaction"/>
          </p:cNvPr>
          <p:cNvSpPr txBox="1"/>
          <p:nvPr userDrawn="1"/>
        </p:nvSpPr>
        <p:spPr>
          <a:xfrm>
            <a:off x="3055853" y="6210592"/>
            <a:ext cx="2854169" cy="604781"/>
          </a:xfrm>
          <a:prstGeom prst="rect">
            <a:avLst/>
          </a:prstGeom>
          <a:solidFill>
            <a:schemeClr val="bg1">
              <a:alpha val="0"/>
            </a:schemeClr>
          </a:solidFill>
        </p:spPr>
        <p:txBody>
          <a:bodyPr wrap="square" rtlCol="0">
            <a:spAutoFit/>
          </a:bodyPr>
          <a:lstStyle/>
          <a:p>
            <a:r>
              <a:rPr lang="en-US" sz="3600" dirty="0" smtClean="0">
                <a:solidFill>
                  <a:schemeClr val="bg1"/>
                </a:solidFill>
                <a:latin typeface="Courier New" pitchFamily="49" charset="0"/>
                <a:cs typeface="Courier New" pitchFamily="49" charset="0"/>
              </a:rPr>
              <a:t> </a:t>
            </a:r>
            <a:endParaRPr lang="en-US" sz="3600" dirty="0">
              <a:solidFill>
                <a:schemeClr val="bg1"/>
              </a:solidFill>
              <a:latin typeface="Courier New" pitchFamily="49" charset="0"/>
              <a:cs typeface="Courier New" pitchFamily="49" charset="0"/>
            </a:endParaRPr>
          </a:p>
        </p:txBody>
      </p:sp>
      <p:sp>
        <p:nvSpPr>
          <p:cNvPr id="108" name="TextBox 107">
            <a:hlinkClick r:id="" action="ppaction://noaction"/>
          </p:cNvPr>
          <p:cNvSpPr txBox="1"/>
          <p:nvPr userDrawn="1"/>
        </p:nvSpPr>
        <p:spPr>
          <a:xfrm>
            <a:off x="0" y="6232389"/>
            <a:ext cx="2769702" cy="604781"/>
          </a:xfrm>
          <a:prstGeom prst="rect">
            <a:avLst/>
          </a:prstGeom>
          <a:solidFill>
            <a:schemeClr val="bg1">
              <a:alpha val="0"/>
            </a:schemeClr>
          </a:solidFill>
        </p:spPr>
        <p:txBody>
          <a:bodyPr wrap="square" rtlCol="0">
            <a:spAutoFit/>
          </a:bodyPr>
          <a:lstStyle/>
          <a:p>
            <a:r>
              <a:rPr lang="en-US" sz="3600" dirty="0" smtClean="0">
                <a:solidFill>
                  <a:schemeClr val="bg1"/>
                </a:solidFill>
                <a:latin typeface="Courier New" pitchFamily="49" charset="0"/>
                <a:cs typeface="Courier New" pitchFamily="49" charset="0"/>
              </a:rPr>
              <a:t> </a:t>
            </a:r>
            <a:endParaRPr lang="en-US" sz="3600" dirty="0">
              <a:solidFill>
                <a:schemeClr val="bg1"/>
              </a:solidFill>
              <a:latin typeface="Courier New" pitchFamily="49" charset="0"/>
              <a:cs typeface="Courier New" pitchFamily="49" charset="0"/>
            </a:endParaRPr>
          </a:p>
        </p:txBody>
      </p:sp>
    </p:spTree>
  </p:cSld>
  <p:clrMapOvr>
    <a:masterClrMapping/>
  </p:clrMapOvr>
  <p:transition>
    <p:wipe dir="r"/>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0" name="Rectangle 19"/>
          <p:cNvSpPr>
            <a:spLocks noChangeArrowheads="1"/>
          </p:cNvSpPr>
          <p:nvPr/>
        </p:nvSpPr>
        <p:spPr bwMode="black">
          <a:xfrm>
            <a:off x="6312989" y="3708603"/>
            <a:ext cx="116616" cy="441827"/>
          </a:xfrm>
          <a:prstGeom prst="rect">
            <a:avLst/>
          </a:prstGeom>
          <a:solidFill>
            <a:schemeClr val="bg1"/>
          </a:solidFill>
          <a:ln w="9525">
            <a:noFill/>
            <a:miter lim="800000"/>
            <a:headEnd/>
            <a:tailEnd/>
          </a:ln>
        </p:spPr>
        <p:txBody>
          <a:bodyPr/>
          <a:lstStyle/>
          <a:p>
            <a:endParaRPr lang="en-US">
              <a:solidFill>
                <a:srgbClr val="0096D6"/>
              </a:solidFill>
              <a:latin typeface="+mj-lt"/>
            </a:endParaRPr>
          </a:p>
        </p:txBody>
      </p:sp>
      <p:sp>
        <p:nvSpPr>
          <p:cNvPr id="21" name="Freeform 20"/>
          <p:cNvSpPr>
            <a:spLocks/>
          </p:cNvSpPr>
          <p:nvPr/>
        </p:nvSpPr>
        <p:spPr bwMode="black">
          <a:xfrm>
            <a:off x="6992342" y="3697605"/>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2" name="Freeform 21"/>
          <p:cNvSpPr>
            <a:spLocks/>
          </p:cNvSpPr>
          <p:nvPr/>
        </p:nvSpPr>
        <p:spPr bwMode="black">
          <a:xfrm>
            <a:off x="5824831" y="3697605"/>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3" name="Freeform 22"/>
          <p:cNvSpPr>
            <a:spLocks noEditPoints="1"/>
          </p:cNvSpPr>
          <p:nvPr/>
        </p:nvSpPr>
        <p:spPr bwMode="black">
          <a:xfrm>
            <a:off x="7452023" y="3697605"/>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a:solidFill>
                <a:srgbClr val="0096D6"/>
              </a:solidFill>
              <a:latin typeface="+mj-lt"/>
            </a:endParaRPr>
          </a:p>
        </p:txBody>
      </p:sp>
      <p:sp>
        <p:nvSpPr>
          <p:cNvPr id="24" name="Freeform 23"/>
          <p:cNvSpPr>
            <a:spLocks/>
          </p:cNvSpPr>
          <p:nvPr/>
        </p:nvSpPr>
        <p:spPr bwMode="black">
          <a:xfrm>
            <a:off x="6580117" y="3697605"/>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5" name="Freeform 24"/>
          <p:cNvSpPr>
            <a:spLocks/>
          </p:cNvSpPr>
          <p:nvPr/>
        </p:nvSpPr>
        <p:spPr bwMode="black">
          <a:xfrm>
            <a:off x="5592955"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6" name="Freeform 25"/>
          <p:cNvSpPr>
            <a:spLocks/>
          </p:cNvSpPr>
          <p:nvPr/>
        </p:nvSpPr>
        <p:spPr bwMode="black">
          <a:xfrm>
            <a:off x="5900764" y="2930180"/>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7" name="Freeform 26"/>
          <p:cNvSpPr>
            <a:spLocks/>
          </p:cNvSpPr>
          <p:nvPr/>
        </p:nvSpPr>
        <p:spPr bwMode="black">
          <a:xfrm>
            <a:off x="6203154" y="2720822"/>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8" name="Freeform 27"/>
          <p:cNvSpPr>
            <a:spLocks/>
          </p:cNvSpPr>
          <p:nvPr/>
        </p:nvSpPr>
        <p:spPr bwMode="black">
          <a:xfrm>
            <a:off x="6510963" y="293018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9" name="Freeform 28"/>
          <p:cNvSpPr>
            <a:spLocks/>
          </p:cNvSpPr>
          <p:nvPr/>
        </p:nvSpPr>
        <p:spPr bwMode="black">
          <a:xfrm>
            <a:off x="6811994" y="3082440"/>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0" name="Freeform 29"/>
          <p:cNvSpPr>
            <a:spLocks/>
          </p:cNvSpPr>
          <p:nvPr/>
        </p:nvSpPr>
        <p:spPr bwMode="black">
          <a:xfrm>
            <a:off x="7119806"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1" name="Freeform 30"/>
          <p:cNvSpPr>
            <a:spLocks/>
          </p:cNvSpPr>
          <p:nvPr/>
        </p:nvSpPr>
        <p:spPr bwMode="black">
          <a:xfrm>
            <a:off x="7427618" y="272082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2" name="Freeform 31"/>
          <p:cNvSpPr>
            <a:spLocks/>
          </p:cNvSpPr>
          <p:nvPr/>
        </p:nvSpPr>
        <p:spPr bwMode="black">
          <a:xfrm>
            <a:off x="7730002"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3" name="Freeform 32"/>
          <p:cNvSpPr>
            <a:spLocks/>
          </p:cNvSpPr>
          <p:nvPr/>
        </p:nvSpPr>
        <p:spPr bwMode="black">
          <a:xfrm>
            <a:off x="8037814" y="3082440"/>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4" name="TextBox 33"/>
          <p:cNvSpPr txBox="1"/>
          <p:nvPr/>
        </p:nvSpPr>
        <p:spPr>
          <a:xfrm>
            <a:off x="644691" y="3060488"/>
            <a:ext cx="2437270" cy="646331"/>
          </a:xfrm>
          <a:prstGeom prst="rect">
            <a:avLst/>
          </a:prstGeom>
          <a:noFill/>
        </p:spPr>
        <p:txBody>
          <a:bodyPr wrap="none" rtlCol="0">
            <a:spAutoFit/>
          </a:bodyPr>
          <a:lstStyle/>
          <a:p>
            <a:r>
              <a:rPr lang="en-US" sz="3600" dirty="0" smtClean="0">
                <a:solidFill>
                  <a:srgbClr val="FFFFFF"/>
                </a:solidFill>
                <a:latin typeface="+mj-lt"/>
              </a:rPr>
              <a:t>Thank you.</a:t>
            </a:r>
            <a:endParaRPr lang="en-US" sz="3600" dirty="0">
              <a:solidFill>
                <a:srgbClr val="FFFFFF"/>
              </a:solidFill>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700"/>
                                        <p:tgtEl>
                                          <p:spTgt spid="2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700"/>
                                        <p:tgtEl>
                                          <p:spTgt spid="26"/>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700"/>
                                        <p:tgtEl>
                                          <p:spTgt spid="27"/>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700"/>
                                        <p:tgtEl>
                                          <p:spTgt spid="28"/>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700"/>
                                        <p:tgtEl>
                                          <p:spTgt spid="29"/>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700"/>
                                        <p:tgtEl>
                                          <p:spTgt spid="30"/>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00"/>
                                        <p:tgtEl>
                                          <p:spTgt spid="31"/>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700"/>
                                        <p:tgtEl>
                                          <p:spTgt spid="32"/>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700"/>
                                        <p:tgtEl>
                                          <p:spTgt spid="33"/>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25"/>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27"/>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29"/>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31"/>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33"/>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26"/>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28"/>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30"/>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32"/>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700"/>
                                        <p:tgtEl>
                                          <p:spTgt spid="22"/>
                                        </p:tgtEl>
                                      </p:cBhvr>
                                    </p:animEffect>
                                  </p:childTnLst>
                                </p:cTn>
                              </p:par>
                              <p:par>
                                <p:cTn id="62" presetID="10" presetClass="entr" presetSubtype="0" fill="hold" grpId="0" nodeType="withEffect">
                                  <p:stCondLst>
                                    <p:cond delay="10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00"/>
                                        <p:tgtEl>
                                          <p:spTgt spid="20"/>
                                        </p:tgtEl>
                                      </p:cBhvr>
                                    </p:animEffect>
                                  </p:childTnLst>
                                </p:cTn>
                              </p:par>
                              <p:par>
                                <p:cTn id="65" presetID="10" presetClass="entr" presetSubtype="0" fill="hold" grpId="0" nodeType="withEffect">
                                  <p:stCondLst>
                                    <p:cond delay="20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700"/>
                                        <p:tgtEl>
                                          <p:spTgt spid="24"/>
                                        </p:tgtEl>
                                      </p:cBhvr>
                                    </p:animEffect>
                                  </p:childTnLst>
                                </p:cTn>
                              </p:par>
                              <p:par>
                                <p:cTn id="68" presetID="10" presetClass="entr" presetSubtype="0" fill="hold" grpId="0" nodeType="withEffect">
                                  <p:stCondLst>
                                    <p:cond delay="30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700"/>
                                        <p:tgtEl>
                                          <p:spTgt spid="21"/>
                                        </p:tgtEl>
                                      </p:cBhvr>
                                    </p:animEffect>
                                  </p:childTnLst>
                                </p:cTn>
                              </p:par>
                              <p:par>
                                <p:cTn id="71" presetID="10" presetClass="entr" presetSubtype="0" fill="hold" grpId="0" nodeType="withEffect">
                                  <p:stCondLst>
                                    <p:cond delay="40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Rectangle 7"/>
          <p:cNvSpPr>
            <a:spLocks noChangeArrowheads="1"/>
          </p:cNvSpPr>
          <p:nvPr userDrawn="1"/>
        </p:nvSpPr>
        <p:spPr bwMode="ltGray">
          <a:xfrm>
            <a:off x="8596313" y="6626225"/>
            <a:ext cx="320675" cy="234950"/>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25D1A2EA-D66C-4C39-8041-44690F8E228E}" type="slidenum">
              <a:rPr lang="en-US" sz="1000">
                <a:solidFill>
                  <a:srgbClr val="8E8E95"/>
                </a:solidFill>
                <a:latin typeface="+mn-lt"/>
              </a:rPr>
              <a:pPr algn="r" defTabSz="814388" fontAlgn="auto">
                <a:spcBef>
                  <a:spcPts val="0"/>
                </a:spcBef>
                <a:spcAft>
                  <a:spcPts val="0"/>
                </a:spcAft>
                <a:defRPr/>
              </a:pPr>
              <a:t>‹#›</a:t>
            </a:fld>
            <a:endParaRPr lang="en-US" sz="1000" dirty="0">
              <a:solidFill>
                <a:srgbClr val="8E8E95"/>
              </a:solidFill>
              <a:latin typeface="+mn-lt"/>
            </a:endParaRPr>
          </a:p>
        </p:txBody>
      </p:sp>
      <p:sp>
        <p:nvSpPr>
          <p:cNvPr id="7" name="Rectangle 7"/>
          <p:cNvSpPr>
            <a:spLocks noChangeArrowheads="1"/>
          </p:cNvSpPr>
          <p:nvPr userDrawn="1"/>
        </p:nvSpPr>
        <p:spPr bwMode="ltGray">
          <a:xfrm>
            <a:off x="8596313" y="6626225"/>
            <a:ext cx="320675" cy="234950"/>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07528D98-DF50-4866-B141-006215A4641C}" type="slidenum">
              <a:rPr lang="en-US" sz="1000">
                <a:solidFill>
                  <a:srgbClr val="8E8E95"/>
                </a:solidFill>
                <a:latin typeface="+mn-lt"/>
              </a:rPr>
              <a:pPr algn="r" defTabSz="814388" fontAlgn="auto">
                <a:spcBef>
                  <a:spcPts val="0"/>
                </a:spcBef>
                <a:spcAft>
                  <a:spcPts val="0"/>
                </a:spcAft>
                <a:defRPr/>
              </a:pPr>
              <a:t>‹#›</a:t>
            </a:fld>
            <a:endParaRPr lang="en-US" sz="1000" dirty="0">
              <a:solidFill>
                <a:srgbClr val="8E8E95"/>
              </a:solidFill>
              <a:latin typeface="+mn-lt"/>
            </a:endParaRPr>
          </a:p>
        </p:txBody>
      </p:sp>
      <p:sp>
        <p:nvSpPr>
          <p:cNvPr id="2" name="Title 1"/>
          <p:cNvSpPr>
            <a:spLocks noGrp="1"/>
          </p:cNvSpPr>
          <p:nvPr>
            <p:ph type="title"/>
          </p:nvPr>
        </p:nvSpPr>
        <p:spPr>
          <a:xfrm>
            <a:off x="793751" y="304800"/>
            <a:ext cx="7435849" cy="8382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0"/>
          </p:nvPr>
        </p:nvSpPr>
        <p:spPr>
          <a:xfrm>
            <a:off x="793751" y="1186542"/>
            <a:ext cx="7435849"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10" name="Text Placeholder 9"/>
          <p:cNvSpPr>
            <a:spLocks noGrp="1"/>
          </p:cNvSpPr>
          <p:nvPr>
            <p:ph type="body" sz="quarter" idx="11"/>
          </p:nvPr>
        </p:nvSpPr>
        <p:spPr>
          <a:xfrm>
            <a:off x="793750" y="6372423"/>
            <a:ext cx="7461250"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225425"/>
            <a:ext cx="8145462"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55638" y="1636713"/>
            <a:ext cx="3894137" cy="357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02175" y="1636713"/>
            <a:ext cx="3894138" cy="357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55638" y="225425"/>
            <a:ext cx="8145462"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55638" y="1636713"/>
            <a:ext cx="7940675" cy="1709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5638" y="3498850"/>
            <a:ext cx="7940675" cy="1709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Quote Option 2">
    <p:spTree>
      <p:nvGrpSpPr>
        <p:cNvPr id="1" name=""/>
        <p:cNvGrpSpPr/>
        <p:nvPr/>
      </p:nvGrpSpPr>
      <p:grpSpPr>
        <a:xfrm>
          <a:off x="0" y="0"/>
          <a:ext cx="0" cy="0"/>
          <a:chOff x="0" y="0"/>
          <a:chExt cx="0" cy="0"/>
        </a:xfrm>
      </p:grpSpPr>
      <p:sp>
        <p:nvSpPr>
          <p:cNvPr id="4" name="Rectangle 48"/>
          <p:cNvSpPr>
            <a:spLocks noChangeArrowheads="1"/>
          </p:cNvSpPr>
          <p:nvPr/>
        </p:nvSpPr>
        <p:spPr bwMode="hidden">
          <a:xfrm flipV="1">
            <a:off x="0" y="5910263"/>
            <a:ext cx="9144000" cy="581025"/>
          </a:xfrm>
          <a:prstGeom prst="rect">
            <a:avLst/>
          </a:prstGeom>
          <a:gradFill rotWithShape="1">
            <a:gsLst>
              <a:gs pos="0">
                <a:srgbClr val="0183B7">
                  <a:gamma/>
                  <a:tint val="0"/>
                  <a:invGamma/>
                  <a:alpha val="0"/>
                </a:srgbClr>
              </a:gs>
              <a:gs pos="100000">
                <a:srgbClr val="0183B7">
                  <a:alpha val="50000"/>
                </a:srgbClr>
              </a:gs>
            </a:gsLst>
            <a:lin ang="5400000" scaled="1"/>
          </a:gradFill>
          <a:ln w="9525" algn="ctr">
            <a:noFill/>
            <a:miter lim="800000"/>
            <a:headEnd/>
            <a:tailEnd/>
          </a:ln>
          <a:effectLst/>
        </p:spPr>
        <p:txBody>
          <a:bodyPr lIns="82124" tIns="41061" rIns="82124" bIns="41061" anchor="ctr"/>
          <a:lstStyle/>
          <a:p>
            <a:pPr fontAlgn="auto">
              <a:spcBef>
                <a:spcPts val="0"/>
              </a:spcBef>
              <a:spcAft>
                <a:spcPts val="0"/>
              </a:spcAft>
              <a:defRPr/>
            </a:pPr>
            <a:endParaRPr lang="en-US">
              <a:latin typeface="+mn-lt"/>
            </a:endParaRPr>
          </a:p>
        </p:txBody>
      </p:sp>
      <p:pic>
        <p:nvPicPr>
          <p:cNvPr id="5" name="Picture 11" descr="HAI73510"/>
          <p:cNvPicPr preferRelativeResize="0">
            <a:picLocks noChangeAspect="1" noChangeArrowheads="1"/>
          </p:cNvPicPr>
          <p:nvPr/>
        </p:nvPicPr>
        <p:blipFill>
          <a:blip r:embed="rId2" cstate="print"/>
          <a:srcRect/>
          <a:stretch>
            <a:fillRect/>
          </a:stretch>
        </p:blipFill>
        <p:spPr bwMode="auto">
          <a:xfrm>
            <a:off x="0" y="4005263"/>
            <a:ext cx="3043238" cy="1905000"/>
          </a:xfrm>
          <a:prstGeom prst="rect">
            <a:avLst/>
          </a:prstGeom>
          <a:noFill/>
          <a:ln w="9525">
            <a:noFill/>
            <a:miter lim="800000"/>
            <a:headEnd/>
            <a:tailEnd/>
          </a:ln>
        </p:spPr>
      </p:pic>
      <p:pic>
        <p:nvPicPr>
          <p:cNvPr id="6" name="Picture 12" descr="MAI65795"/>
          <p:cNvPicPr preferRelativeResize="0">
            <a:picLocks noChangeAspect="1" noChangeArrowheads="1"/>
          </p:cNvPicPr>
          <p:nvPr/>
        </p:nvPicPr>
        <p:blipFill>
          <a:blip r:embed="rId3" cstate="print"/>
          <a:srcRect/>
          <a:stretch>
            <a:fillRect/>
          </a:stretch>
        </p:blipFill>
        <p:spPr bwMode="auto">
          <a:xfrm>
            <a:off x="3055938" y="3995738"/>
            <a:ext cx="6091237" cy="1914525"/>
          </a:xfrm>
          <a:prstGeom prst="rect">
            <a:avLst/>
          </a:prstGeom>
          <a:noFill/>
          <a:ln w="9525">
            <a:noFill/>
            <a:miter lim="800000"/>
            <a:headEnd/>
            <a:tailEnd/>
          </a:ln>
        </p:spPr>
      </p:pic>
      <p:sp>
        <p:nvSpPr>
          <p:cNvPr id="7" name="Line 25"/>
          <p:cNvSpPr>
            <a:spLocks noChangeShapeType="1"/>
          </p:cNvSpPr>
          <p:nvPr/>
        </p:nvSpPr>
        <p:spPr bwMode="ltGray">
          <a:xfrm>
            <a:off x="3049588" y="4000500"/>
            <a:ext cx="0" cy="1917700"/>
          </a:xfrm>
          <a:prstGeom prst="line">
            <a:avLst/>
          </a:prstGeom>
          <a:noFill/>
          <a:ln w="19050">
            <a:solidFill>
              <a:schemeClr val="bg1"/>
            </a:solidFill>
            <a:round/>
            <a:headEnd/>
            <a:tailEnd/>
          </a:ln>
        </p:spPr>
        <p:txBody>
          <a:bodyPr lIns="82124" tIns="41061" rIns="82124" bIns="41061" anchor="ctr"/>
          <a:lstStyle/>
          <a:p>
            <a:pPr fontAlgn="auto">
              <a:spcBef>
                <a:spcPts val="0"/>
              </a:spcBef>
              <a:spcAft>
                <a:spcPts val="0"/>
              </a:spcAft>
              <a:defRPr/>
            </a:pPr>
            <a:endParaRPr lang="en-US">
              <a:latin typeface="+mn-lt"/>
            </a:endParaRPr>
          </a:p>
        </p:txBody>
      </p:sp>
      <p:sp>
        <p:nvSpPr>
          <p:cNvPr id="8" name="Line 11"/>
          <p:cNvSpPr>
            <a:spLocks noChangeShapeType="1"/>
          </p:cNvSpPr>
          <p:nvPr/>
        </p:nvSpPr>
        <p:spPr bwMode="ltGray">
          <a:xfrm>
            <a:off x="0" y="5915025"/>
            <a:ext cx="9144000" cy="0"/>
          </a:xfrm>
          <a:prstGeom prst="line">
            <a:avLst/>
          </a:prstGeom>
          <a:noFill/>
          <a:ln w="19050">
            <a:solidFill>
              <a:schemeClr val="bg1"/>
            </a:solidFill>
            <a:round/>
            <a:headEnd/>
            <a:tailEnd/>
          </a:ln>
        </p:spPr>
        <p:txBody>
          <a:bodyPr wrap="none" lIns="82124" tIns="41061" rIns="82124" bIns="41061" anchor="ctr"/>
          <a:lstStyle/>
          <a:p>
            <a:pPr fontAlgn="auto">
              <a:spcBef>
                <a:spcPts val="0"/>
              </a:spcBef>
              <a:spcAft>
                <a:spcPts val="0"/>
              </a:spcAft>
              <a:defRPr/>
            </a:pPr>
            <a:endParaRPr lang="en-US">
              <a:latin typeface="+mn-lt"/>
            </a:endParaRPr>
          </a:p>
        </p:txBody>
      </p:sp>
      <p:sp>
        <p:nvSpPr>
          <p:cNvPr id="9" name="Rectangle 46"/>
          <p:cNvSpPr>
            <a:spLocks noChangeArrowheads="1"/>
          </p:cNvSpPr>
          <p:nvPr/>
        </p:nvSpPr>
        <p:spPr bwMode="hidden">
          <a:xfrm>
            <a:off x="0" y="3419475"/>
            <a:ext cx="9144000" cy="581025"/>
          </a:xfrm>
          <a:prstGeom prst="rect">
            <a:avLst/>
          </a:prstGeom>
          <a:gradFill rotWithShape="1">
            <a:gsLst>
              <a:gs pos="0">
                <a:srgbClr val="0183B7">
                  <a:gamma/>
                  <a:tint val="0"/>
                  <a:invGamma/>
                  <a:alpha val="0"/>
                </a:srgbClr>
              </a:gs>
              <a:gs pos="100000">
                <a:srgbClr val="0183B7">
                  <a:alpha val="50000"/>
                </a:srgbClr>
              </a:gs>
            </a:gsLst>
            <a:lin ang="5400000" scaled="1"/>
          </a:gradFill>
          <a:ln w="9525" algn="ctr">
            <a:noFill/>
            <a:miter lim="800000"/>
            <a:headEnd/>
            <a:tailEnd/>
          </a:ln>
          <a:effectLst/>
        </p:spPr>
        <p:txBody>
          <a:bodyPr lIns="82124" tIns="41061" rIns="82124" bIns="41061" anchor="ctr"/>
          <a:lstStyle/>
          <a:p>
            <a:pPr fontAlgn="auto">
              <a:spcBef>
                <a:spcPts val="0"/>
              </a:spcBef>
              <a:spcAft>
                <a:spcPts val="0"/>
              </a:spcAft>
              <a:defRPr/>
            </a:pPr>
            <a:endParaRPr lang="en-US">
              <a:latin typeface="+mn-lt"/>
            </a:endParaRPr>
          </a:p>
        </p:txBody>
      </p:sp>
      <p:sp>
        <p:nvSpPr>
          <p:cNvPr id="10" name="Line 12"/>
          <p:cNvSpPr>
            <a:spLocks noChangeShapeType="1"/>
          </p:cNvSpPr>
          <p:nvPr/>
        </p:nvSpPr>
        <p:spPr bwMode="ltGray">
          <a:xfrm>
            <a:off x="0" y="4000500"/>
            <a:ext cx="9144000" cy="0"/>
          </a:xfrm>
          <a:prstGeom prst="line">
            <a:avLst/>
          </a:prstGeom>
          <a:noFill/>
          <a:ln w="19050">
            <a:solidFill>
              <a:schemeClr val="bg1"/>
            </a:solidFill>
            <a:round/>
            <a:headEnd/>
            <a:tailEnd/>
          </a:ln>
        </p:spPr>
        <p:txBody>
          <a:bodyPr wrap="none" lIns="82124" tIns="41061" rIns="82124" bIns="41061" anchor="ctr"/>
          <a:lstStyle/>
          <a:p>
            <a:pPr fontAlgn="auto">
              <a:spcBef>
                <a:spcPts val="0"/>
              </a:spcBef>
              <a:spcAft>
                <a:spcPts val="0"/>
              </a:spcAft>
              <a:defRPr/>
            </a:pPr>
            <a:endParaRPr lang="en-US">
              <a:latin typeface="+mn-lt"/>
            </a:endParaRPr>
          </a:p>
        </p:txBody>
      </p:sp>
      <p:sp>
        <p:nvSpPr>
          <p:cNvPr id="11" name="Rectangle 3"/>
          <p:cNvSpPr>
            <a:spLocks noChangeArrowheads="1"/>
          </p:cNvSpPr>
          <p:nvPr/>
        </p:nvSpPr>
        <p:spPr bwMode="white">
          <a:xfrm>
            <a:off x="0" y="0"/>
            <a:ext cx="9144000" cy="914400"/>
          </a:xfrm>
          <a:prstGeom prst="rect">
            <a:avLst/>
          </a:prstGeom>
          <a:solidFill>
            <a:schemeClr val="bg1"/>
          </a:solidFill>
          <a:ln w="9525" algn="ctr">
            <a:noFill/>
            <a:miter lim="800000"/>
            <a:headEnd/>
            <a:tailEnd/>
          </a:ln>
        </p:spPr>
        <p:txBody>
          <a:bodyPr wrap="none" lIns="73025" tIns="36512" rIns="73025" bIns="36512" anchor="ctr"/>
          <a:lstStyle/>
          <a:p>
            <a:pPr fontAlgn="auto">
              <a:spcBef>
                <a:spcPts val="0"/>
              </a:spcBef>
              <a:spcAft>
                <a:spcPts val="0"/>
              </a:spcAft>
              <a:defRPr/>
            </a:pPr>
            <a:endParaRPr lang="en-US">
              <a:solidFill>
                <a:srgbClr val="FFFFFF"/>
              </a:solidFill>
              <a:latin typeface="+mn-lt"/>
            </a:endParaRPr>
          </a:p>
        </p:txBody>
      </p:sp>
      <p:sp>
        <p:nvSpPr>
          <p:cNvPr id="12" name="Rectangle 7"/>
          <p:cNvSpPr>
            <a:spLocks noChangeArrowheads="1"/>
          </p:cNvSpPr>
          <p:nvPr userDrawn="1"/>
        </p:nvSpPr>
        <p:spPr bwMode="auto">
          <a:xfrm>
            <a:off x="8596313" y="6626225"/>
            <a:ext cx="320675" cy="234950"/>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38D850DC-7B71-44D9-AF37-73F54CD9A6E4}" type="slidenum">
              <a:rPr lang="en-US" sz="1000">
                <a:solidFill>
                  <a:srgbClr val="8E8E95"/>
                </a:solidFill>
                <a:latin typeface="+mn-lt"/>
              </a:rPr>
              <a:pPr algn="r" defTabSz="814388" fontAlgn="auto">
                <a:spcBef>
                  <a:spcPts val="0"/>
                </a:spcBef>
                <a:spcAft>
                  <a:spcPts val="0"/>
                </a:spcAft>
                <a:defRPr/>
              </a:pPr>
              <a:t>‹#›</a:t>
            </a:fld>
            <a:endParaRPr lang="en-US" sz="1000" dirty="0">
              <a:solidFill>
                <a:srgbClr val="8E8E95"/>
              </a:solidFill>
              <a:latin typeface="+mn-lt"/>
            </a:endParaRPr>
          </a:p>
        </p:txBody>
      </p:sp>
      <p:sp>
        <p:nvSpPr>
          <p:cNvPr id="13" name="Rectangle 7"/>
          <p:cNvSpPr>
            <a:spLocks noChangeArrowheads="1"/>
          </p:cNvSpPr>
          <p:nvPr userDrawn="1"/>
        </p:nvSpPr>
        <p:spPr bwMode="auto">
          <a:xfrm>
            <a:off x="8596313" y="6626225"/>
            <a:ext cx="320675" cy="234950"/>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E6057228-4175-453E-B024-DF235F49E8D7}" type="slidenum">
              <a:rPr lang="en-US" sz="1000">
                <a:solidFill>
                  <a:srgbClr val="8E8E95"/>
                </a:solidFill>
                <a:latin typeface="+mn-lt"/>
              </a:rPr>
              <a:pPr algn="r" defTabSz="814388" fontAlgn="auto">
                <a:spcBef>
                  <a:spcPts val="0"/>
                </a:spcBef>
                <a:spcAft>
                  <a:spcPts val="0"/>
                </a:spcAft>
                <a:defRPr/>
              </a:pPr>
              <a:t>‹#›</a:t>
            </a:fld>
            <a:endParaRPr lang="en-US" sz="1000" dirty="0">
              <a:solidFill>
                <a:srgbClr val="8E8E95"/>
              </a:solidFill>
              <a:latin typeface="+mn-lt"/>
            </a:endParaRPr>
          </a:p>
        </p:txBody>
      </p:sp>
      <p:sp>
        <p:nvSpPr>
          <p:cNvPr id="42" name="Text Placeholder 41"/>
          <p:cNvSpPr>
            <a:spLocks noGrp="1"/>
          </p:cNvSpPr>
          <p:nvPr>
            <p:ph type="body" sz="quarter" idx="10"/>
          </p:nvPr>
        </p:nvSpPr>
        <p:spPr>
          <a:xfrm>
            <a:off x="687388" y="1038225"/>
            <a:ext cx="7366000" cy="1441451"/>
          </a:xfrm>
        </p:spPr>
        <p:txBody>
          <a:bodyPr>
            <a:noAutofit/>
          </a:bodyPr>
          <a:lstStyle>
            <a:lvl1pPr marL="114300" indent="-118872" algn="l" defTabSz="814388" eaLnBrk="1" hangingPunct="1">
              <a:lnSpc>
                <a:spcPct val="95000"/>
              </a:lnSpc>
              <a:buNone/>
              <a:defRPr sz="2200">
                <a:solidFill>
                  <a:srgbClr val="0183B7"/>
                </a:solidFill>
              </a:defRPr>
            </a:lvl1pPr>
          </a:lstStyle>
          <a:p>
            <a:pPr lvl="0"/>
            <a:r>
              <a:rPr lang="en-US" smtClean="0"/>
              <a:t>Click to edit Master text styles</a:t>
            </a:r>
          </a:p>
        </p:txBody>
      </p:sp>
      <p:sp>
        <p:nvSpPr>
          <p:cNvPr id="44" name="Text Placeholder 43"/>
          <p:cNvSpPr>
            <a:spLocks noGrp="1"/>
          </p:cNvSpPr>
          <p:nvPr>
            <p:ph type="body" sz="quarter" idx="11"/>
          </p:nvPr>
        </p:nvSpPr>
        <p:spPr>
          <a:xfrm>
            <a:off x="801688" y="2773965"/>
            <a:ext cx="7275512" cy="647700"/>
          </a:xfrm>
        </p:spPr>
        <p:txBody>
          <a:bodyPr anchor="ctr">
            <a:normAutofit/>
          </a:bodyPr>
          <a:lstStyle>
            <a:lvl1pPr marL="0" indent="0" algn="l" defTabSz="814388">
              <a:spcBef>
                <a:spcPct val="30000"/>
              </a:spcBef>
              <a:buClr>
                <a:schemeClr val="tx2"/>
              </a:buClr>
              <a:buSzPct val="100000"/>
              <a:buFont typeface="Wingdings" pitchFamily="2" charset="2"/>
              <a:buNone/>
              <a:defRPr sz="1600" b="0">
                <a:solidFill>
                  <a:srgbClr val="0183B7"/>
                </a:solidFill>
              </a:defRPr>
            </a:lvl1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Two Column Content">
    <p:spTree>
      <p:nvGrpSpPr>
        <p:cNvPr id="1" name=""/>
        <p:cNvGrpSpPr/>
        <p:nvPr/>
      </p:nvGrpSpPr>
      <p:grpSpPr>
        <a:xfrm>
          <a:off x="0" y="0"/>
          <a:ext cx="0" cy="0"/>
          <a:chOff x="0" y="0"/>
          <a:chExt cx="0" cy="0"/>
        </a:xfrm>
      </p:grpSpPr>
      <p:sp>
        <p:nvSpPr>
          <p:cNvPr id="7" name="Rectangle 7"/>
          <p:cNvSpPr>
            <a:spLocks noChangeArrowheads="1"/>
          </p:cNvSpPr>
          <p:nvPr userDrawn="1"/>
        </p:nvSpPr>
        <p:spPr bwMode="ltGray">
          <a:xfrm>
            <a:off x="8596313" y="6626225"/>
            <a:ext cx="320675" cy="234950"/>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B923555D-3B91-4E7C-9FB7-3115A368CFC6}" type="slidenum">
              <a:rPr lang="en-US" sz="1000">
                <a:solidFill>
                  <a:srgbClr val="8E8E95"/>
                </a:solidFill>
                <a:latin typeface="+mn-lt"/>
              </a:rPr>
              <a:pPr algn="r" defTabSz="814388" fontAlgn="auto">
                <a:spcBef>
                  <a:spcPts val="0"/>
                </a:spcBef>
                <a:spcAft>
                  <a:spcPts val="0"/>
                </a:spcAft>
                <a:defRPr/>
              </a:pPr>
              <a:t>‹#›</a:t>
            </a:fld>
            <a:endParaRPr lang="en-US" sz="1000" dirty="0">
              <a:solidFill>
                <a:srgbClr val="8E8E95"/>
              </a:solidFill>
              <a:latin typeface="+mn-lt"/>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93750" y="1600200"/>
            <a:ext cx="3549649" cy="4525963"/>
          </a:xfrm>
        </p:spPr>
        <p:txBody>
          <a:bodyPr>
            <a:normAutofit/>
          </a:bodyPr>
          <a:lstStyle>
            <a:lvl1pPr>
              <a:defRPr sz="2400"/>
            </a:lvl1pPr>
            <a:lvl2pPr>
              <a:defRPr sz="2000"/>
            </a:lvl2pPr>
            <a:lvl3pPr>
              <a:defRPr sz="16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79951" y="1600200"/>
            <a:ext cx="3549649" cy="4525963"/>
          </a:xfrm>
        </p:spPr>
        <p:txBody>
          <a:bodyPr>
            <a:normAutofit/>
          </a:bodyPr>
          <a:lstStyle>
            <a:lvl1pPr>
              <a:defRPr sz="2400"/>
            </a:lvl1pPr>
            <a:lvl2pPr>
              <a:defRPr sz="2000"/>
            </a:lvl2pPr>
            <a:lvl3pPr>
              <a:defRPr sz="16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793751" y="1186542"/>
            <a:ext cx="7435849"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9" name="Text Placeholder 9"/>
          <p:cNvSpPr>
            <a:spLocks noGrp="1"/>
          </p:cNvSpPr>
          <p:nvPr>
            <p:ph type="body" sz="quarter" idx="11"/>
          </p:nvPr>
        </p:nvSpPr>
        <p:spPr>
          <a:xfrm>
            <a:off x="793750" y="6372423"/>
            <a:ext cx="7461250"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ltGray">
          <a:xfrm>
            <a:off x="8596313" y="6626225"/>
            <a:ext cx="320675" cy="234950"/>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003C0CE2-877D-48F7-9A12-28766F84BAA3}" type="slidenum">
              <a:rPr lang="en-US" sz="1000">
                <a:solidFill>
                  <a:srgbClr val="8E8E95"/>
                </a:solidFill>
                <a:latin typeface="+mn-lt"/>
              </a:rPr>
              <a:pPr algn="r" defTabSz="814388" fontAlgn="auto">
                <a:spcBef>
                  <a:spcPts val="0"/>
                </a:spcBef>
                <a:spcAft>
                  <a:spcPts val="0"/>
                </a:spcAft>
                <a:defRPr/>
              </a:pPr>
              <a:t>‹#›</a:t>
            </a:fld>
            <a:endParaRPr lang="en-US" sz="1000" dirty="0">
              <a:solidFill>
                <a:srgbClr val="8E8E95"/>
              </a:solidFill>
              <a:latin typeface="+mn-lt"/>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sp>
        <p:nvSpPr>
          <p:cNvPr id="2" name="Rectangle 2"/>
          <p:cNvSpPr/>
          <p:nvPr userDrawn="1"/>
        </p:nvSpPr>
        <p:spPr bwMode="white">
          <a:xfrm>
            <a:off x="0" y="0"/>
            <a:ext cx="9144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 name="Picture 3" descr="Cisco_Logo_rgb_large2"/>
          <p:cNvPicPr>
            <a:picLocks noChangeAspect="1" noChangeArrowheads="1"/>
          </p:cNvPicPr>
          <p:nvPr userDrawn="1"/>
        </p:nvPicPr>
        <p:blipFill>
          <a:blip r:embed="rId2" cstate="print"/>
          <a:srcRect/>
          <a:stretch>
            <a:fillRect/>
          </a:stretch>
        </p:blipFill>
        <p:spPr bwMode="black">
          <a:xfrm>
            <a:off x="2803525" y="2420938"/>
            <a:ext cx="3529013" cy="1857375"/>
          </a:xfrm>
          <a:prstGeom prst="rect">
            <a:avLst/>
          </a:prstGeom>
          <a:noFill/>
          <a:ln w="9525">
            <a:noFill/>
            <a:miter lim="800000"/>
            <a:headEnd/>
            <a:tailEnd/>
          </a:ln>
        </p:spPr>
      </p:pic>
      <p:sp>
        <p:nvSpPr>
          <p:cNvPr id="4" name="Rectangle 4"/>
          <p:cNvSpPr>
            <a:spLocks noChangeArrowheads="1"/>
          </p:cNvSpPr>
          <p:nvPr userDrawn="1"/>
        </p:nvSpPr>
        <p:spPr bwMode="ltGray">
          <a:xfrm>
            <a:off x="8596313" y="6626225"/>
            <a:ext cx="320675" cy="234950"/>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C1C9C31F-186F-4DD8-92A2-A99E5EE04CA8}" type="slidenum">
              <a:rPr lang="en-US" sz="1000">
                <a:solidFill>
                  <a:srgbClr val="8E8E95"/>
                </a:solidFill>
                <a:latin typeface="+mn-lt"/>
              </a:rPr>
              <a:pPr algn="r" defTabSz="814388" fontAlgn="auto">
                <a:spcBef>
                  <a:spcPts val="0"/>
                </a:spcBef>
                <a:spcAft>
                  <a:spcPts val="0"/>
                </a:spcAft>
                <a:defRPr/>
              </a:pPr>
              <a:t>‹#›</a:t>
            </a:fld>
            <a:endParaRPr lang="en-US" sz="1000" dirty="0">
              <a:solidFill>
                <a:srgbClr val="8E8E95"/>
              </a:solidFill>
              <a:latin typeface="+mn-lt"/>
            </a:endParaRPr>
          </a:p>
        </p:txBody>
      </p:sp>
      <p:sp>
        <p:nvSpPr>
          <p:cNvPr id="5" name="Rectangle 7"/>
          <p:cNvSpPr>
            <a:spLocks noChangeArrowheads="1"/>
          </p:cNvSpPr>
          <p:nvPr userDrawn="1"/>
        </p:nvSpPr>
        <p:spPr bwMode="ltGray">
          <a:xfrm>
            <a:off x="8596313" y="6626225"/>
            <a:ext cx="320675" cy="234950"/>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CEC05037-79E7-4302-8715-5E4BAB5A5DA4}" type="slidenum">
              <a:rPr lang="en-US" sz="1000">
                <a:solidFill>
                  <a:srgbClr val="8E8E95"/>
                </a:solidFill>
                <a:latin typeface="+mn-lt"/>
              </a:rPr>
              <a:pPr algn="r" defTabSz="814388" fontAlgn="auto">
                <a:spcBef>
                  <a:spcPts val="0"/>
                </a:spcBef>
                <a:spcAft>
                  <a:spcPts val="0"/>
                </a:spcAft>
                <a:defRPr/>
              </a:pPr>
              <a:t>‹#›</a:t>
            </a:fld>
            <a:endParaRPr lang="en-US" sz="1000" dirty="0">
              <a:solidFill>
                <a:srgbClr val="8E8E95"/>
              </a:solidFill>
              <a:latin typeface="+mn-lt"/>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solid gradient">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9" name="Rounded Rectangle 28"/>
          <p:cNvSpPr/>
          <p:nvPr/>
        </p:nvSpPr>
        <p:spPr>
          <a:xfrm>
            <a:off x="1823499" y="-3570592"/>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0" name="Rounded Rectangle 29"/>
          <p:cNvSpPr/>
          <p:nvPr/>
        </p:nvSpPr>
        <p:spPr>
          <a:xfrm>
            <a:off x="0" y="-637720"/>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1" name="Rounded Rectangle 30"/>
          <p:cNvSpPr/>
          <p:nvPr/>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j-lt"/>
              <a:ea typeface="+mn-ea"/>
              <a:cs typeface="+mn-cs"/>
            </a:endParaRPr>
          </a:p>
        </p:txBody>
      </p:sp>
      <p:sp>
        <p:nvSpPr>
          <p:cNvPr id="32" name="Rounded Rectangle 31"/>
          <p:cNvSpPr/>
          <p:nvPr/>
        </p:nvSpPr>
        <p:spPr>
          <a:xfrm>
            <a:off x="6585483" y="-291327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3" name="Rounded Rectangle 32"/>
          <p:cNvSpPr/>
          <p:nvPr/>
        </p:nvSpPr>
        <p:spPr>
          <a:xfrm>
            <a:off x="8105451" y="569919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4" name="Rounded Rectangle 33"/>
          <p:cNvSpPr/>
          <p:nvPr/>
        </p:nvSpPr>
        <p:spPr>
          <a:xfrm rot="10800000">
            <a:off x="3036073" y="1516172"/>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Title 1"/>
          <p:cNvSpPr>
            <a:spLocks noGrp="1"/>
          </p:cNvSpPr>
          <p:nvPr>
            <p:ph type="ctrTitle" hasCustomPrompt="1"/>
          </p:nvPr>
        </p:nvSpPr>
        <p:spPr>
          <a:xfrm>
            <a:off x="221393" y="1236689"/>
            <a:ext cx="8112125" cy="2918779"/>
          </a:xfrm>
        </p:spPr>
        <p:txBody>
          <a:bodyPr/>
          <a:lstStyle>
            <a:lvl1pPr>
              <a:lnSpc>
                <a:spcPct val="90000"/>
              </a:lnSpc>
              <a:defRPr sz="6000" b="0" spc="-200" baseline="0">
                <a:solidFill>
                  <a:schemeClr val="bg1"/>
                </a:solidFill>
                <a:latin typeface="+mj-lt"/>
              </a:defRPr>
            </a:lvl1pPr>
          </a:lstStyle>
          <a:p>
            <a:r>
              <a:rPr lang="en-US" dirty="0" smtClean="0"/>
              <a:t>Presentation Title Goes Here</a:t>
            </a:r>
            <a:endParaRPr lang="en-US" dirty="0"/>
          </a:p>
        </p:txBody>
      </p:sp>
      <p:grpSp>
        <p:nvGrpSpPr>
          <p:cNvPr id="4" name="Group 38"/>
          <p:cNvGrpSpPr/>
          <p:nvPr/>
        </p:nvGrpSpPr>
        <p:grpSpPr>
          <a:xfrm>
            <a:off x="341314" y="311151"/>
            <a:ext cx="829170" cy="438358"/>
            <a:chOff x="609600" y="528537"/>
            <a:chExt cx="1444734" cy="763789"/>
          </a:xfrm>
          <a:solidFill>
            <a:schemeClr val="bg1"/>
          </a:solidFill>
        </p:grpSpPr>
        <p:sp>
          <p:nvSpPr>
            <p:cNvPr id="64" name="Rectangle 63"/>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latin typeface="+mj-lt"/>
              </a:endParaRPr>
            </a:p>
          </p:txBody>
        </p:sp>
        <p:sp>
          <p:nvSpPr>
            <p:cNvPr id="65" name="Freeform 64"/>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mj-lt"/>
              </a:endParaRPr>
            </a:p>
          </p:txBody>
        </p:sp>
        <p:sp>
          <p:nvSpPr>
            <p:cNvPr id="66" name="Freeform 65"/>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mj-lt"/>
              </a:endParaRPr>
            </a:p>
          </p:txBody>
        </p:sp>
        <p:sp>
          <p:nvSpPr>
            <p:cNvPr id="67" name="Freeform 66"/>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mj-lt"/>
              </a:endParaRPr>
            </a:p>
          </p:txBody>
        </p:sp>
        <p:sp>
          <p:nvSpPr>
            <p:cNvPr id="68" name="Freeform 6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mj-lt"/>
              </a:endParaRPr>
            </a:p>
          </p:txBody>
        </p:sp>
        <p:sp>
          <p:nvSpPr>
            <p:cNvPr id="69" name="Freeform 6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sp>
          <p:nvSpPr>
            <p:cNvPr id="70" name="Freeform 6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mj-lt"/>
              </a:endParaRPr>
            </a:p>
          </p:txBody>
        </p:sp>
        <p:sp>
          <p:nvSpPr>
            <p:cNvPr id="71" name="Freeform 7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72" name="Freeform 7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3" name="Freeform 7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mj-lt"/>
              </a:endParaRPr>
            </a:p>
          </p:txBody>
        </p:sp>
        <p:sp>
          <p:nvSpPr>
            <p:cNvPr id="74" name="Freeform 7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5" name="Freeform 7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76" name="Freeform 7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7" name="Freeform 7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grpSp>
      <p:sp>
        <p:nvSpPr>
          <p:cNvPr id="3" name="Subtitle 2"/>
          <p:cNvSpPr>
            <a:spLocks noGrp="1"/>
          </p:cNvSpPr>
          <p:nvPr>
            <p:ph type="subTitle" idx="1" hasCustomPrompt="1"/>
          </p:nvPr>
        </p:nvSpPr>
        <p:spPr>
          <a:xfrm>
            <a:off x="236383" y="4464068"/>
            <a:ext cx="811212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58"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chemeClr val="bg2"/>
                </a:solidFill>
                <a:latin typeface="+mj-lt"/>
              </a:rPr>
              <a:t>Cisco </a:t>
            </a:r>
            <a:r>
              <a:rPr lang="en-US" sz="600" dirty="0" smtClean="0">
                <a:solidFill>
                  <a:schemeClr val="bg2"/>
                </a:solidFill>
                <a:latin typeface="+mj-lt"/>
              </a:rPr>
              <a:t>Public</a:t>
            </a:r>
            <a:endParaRPr lang="en-US" sz="600" dirty="0">
              <a:solidFill>
                <a:schemeClr val="bg2"/>
              </a:solidFill>
              <a:latin typeface="+mj-lt"/>
            </a:endParaRPr>
          </a:p>
        </p:txBody>
      </p:sp>
      <p:sp>
        <p:nvSpPr>
          <p:cNvPr id="59"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bg2"/>
                </a:solidFill>
                <a:latin typeface="+mj-lt"/>
              </a:rPr>
              <a:pPr algn="r" defTabSz="814388">
                <a:lnSpc>
                  <a:spcPct val="100000"/>
                </a:lnSpc>
              </a:pPr>
              <a:t>‹#›</a:t>
            </a:fld>
            <a:endParaRPr lang="en-US" sz="600" dirty="0">
              <a:solidFill>
                <a:schemeClr val="bg2"/>
              </a:solidFill>
              <a:latin typeface="+mj-lt"/>
            </a:endParaRPr>
          </a:p>
        </p:txBody>
      </p:sp>
      <p:sp>
        <p:nvSpPr>
          <p:cNvPr id="36"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2012 Cisco and/or its affiliates. All rights reserved.</a:t>
            </a:r>
            <a:endParaRPr lang="en-US" sz="600" dirty="0">
              <a:solidFill>
                <a:srgbClr val="FFFFFF"/>
              </a:solidFill>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33"/>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32"/>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34"/>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31"/>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30"/>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2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Title Slide solid gradient_static">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37" name="Rounded Rectangle 36"/>
          <p:cNvSpPr/>
          <p:nvPr/>
        </p:nvSpPr>
        <p:spPr>
          <a:xfrm>
            <a:off x="1823499" y="3308943"/>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8" name="Rounded Rectangle 37"/>
          <p:cNvSpPr/>
          <p:nvPr/>
        </p:nvSpPr>
        <p:spPr>
          <a:xfrm>
            <a:off x="0" y="1236689"/>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9" name="Rounded Rectangle 38"/>
          <p:cNvSpPr/>
          <p:nvPr/>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j-lt"/>
              <a:ea typeface="+mn-ea"/>
              <a:cs typeface="+mn-cs"/>
            </a:endParaRPr>
          </a:p>
        </p:txBody>
      </p:sp>
      <p:sp>
        <p:nvSpPr>
          <p:cNvPr id="40" name="Rounded Rectangle 39"/>
          <p:cNvSpPr/>
          <p:nvPr/>
        </p:nvSpPr>
        <p:spPr>
          <a:xfrm>
            <a:off x="6585483" y="-205602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1" name="Rounded Rectangle 40"/>
          <p:cNvSpPr/>
          <p:nvPr/>
        </p:nvSpPr>
        <p:spPr>
          <a:xfrm>
            <a:off x="8105451" y="278378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2" name="Rounded Rectangle 41"/>
          <p:cNvSpPr/>
          <p:nvPr/>
        </p:nvSpPr>
        <p:spPr>
          <a:xfrm rot="10800000">
            <a:off x="3036073" y="174390"/>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Title 1"/>
          <p:cNvSpPr>
            <a:spLocks noGrp="1"/>
          </p:cNvSpPr>
          <p:nvPr>
            <p:ph type="ctrTitle" hasCustomPrompt="1"/>
          </p:nvPr>
        </p:nvSpPr>
        <p:spPr>
          <a:xfrm>
            <a:off x="221393" y="1236689"/>
            <a:ext cx="8112125" cy="2918779"/>
          </a:xfrm>
        </p:spPr>
        <p:txBody>
          <a:bodyPr/>
          <a:lstStyle>
            <a:lvl1pPr>
              <a:lnSpc>
                <a:spcPct val="90000"/>
              </a:lnSpc>
              <a:defRPr sz="6000" b="0" spc="-200" baseline="0">
                <a:solidFill>
                  <a:schemeClr val="bg1"/>
                </a:solidFill>
                <a:latin typeface="+mj-lt"/>
              </a:defRPr>
            </a:lvl1pPr>
          </a:lstStyle>
          <a:p>
            <a:r>
              <a:rPr lang="en-US" dirty="0" smtClean="0"/>
              <a:t>Presentation Title Goes Here</a:t>
            </a:r>
            <a:endParaRPr lang="en-US" dirty="0"/>
          </a:p>
        </p:txBody>
      </p:sp>
      <p:grpSp>
        <p:nvGrpSpPr>
          <p:cNvPr id="4" name="Group 38"/>
          <p:cNvGrpSpPr/>
          <p:nvPr/>
        </p:nvGrpSpPr>
        <p:grpSpPr>
          <a:xfrm>
            <a:off x="341314" y="311151"/>
            <a:ext cx="829170" cy="438358"/>
            <a:chOff x="609600" y="528537"/>
            <a:chExt cx="1444734" cy="763789"/>
          </a:xfrm>
          <a:solidFill>
            <a:schemeClr val="bg1"/>
          </a:solidFill>
        </p:grpSpPr>
        <p:sp>
          <p:nvSpPr>
            <p:cNvPr id="64" name="Rectangle 63"/>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latin typeface="+mj-lt"/>
              </a:endParaRPr>
            </a:p>
          </p:txBody>
        </p:sp>
        <p:sp>
          <p:nvSpPr>
            <p:cNvPr id="65" name="Freeform 64"/>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mj-lt"/>
              </a:endParaRPr>
            </a:p>
          </p:txBody>
        </p:sp>
        <p:sp>
          <p:nvSpPr>
            <p:cNvPr id="66" name="Freeform 65"/>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mj-lt"/>
              </a:endParaRPr>
            </a:p>
          </p:txBody>
        </p:sp>
        <p:sp>
          <p:nvSpPr>
            <p:cNvPr id="67" name="Freeform 66"/>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mj-lt"/>
              </a:endParaRPr>
            </a:p>
          </p:txBody>
        </p:sp>
        <p:sp>
          <p:nvSpPr>
            <p:cNvPr id="68" name="Freeform 6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mj-lt"/>
              </a:endParaRPr>
            </a:p>
          </p:txBody>
        </p:sp>
        <p:sp>
          <p:nvSpPr>
            <p:cNvPr id="69" name="Freeform 6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sp>
          <p:nvSpPr>
            <p:cNvPr id="70" name="Freeform 6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mj-lt"/>
              </a:endParaRPr>
            </a:p>
          </p:txBody>
        </p:sp>
        <p:sp>
          <p:nvSpPr>
            <p:cNvPr id="71" name="Freeform 7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72" name="Freeform 7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3" name="Freeform 7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mj-lt"/>
              </a:endParaRPr>
            </a:p>
          </p:txBody>
        </p:sp>
        <p:sp>
          <p:nvSpPr>
            <p:cNvPr id="74" name="Freeform 7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5" name="Freeform 7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76" name="Freeform 7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7" name="Freeform 7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grpSp>
      <p:sp>
        <p:nvSpPr>
          <p:cNvPr id="3" name="Subtitle 2"/>
          <p:cNvSpPr>
            <a:spLocks noGrp="1"/>
          </p:cNvSpPr>
          <p:nvPr>
            <p:ph type="subTitle" idx="1" hasCustomPrompt="1"/>
          </p:nvPr>
        </p:nvSpPr>
        <p:spPr>
          <a:xfrm>
            <a:off x="236383" y="4464068"/>
            <a:ext cx="811212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58"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chemeClr val="bg2"/>
                </a:solidFill>
                <a:latin typeface="+mj-lt"/>
              </a:rPr>
              <a:t>Cisco </a:t>
            </a:r>
            <a:r>
              <a:rPr lang="en-US" sz="600" dirty="0" smtClean="0">
                <a:solidFill>
                  <a:schemeClr val="bg2"/>
                </a:solidFill>
                <a:latin typeface="+mj-lt"/>
              </a:rPr>
              <a:t>Public</a:t>
            </a:r>
            <a:endParaRPr lang="en-US" sz="600" dirty="0">
              <a:solidFill>
                <a:schemeClr val="bg2"/>
              </a:solidFill>
              <a:latin typeface="+mj-lt"/>
            </a:endParaRPr>
          </a:p>
        </p:txBody>
      </p:sp>
      <p:sp>
        <p:nvSpPr>
          <p:cNvPr id="59"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bg2"/>
                </a:solidFill>
                <a:latin typeface="+mj-lt"/>
              </a:rPr>
              <a:pPr algn="r" defTabSz="814388">
                <a:lnSpc>
                  <a:spcPct val="100000"/>
                </a:lnSpc>
              </a:pPr>
              <a:t>‹#›</a:t>
            </a:fld>
            <a:endParaRPr lang="en-US" sz="600" dirty="0">
              <a:solidFill>
                <a:schemeClr val="bg2"/>
              </a:solidFill>
              <a:latin typeface="+mj-lt"/>
            </a:endParaRPr>
          </a:p>
        </p:txBody>
      </p:sp>
      <p:sp>
        <p:nvSpPr>
          <p:cNvPr id="36"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2012 Cisco and/or its affiliates. All rights reserved.</a:t>
            </a:r>
            <a:endParaRPr lang="en-US" sz="600" dirty="0">
              <a:solidFill>
                <a:srgbClr val="FFFFFF"/>
              </a:solidFill>
              <a:latin typeface="+mj-lt"/>
            </a:endParaRPr>
          </a:p>
        </p:txBody>
      </p:sp>
    </p:spTree>
  </p:cSld>
  <p:clrMapOvr>
    <a:masterClrMapping/>
  </p:clrMapOvr>
  <p:transition>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333375" y="3106738"/>
            <a:ext cx="8477250" cy="3438525"/>
          </a:xfrm>
          <a:prstGeom prst="rect">
            <a:avLst/>
          </a:prstGeom>
          <a:noFill/>
        </p:spPr>
      </p:pic>
      <p:sp>
        <p:nvSpPr>
          <p:cNvPr id="26" name="Rectangle 25"/>
          <p:cNvSpPr/>
          <p:nvPr/>
        </p:nvSpPr>
        <p:spPr>
          <a:xfrm>
            <a:off x="217357" y="3020518"/>
            <a:ext cx="8694295" cy="3357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2" name="Title 1"/>
          <p:cNvSpPr>
            <a:spLocks noGrp="1"/>
          </p:cNvSpPr>
          <p:nvPr>
            <p:ph type="ctrTitle" hasCustomPrompt="1"/>
          </p:nvPr>
        </p:nvSpPr>
        <p:spPr>
          <a:xfrm>
            <a:off x="221393" y="399143"/>
            <a:ext cx="8112125" cy="2407042"/>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24"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a:t>
            </a:r>
            <a:r>
              <a:rPr lang="en-US" sz="600" dirty="0" smtClean="0">
                <a:solidFill>
                  <a:srgbClr val="C0C0C0"/>
                </a:solidFill>
                <a:latin typeface="+mj-lt"/>
              </a:rPr>
              <a:t>Public</a:t>
            </a:r>
            <a:endParaRPr lang="en-US" sz="600" dirty="0">
              <a:solidFill>
                <a:srgbClr val="C0C0C0"/>
              </a:solidFill>
              <a:latin typeface="+mj-lt"/>
            </a:endParaRPr>
          </a:p>
        </p:txBody>
      </p:sp>
      <p:sp>
        <p:nvSpPr>
          <p:cNvPr id="25"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
        <p:nvSpPr>
          <p:cNvPr id="10"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2012 Cisco and/or its affiliates. All rights reserved.</a:t>
            </a:r>
            <a:endParaRPr lang="en-US" sz="600" dirty="0">
              <a:solidFill>
                <a:srgbClr val="C0C0C0"/>
              </a:solidFill>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26"/>
                                        </p:tgtEl>
                                        <p:attrNameLst>
                                          <p:attrName>ppt_x</p:attrName>
                                          <p:attrName>ppt_y</p:attrName>
                                        </p:attrNameLst>
                                      </p:cBhvr>
                                      <p:rCtr x="0" y="-241"/>
                                    </p:animMotion>
                                  </p:childTnLst>
                                </p:cTn>
                              </p:par>
                              <p:par>
                                <p:cTn id="7" presetID="10" presetClass="entr" presetSubtype="0" fill="hold" grpId="0" nodeType="withEffect">
                                  <p:stCondLst>
                                    <p:cond delay="1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2" y="229015"/>
            <a:ext cx="8588861" cy="838200"/>
          </a:xfrm>
        </p:spPr>
        <p:txBody>
          <a:bodyPr anchor="t"/>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441345"/>
            <a:ext cx="8578850" cy="4527655"/>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229702" y="218855"/>
            <a:ext cx="8588861" cy="838200"/>
          </a:xfrm>
        </p:spPr>
        <p:txBody>
          <a:bodyPr anchor="t"/>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39713" y="1339745"/>
            <a:ext cx="4122425"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706781" y="1339745"/>
            <a:ext cx="4122425"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Bullet with pull quote">
    <p:spTree>
      <p:nvGrpSpPr>
        <p:cNvPr id="1" name=""/>
        <p:cNvGrpSpPr/>
        <p:nvPr/>
      </p:nvGrpSpPr>
      <p:grpSpPr>
        <a:xfrm>
          <a:off x="0" y="0"/>
          <a:ext cx="0" cy="0"/>
          <a:chOff x="0" y="0"/>
          <a:chExt cx="0" cy="0"/>
        </a:xfrm>
      </p:grpSpPr>
      <p:sp>
        <p:nvSpPr>
          <p:cNvPr id="15" name="Rounded Rectangle 14"/>
          <p:cNvSpPr/>
          <p:nvPr/>
        </p:nvSpPr>
        <p:spPr>
          <a:xfrm>
            <a:off x="4984231" y="1411242"/>
            <a:ext cx="3759720" cy="4793993"/>
          </a:xfrm>
          <a:prstGeom prst="roundRect">
            <a:avLst>
              <a:gd name="adj" fmla="val 0"/>
            </a:avLst>
          </a:prstGeom>
          <a:gradFill flip="none" rotWithShape="1">
            <a:gsLst>
              <a:gs pos="0">
                <a:srgbClr val="E2F4FA"/>
              </a:gs>
              <a:gs pos="47000">
                <a:schemeClr val="bg1"/>
              </a:gs>
              <a:gs pos="100000">
                <a:srgbClr val="E2F4FA"/>
              </a:gs>
            </a:gsLst>
            <a:lin ang="2700000" scaled="1"/>
            <a:tileRect/>
          </a:gra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Title 1"/>
          <p:cNvSpPr>
            <a:spLocks noGrp="1"/>
          </p:cNvSpPr>
          <p:nvPr>
            <p:ph type="title"/>
          </p:nvPr>
        </p:nvSpPr>
        <p:spPr>
          <a:xfrm>
            <a:off x="229702" y="218855"/>
            <a:ext cx="8588861" cy="838200"/>
          </a:xfrm>
        </p:spPr>
        <p:txBody>
          <a:bodyPr anchor="t"/>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339745"/>
            <a:ext cx="4103687" cy="4965700"/>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5221224" y="1747683"/>
            <a:ext cx="3236976" cy="646331"/>
          </a:xfrm>
        </p:spPr>
        <p:txBody>
          <a:bodyPr>
            <a:spAutoFit/>
          </a:bodyPr>
          <a:lstStyle>
            <a:lvl1pPr marL="114300" indent="-114300" algn="l" defTabSz="914400" rtl="0" eaLnBrk="1" latinLnBrk="0" hangingPunct="1">
              <a:lnSpc>
                <a:spcPct val="90000"/>
              </a:lnSpc>
              <a:spcBef>
                <a:spcPts val="0"/>
              </a:spcBef>
              <a:buNone/>
              <a:defRPr lang="en-US" sz="2000" kern="1200" dirty="0" smtClean="0">
                <a:gradFill>
                  <a:gsLst>
                    <a:gs pos="0">
                      <a:schemeClr val="tx1"/>
                    </a:gs>
                    <a:gs pos="47000">
                      <a:schemeClr val="accent2"/>
                    </a:gs>
                    <a:gs pos="100000">
                      <a:schemeClr val="accent4"/>
                    </a:gs>
                  </a:gsLst>
                  <a:lin ang="3600000" scaled="0"/>
                </a:gradFill>
                <a:latin typeface="+mj-lt"/>
                <a:ea typeface="+mn-ea"/>
                <a:cs typeface="+mn-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8" name="Text Placeholder 11"/>
          <p:cNvSpPr>
            <a:spLocks noGrp="1"/>
          </p:cNvSpPr>
          <p:nvPr>
            <p:ph type="body" sz="quarter" idx="13" hasCustomPrompt="1"/>
          </p:nvPr>
        </p:nvSpPr>
        <p:spPr>
          <a:xfrm>
            <a:off x="5310432" y="4735551"/>
            <a:ext cx="3236976" cy="338554"/>
          </a:xfrm>
          <a:noFill/>
        </p:spPr>
        <p:txBody>
          <a:bodyPr vert="horz" wrap="square" lIns="91440" tIns="45720" rIns="91440" bIns="45720" rtlCol="0">
            <a:spAutoFit/>
          </a:bodyPr>
          <a:lstStyle>
            <a:lvl1pPr marL="114300" marR="0" indent="-114300" algn="l" defTabSz="914400" rtl="0" eaLnBrk="1" fontAlgn="auto" latinLnBrk="0" hangingPunct="1">
              <a:lnSpc>
                <a:spcPct val="100000"/>
              </a:lnSpc>
              <a:spcBef>
                <a:spcPts val="0"/>
              </a:spcBef>
              <a:spcAft>
                <a:spcPts val="0"/>
              </a:spcAft>
              <a:buClrTx/>
              <a:buSzTx/>
              <a:buFontTx/>
              <a:buNone/>
              <a:tabLst/>
              <a:defRPr kumimoji="0" lang="en-US" sz="1600" b="0" i="0" u="none" strike="noStrike" kern="1200" cap="none" spc="0" normalizeH="0" baseline="0" noProof="0">
                <a:ln>
                  <a:noFill/>
                </a:ln>
                <a:solidFill>
                  <a:srgbClr val="FFFFFF">
                    <a:lumMod val="50000"/>
                  </a:srgbClr>
                </a:solidFill>
                <a:effectLst/>
                <a:uLnTx/>
                <a:uFillTx/>
                <a:latin typeface="+mj-lt"/>
                <a:ea typeface="+mn-ea"/>
                <a:cs typeface="+mn-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marL="114300" marR="0" lvl="0" indent="-11430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FFFF">
                    <a:lumMod val="50000"/>
                  </a:srgbClr>
                </a:solidFill>
                <a:effectLst/>
                <a:uLnTx/>
                <a:uFillTx/>
                <a:latin typeface="Ciscolight" pitchFamily="2" charset="0"/>
                <a:ea typeface="+mn-ea"/>
                <a:cs typeface="+mn-cs"/>
              </a:rPr>
              <a:t>Source Name</a:t>
            </a:r>
          </a:p>
        </p:txBody>
      </p:sp>
      <p:sp>
        <p:nvSpPr>
          <p:cNvPr id="11" name="Rectangle 4"/>
          <p:cNvSpPr>
            <a:spLocks noChangeArrowheads="1"/>
          </p:cNvSpPr>
          <p:nvPr/>
        </p:nvSpPr>
        <p:spPr bwMode="ltGray">
          <a:xfrm>
            <a:off x="251373" y="6586246"/>
            <a:ext cx="2568027" cy="175257"/>
          </a:xfrm>
          <a:prstGeom prst="rect">
            <a:avLst/>
          </a:prstGeom>
          <a:noFill/>
          <a:ln w="9525">
            <a:noFill/>
            <a:miter lim="800000"/>
            <a:headEnd/>
            <a:tailEnd/>
          </a:ln>
          <a:effectLst/>
        </p:spPr>
        <p:txBody>
          <a:bodyPr wrap="square" lIns="82124" tIns="41061" rIns="82124" bIns="41061" anchor="b" anchorCtr="0">
            <a:spAutoFit/>
          </a:bodyPr>
          <a:lstStyle/>
          <a:p>
            <a:pPr marL="0" algn="l" defTabSz="814388" rtl="0" eaLnBrk="1" latinLnBrk="0" hangingPunct="1">
              <a:lnSpc>
                <a:spcPct val="100000"/>
              </a:lnSpc>
            </a:pPr>
            <a:r>
              <a:rPr lang="en-US" sz="600" kern="1200" dirty="0" smtClean="0">
                <a:solidFill>
                  <a:srgbClr val="C0C0C0"/>
                </a:solidFill>
                <a:latin typeface="+mj-lt"/>
                <a:ea typeface="+mn-ea"/>
                <a:cs typeface="+mn-cs"/>
              </a:rPr>
              <a:t>© 2012 Cisco and/or its affiliates. All rights reserved.</a:t>
            </a:r>
            <a:endParaRPr lang="en-US" sz="600" kern="1200" dirty="0">
              <a:solidFill>
                <a:srgbClr val="C0C0C0"/>
              </a:solidFill>
              <a:latin typeface="+mj-lt"/>
              <a:ea typeface="+mn-ea"/>
              <a:cs typeface="+mn-cs"/>
            </a:endParaRPr>
          </a:p>
        </p:txBody>
      </p:sp>
      <p:sp>
        <p:nvSpPr>
          <p:cNvPr id="14"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a:t>
            </a:r>
            <a:r>
              <a:rPr lang="en-US" sz="600" dirty="0" smtClean="0">
                <a:solidFill>
                  <a:srgbClr val="C0C0C0"/>
                </a:solidFill>
                <a:latin typeface="+mj-lt"/>
              </a:rPr>
              <a:t>Public</a:t>
            </a:r>
            <a:endParaRPr lang="en-US" sz="600" dirty="0">
              <a:solidFill>
                <a:srgbClr val="C0C0C0"/>
              </a:solidFill>
              <a:latin typeface="+mj-lt"/>
            </a:endParaRPr>
          </a:p>
        </p:txBody>
      </p:sp>
      <p:sp>
        <p:nvSpPr>
          <p:cNvPr id="17"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pic>
        <p:nvPicPr>
          <p:cNvPr id="21" name="Picture 20" descr="verticalbar.png"/>
          <p:cNvPicPr>
            <a:picLocks noChangeAspect="1"/>
          </p:cNvPicPr>
          <p:nvPr/>
        </p:nvPicPr>
        <p:blipFill>
          <a:blip r:embed="rId2" cstate="print"/>
          <a:stretch>
            <a:fillRect/>
          </a:stretch>
        </p:blipFill>
        <p:spPr>
          <a:xfrm>
            <a:off x="4948236" y="1335313"/>
            <a:ext cx="83809" cy="4961463"/>
          </a:xfrm>
          <a:prstGeom prst="rect">
            <a:avLst/>
          </a:prstGeom>
        </p:spPr>
      </p:pic>
    </p:spTree>
  </p:cSld>
  <p:clrMapOvr>
    <a:masterClrMapping/>
  </p:clrMapOvr>
  <p:transition>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2301" y="196770"/>
            <a:ext cx="8588861" cy="1015770"/>
          </a:xfrm>
          <a:prstGeom prst="rect">
            <a:avLst/>
          </a:prstGeom>
        </p:spPr>
        <p:txBody>
          <a:bodyPr vert="horz" lIns="82296" tIns="45720" rIns="82296" bIns="45720" rtlCol="0" anchor="b" anchorCtr="0">
            <a:noAutofit/>
          </a:bodyPr>
          <a:lstStyle/>
          <a:p>
            <a:r>
              <a:rPr lang="en-US" dirty="0" smtClean="0"/>
              <a:t>Slide Title Goes Here</a:t>
            </a:r>
            <a:br>
              <a:rPr lang="en-US" dirty="0" smtClean="0"/>
            </a:br>
            <a:endParaRPr lang="en-US" dirty="0"/>
          </a:p>
        </p:txBody>
      </p:sp>
      <p:sp>
        <p:nvSpPr>
          <p:cNvPr id="3" name="Text Placeholder 2"/>
          <p:cNvSpPr>
            <a:spLocks noGrp="1"/>
          </p:cNvSpPr>
          <p:nvPr>
            <p:ph type="body" idx="1"/>
          </p:nvPr>
        </p:nvSpPr>
        <p:spPr>
          <a:xfrm>
            <a:off x="322301" y="1328170"/>
            <a:ext cx="8551441" cy="4965699"/>
          </a:xfrm>
          <a:prstGeom prst="rect">
            <a:avLst/>
          </a:prstGeom>
        </p:spPr>
        <p:txBody>
          <a:bodyPr vert="horz" lIns="91440" tIns="45720" rIns="91440" bIns="45720" rtlCol="0">
            <a:norm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2012 Cisco and/or its affiliates. All rights reserved.</a:t>
            </a:r>
            <a:endParaRPr lang="en-US" sz="600" dirty="0">
              <a:solidFill>
                <a:srgbClr val="C0C0C0"/>
              </a:solidFill>
              <a:latin typeface="+mj-lt"/>
            </a:endParaRPr>
          </a:p>
        </p:txBody>
      </p:sp>
      <p:sp>
        <p:nvSpPr>
          <p:cNvPr id="11" name="Rectangle 5"/>
          <p:cNvSpPr>
            <a:spLocks noChangeArrowheads="1"/>
          </p:cNvSpPr>
          <p:nvPr/>
        </p:nvSpPr>
        <p:spPr bwMode="ltGray">
          <a:xfrm>
            <a:off x="7983399" y="6584512"/>
            <a:ext cx="592251"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a:t>
            </a:r>
            <a:r>
              <a:rPr lang="en-US" sz="600" dirty="0" smtClean="0">
                <a:solidFill>
                  <a:srgbClr val="C0C0C0"/>
                </a:solidFill>
                <a:latin typeface="+mj-lt"/>
              </a:rPr>
              <a:t>Public</a:t>
            </a:r>
            <a:endParaRPr lang="en-US" sz="600" dirty="0">
              <a:solidFill>
                <a:srgbClr val="C0C0C0"/>
              </a:solidFill>
              <a:latin typeface="+mj-lt"/>
            </a:endParaRPr>
          </a:p>
        </p:txBody>
      </p:sp>
      <p:sp>
        <p:nvSpPr>
          <p:cNvPr id="9"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pic>
        <p:nvPicPr>
          <p:cNvPr id="13" name="Picture 12" descr="bottom bar.jpg"/>
          <p:cNvPicPr>
            <a:picLocks noChangeAspect="1"/>
          </p:cNvPicPr>
          <p:nvPr/>
        </p:nvPicPr>
        <p:blipFill>
          <a:blip r:embed="rId40" cstate="print"/>
          <a:stretch>
            <a:fillRect/>
          </a:stretch>
        </p:blipFill>
        <p:spPr>
          <a:xfrm>
            <a:off x="333375" y="6378339"/>
            <a:ext cx="8477250" cy="162912"/>
          </a:xfrm>
          <a:prstGeom prst="rect">
            <a:avLst/>
          </a:prstGeom>
        </p:spPr>
      </p:pic>
      <p:sp>
        <p:nvSpPr>
          <p:cNvPr id="12" name="TextBox 11">
            <a:hlinkClick r:id="" action="ppaction://noaction"/>
          </p:cNvPr>
          <p:cNvSpPr txBox="1"/>
          <p:nvPr/>
        </p:nvSpPr>
        <p:spPr>
          <a:xfrm>
            <a:off x="5934955" y="6210592"/>
            <a:ext cx="2854169" cy="604781"/>
          </a:xfrm>
          <a:prstGeom prst="rect">
            <a:avLst/>
          </a:prstGeom>
          <a:solidFill>
            <a:schemeClr val="bg1">
              <a:alpha val="0"/>
            </a:schemeClr>
          </a:solidFill>
          <a:ln>
            <a:noFill/>
          </a:ln>
        </p:spPr>
        <p:txBody>
          <a:bodyPr wrap="square" rtlCol="0">
            <a:spAutoFit/>
          </a:bodyPr>
          <a:lstStyle/>
          <a:p>
            <a:r>
              <a:rPr lang="en-US" sz="3600" dirty="0" smtClean="0">
                <a:solidFill>
                  <a:schemeClr val="bg1"/>
                </a:solidFill>
                <a:latin typeface="Courier New" pitchFamily="49" charset="0"/>
                <a:cs typeface="Courier New" pitchFamily="49" charset="0"/>
              </a:rPr>
              <a:t> </a:t>
            </a:r>
            <a:endParaRPr lang="en-US" sz="3600" dirty="0">
              <a:solidFill>
                <a:schemeClr val="bg1"/>
              </a:solidFill>
              <a:latin typeface="Courier New" pitchFamily="49" charset="0"/>
              <a:cs typeface="Courier New" pitchFamily="49" charset="0"/>
            </a:endParaRPr>
          </a:p>
        </p:txBody>
      </p:sp>
      <p:sp>
        <p:nvSpPr>
          <p:cNvPr id="14" name="TextBox 13">
            <a:hlinkClick r:id="" action="ppaction://noaction"/>
          </p:cNvPr>
          <p:cNvSpPr txBox="1"/>
          <p:nvPr/>
        </p:nvSpPr>
        <p:spPr>
          <a:xfrm>
            <a:off x="3055853" y="6210592"/>
            <a:ext cx="2854169" cy="604781"/>
          </a:xfrm>
          <a:prstGeom prst="rect">
            <a:avLst/>
          </a:prstGeom>
          <a:solidFill>
            <a:schemeClr val="bg1">
              <a:alpha val="0"/>
            </a:schemeClr>
          </a:solidFill>
        </p:spPr>
        <p:txBody>
          <a:bodyPr wrap="square" rtlCol="0">
            <a:spAutoFit/>
          </a:bodyPr>
          <a:lstStyle/>
          <a:p>
            <a:r>
              <a:rPr lang="en-US" sz="3600" dirty="0" smtClean="0">
                <a:solidFill>
                  <a:schemeClr val="bg1"/>
                </a:solidFill>
                <a:latin typeface="Courier New" pitchFamily="49" charset="0"/>
                <a:cs typeface="Courier New" pitchFamily="49" charset="0"/>
              </a:rPr>
              <a:t> </a:t>
            </a:r>
            <a:endParaRPr lang="en-US" sz="3600" dirty="0">
              <a:solidFill>
                <a:schemeClr val="bg1"/>
              </a:solidFill>
              <a:latin typeface="Courier New" pitchFamily="49" charset="0"/>
              <a:cs typeface="Courier New" pitchFamily="49" charset="0"/>
            </a:endParaRPr>
          </a:p>
        </p:txBody>
      </p:sp>
      <p:sp>
        <p:nvSpPr>
          <p:cNvPr id="15" name="TextBox 14">
            <a:hlinkClick r:id="" action="ppaction://noaction"/>
          </p:cNvPr>
          <p:cNvSpPr txBox="1"/>
          <p:nvPr/>
        </p:nvSpPr>
        <p:spPr>
          <a:xfrm>
            <a:off x="282083" y="6253219"/>
            <a:ext cx="2769702" cy="604781"/>
          </a:xfrm>
          <a:prstGeom prst="rect">
            <a:avLst/>
          </a:prstGeom>
          <a:solidFill>
            <a:schemeClr val="bg1">
              <a:alpha val="0"/>
            </a:schemeClr>
          </a:solidFill>
        </p:spPr>
        <p:txBody>
          <a:bodyPr wrap="square" rtlCol="0">
            <a:spAutoFit/>
          </a:bodyPr>
          <a:lstStyle/>
          <a:p>
            <a:r>
              <a:rPr lang="en-US" sz="3600" dirty="0" smtClean="0">
                <a:solidFill>
                  <a:schemeClr val="bg1"/>
                </a:solidFill>
                <a:latin typeface="Courier New" pitchFamily="49" charset="0"/>
                <a:cs typeface="Courier New" pitchFamily="49" charset="0"/>
              </a:rPr>
              <a:t> </a:t>
            </a:r>
            <a:endParaRPr lang="en-US" sz="3600" dirty="0">
              <a:solidFill>
                <a:schemeClr val="bg1"/>
              </a:solidFill>
              <a:latin typeface="Courier New" pitchFamily="49" charset="0"/>
              <a:cs typeface="Courier New" pitchFamily="49" charset="0"/>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706"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13" r:id="rId31"/>
    <p:sldLayoutId id="2147483714" r:id="rId32"/>
    <p:sldLayoutId id="2147483715" r:id="rId33"/>
    <p:sldLayoutId id="2147483716" r:id="rId34"/>
    <p:sldLayoutId id="2147483717" r:id="rId35"/>
    <p:sldLayoutId id="2147483718" r:id="rId36"/>
    <p:sldLayoutId id="2147483719" r:id="rId37"/>
    <p:sldLayoutId id="2147483720" r:id="rId38"/>
  </p:sldLayoutIdLst>
  <p:transition>
    <p:wipe dir="r"/>
  </p:transition>
  <p:timing>
    <p:tnLst>
      <p:par>
        <p:cTn id="1" dur="indefinite" restart="never" nodeType="tmRoot"/>
      </p:par>
    </p:tnLst>
  </p:timing>
  <p:txStyles>
    <p:title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hyperlink" Target="mailto:ask-monitor-record@cisco.com" TargetMode="External"/><Relationship Id="rId2" Type="http://schemas.openxmlformats.org/officeDocument/2006/relationships/hyperlink" Target="mailto:ask-monitor-record-external@external.cisco.com" TargetMode="External"/><Relationship Id="rId1" Type="http://schemas.openxmlformats.org/officeDocument/2006/relationships/slideLayout" Target="../slideLayouts/slideLayout7.xml"/><Relationship Id="rId6" Type="http://schemas.openxmlformats.org/officeDocument/2006/relationships/hyperlink" Target="http://wwwin.cisco.com/voice/doc/cm_monitor_record_techbrief.pdf" TargetMode="External"/><Relationship Id="rId5" Type="http://schemas.openxmlformats.org/officeDocument/2006/relationships/hyperlink" Target="http://tools.cisco.com/support/downloads/go/Redirect.x?mdfid=278875240" TargetMode="External"/><Relationship Id="rId4" Type="http://schemas.openxmlformats.org/officeDocument/2006/relationships/hyperlink" Target="http://developer.cisco.com/web/sip/wikidocs"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oleObject" Target="../embeddings/oleObject14.bin"/><Relationship Id="rId7" Type="http://schemas.openxmlformats.org/officeDocument/2006/relationships/image" Target="../media/image21.wmf"/><Relationship Id="rId12" Type="http://schemas.openxmlformats.org/officeDocument/2006/relationships/oleObject" Target="../embeddings/oleObject22.bin"/><Relationship Id="rId2" Type="http://schemas.openxmlformats.org/officeDocument/2006/relationships/slideLayout" Target="../slideLayouts/slideLayout33.xml"/><Relationship Id="rId1" Type="http://schemas.openxmlformats.org/officeDocument/2006/relationships/vmlDrawing" Target="../drawings/vmlDrawing3.vml"/><Relationship Id="rId6" Type="http://schemas.openxmlformats.org/officeDocument/2006/relationships/oleObject" Target="../embeddings/oleObject17.bin"/><Relationship Id="rId11" Type="http://schemas.openxmlformats.org/officeDocument/2006/relationships/oleObject" Target="../embeddings/oleObject21.bin"/><Relationship Id="rId5" Type="http://schemas.openxmlformats.org/officeDocument/2006/relationships/oleObject" Target="../embeddings/oleObject16.bin"/><Relationship Id="rId10" Type="http://schemas.openxmlformats.org/officeDocument/2006/relationships/oleObject" Target="../embeddings/oleObject20.bin"/><Relationship Id="rId4" Type="http://schemas.openxmlformats.org/officeDocument/2006/relationships/oleObject" Target="../embeddings/oleObject15.bin"/><Relationship Id="rId9" Type="http://schemas.openxmlformats.org/officeDocument/2006/relationships/oleObject" Target="../embeddings/oleObject19.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7.bin"/><Relationship Id="rId13" Type="http://schemas.openxmlformats.org/officeDocument/2006/relationships/oleObject" Target="../embeddings/oleObject31.bin"/><Relationship Id="rId18" Type="http://schemas.openxmlformats.org/officeDocument/2006/relationships/oleObject" Target="../embeddings/oleObject36.bin"/><Relationship Id="rId3" Type="http://schemas.openxmlformats.org/officeDocument/2006/relationships/image" Target="../media/image31.png"/><Relationship Id="rId7" Type="http://schemas.openxmlformats.org/officeDocument/2006/relationships/oleObject" Target="../embeddings/oleObject26.bin"/><Relationship Id="rId12" Type="http://schemas.openxmlformats.org/officeDocument/2006/relationships/oleObject" Target="../embeddings/oleObject30.bin"/><Relationship Id="rId17" Type="http://schemas.openxmlformats.org/officeDocument/2006/relationships/oleObject" Target="../embeddings/oleObject35.bin"/><Relationship Id="rId2" Type="http://schemas.openxmlformats.org/officeDocument/2006/relationships/slideLayout" Target="../slideLayouts/slideLayout33.xml"/><Relationship Id="rId16" Type="http://schemas.openxmlformats.org/officeDocument/2006/relationships/oleObject" Target="../embeddings/oleObject34.bin"/><Relationship Id="rId1" Type="http://schemas.openxmlformats.org/officeDocument/2006/relationships/vmlDrawing" Target="../drawings/vmlDrawing4.vml"/><Relationship Id="rId6" Type="http://schemas.openxmlformats.org/officeDocument/2006/relationships/oleObject" Target="../embeddings/oleObject25.bin"/><Relationship Id="rId11" Type="http://schemas.openxmlformats.org/officeDocument/2006/relationships/oleObject" Target="../embeddings/oleObject29.bin"/><Relationship Id="rId5" Type="http://schemas.openxmlformats.org/officeDocument/2006/relationships/oleObject" Target="../embeddings/oleObject24.bin"/><Relationship Id="rId15" Type="http://schemas.openxmlformats.org/officeDocument/2006/relationships/oleObject" Target="../embeddings/oleObject33.bin"/><Relationship Id="rId10" Type="http://schemas.openxmlformats.org/officeDocument/2006/relationships/oleObject" Target="../embeddings/oleObject28.bin"/><Relationship Id="rId19" Type="http://schemas.openxmlformats.org/officeDocument/2006/relationships/oleObject" Target="../embeddings/oleObject37.bin"/><Relationship Id="rId4" Type="http://schemas.openxmlformats.org/officeDocument/2006/relationships/oleObject" Target="../embeddings/oleObject23.bin"/><Relationship Id="rId9" Type="http://schemas.openxmlformats.org/officeDocument/2006/relationships/image" Target="../media/image21.wmf"/><Relationship Id="rId14" Type="http://schemas.openxmlformats.org/officeDocument/2006/relationships/oleObject" Target="../embeddings/oleObject32.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43.bin"/><Relationship Id="rId13" Type="http://schemas.openxmlformats.org/officeDocument/2006/relationships/oleObject" Target="../embeddings/oleObject48.bin"/><Relationship Id="rId3" Type="http://schemas.openxmlformats.org/officeDocument/2006/relationships/oleObject" Target="../embeddings/oleObject38.bin"/><Relationship Id="rId7" Type="http://schemas.openxmlformats.org/officeDocument/2006/relationships/oleObject" Target="../embeddings/oleObject42.bin"/><Relationship Id="rId12" Type="http://schemas.openxmlformats.org/officeDocument/2006/relationships/oleObject" Target="../embeddings/oleObject47.bin"/><Relationship Id="rId2" Type="http://schemas.openxmlformats.org/officeDocument/2006/relationships/slideLayout" Target="../slideLayouts/slideLayout33.xml"/><Relationship Id="rId1" Type="http://schemas.openxmlformats.org/officeDocument/2006/relationships/vmlDrawing" Target="../drawings/vmlDrawing5.vml"/><Relationship Id="rId6" Type="http://schemas.openxmlformats.org/officeDocument/2006/relationships/oleObject" Target="../embeddings/oleObject41.bin"/><Relationship Id="rId11" Type="http://schemas.openxmlformats.org/officeDocument/2006/relationships/oleObject" Target="../embeddings/oleObject46.bin"/><Relationship Id="rId5" Type="http://schemas.openxmlformats.org/officeDocument/2006/relationships/oleObject" Target="../embeddings/oleObject40.bin"/><Relationship Id="rId15" Type="http://schemas.openxmlformats.org/officeDocument/2006/relationships/image" Target="../media/image33.jpeg"/><Relationship Id="rId10" Type="http://schemas.openxmlformats.org/officeDocument/2006/relationships/oleObject" Target="../embeddings/oleObject45.bin"/><Relationship Id="rId4" Type="http://schemas.openxmlformats.org/officeDocument/2006/relationships/oleObject" Target="../embeddings/oleObject39.bin"/><Relationship Id="rId9" Type="http://schemas.openxmlformats.org/officeDocument/2006/relationships/oleObject" Target="../embeddings/oleObject44.bin"/><Relationship Id="rId14" Type="http://schemas.openxmlformats.org/officeDocument/2006/relationships/image" Target="../media/image3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33.xml"/><Relationship Id="rId1" Type="http://schemas.openxmlformats.org/officeDocument/2006/relationships/vmlDrawing" Target="../drawings/vmlDrawing6.vml"/></Relationships>
</file>

<file path=ppt/slides/_rels/slide2.xml.rels><?xml version="1.0" encoding="UTF-8" standalone="yes"?>
<Relationships xmlns="http://schemas.openxmlformats.org/package/2006/relationships"><Relationship Id="rId3" Type="http://schemas.openxmlformats.org/officeDocument/2006/relationships/slide" Target="slide25.xml"/><Relationship Id="rId7" Type="http://schemas.openxmlformats.org/officeDocument/2006/relationships/slide" Target="slide83.xml"/><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slide" Target="slide69.xml"/><Relationship Id="rId5" Type="http://schemas.openxmlformats.org/officeDocument/2006/relationships/slide" Target="slide53.xml"/><Relationship Id="rId4" Type="http://schemas.openxmlformats.org/officeDocument/2006/relationships/slide" Target="slide33.xml"/></Relationships>
</file>

<file path=ppt/slides/_rels/slide20.xml.rels><?xml version="1.0" encoding="UTF-8" standalone="yes"?>
<Relationships xmlns="http://schemas.openxmlformats.org/package/2006/relationships"><Relationship Id="rId2" Type="http://schemas.openxmlformats.org/officeDocument/2006/relationships/hyperlink" Target="http://developer.cisco.com/web/sip/wikidocs"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tags" Target="../tags/tag3.xml"/><Relationship Id="rId7" Type="http://schemas.openxmlformats.org/officeDocument/2006/relationships/image" Target="../media/image36.png"/><Relationship Id="rId12" Type="http://schemas.openxmlformats.org/officeDocument/2006/relationships/image" Target="../media/image41.em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5.png"/><Relationship Id="rId11" Type="http://schemas.openxmlformats.org/officeDocument/2006/relationships/image" Target="../media/image40.wmf"/><Relationship Id="rId5" Type="http://schemas.openxmlformats.org/officeDocument/2006/relationships/notesSlide" Target="../notesSlides/notesSlide4.xml"/><Relationship Id="rId10" Type="http://schemas.openxmlformats.org/officeDocument/2006/relationships/image" Target="../media/image39.png"/><Relationship Id="rId4" Type="http://schemas.openxmlformats.org/officeDocument/2006/relationships/slideLayout" Target="../slideLayouts/slideLayout33.xml"/><Relationship Id="rId9" Type="http://schemas.openxmlformats.org/officeDocument/2006/relationships/image" Target="../media/image38.wmf"/></Relationships>
</file>

<file path=ppt/slides/_rels/slide27.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tags" Target="../tags/tag6.xml"/><Relationship Id="rId7" Type="http://schemas.openxmlformats.org/officeDocument/2006/relationships/image" Target="../media/image42.png"/><Relationship Id="rId12" Type="http://schemas.openxmlformats.org/officeDocument/2006/relationships/image" Target="../media/image41.em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5.png"/><Relationship Id="rId11" Type="http://schemas.openxmlformats.org/officeDocument/2006/relationships/image" Target="../media/image40.wmf"/><Relationship Id="rId5" Type="http://schemas.openxmlformats.org/officeDocument/2006/relationships/notesSlide" Target="../notesSlides/notesSlide5.xml"/><Relationship Id="rId10" Type="http://schemas.openxmlformats.org/officeDocument/2006/relationships/image" Target="../media/image39.png"/><Relationship Id="rId4" Type="http://schemas.openxmlformats.org/officeDocument/2006/relationships/slideLayout" Target="../slideLayouts/slideLayout33.xml"/><Relationship Id="rId9" Type="http://schemas.openxmlformats.org/officeDocument/2006/relationships/image" Target="../media/image38.wmf"/></Relationships>
</file>

<file path=ppt/slides/_rels/slide28.xml.rels><?xml version="1.0" encoding="UTF-8" standalone="yes"?>
<Relationships xmlns="http://schemas.openxmlformats.org/package/2006/relationships"><Relationship Id="rId2" Type="http://schemas.openxmlformats.org/officeDocument/2006/relationships/hyperlink" Target="http://www.cisco.com/en/US/partner/products/sw/custcosw/ps1844/prod_presentation_list.html"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hyperlink" Target="mailto:salessupport@cistera.com" TargetMode="External"/><Relationship Id="rId3" Type="http://schemas.openxmlformats.org/officeDocument/2006/relationships/hyperlink" Target="mailto:sales-emea@asc.de" TargetMode="External"/><Relationship Id="rId7" Type="http://schemas.openxmlformats.org/officeDocument/2006/relationships/hyperlink" Target="http://www.calabrio.com/" TargetMode="External"/><Relationship Id="rId2" Type="http://schemas.openxmlformats.org/officeDocument/2006/relationships/hyperlink" Target="mailto:sales-americas@asc.de" TargetMode="External"/><Relationship Id="rId1" Type="http://schemas.openxmlformats.org/officeDocument/2006/relationships/slideLayout" Target="../slideLayouts/slideLayout7.xml"/><Relationship Id="rId6" Type="http://schemas.openxmlformats.org/officeDocument/2006/relationships/hyperlink" Target="mailto:info@calabrio.com" TargetMode="External"/><Relationship Id="rId11" Type="http://schemas.openxmlformats.org/officeDocument/2006/relationships/hyperlink" Target="mailto:Sales@cybertech-int.com" TargetMode="External"/><Relationship Id="rId5" Type="http://schemas.openxmlformats.org/officeDocument/2006/relationships/hyperlink" Target="mailto:tuan.le@autonomy.com" TargetMode="External"/><Relationship Id="rId10" Type="http://schemas.openxmlformats.org/officeDocument/2006/relationships/hyperlink" Target="mailto:tdavis@ctigroup.com" TargetMode="External"/><Relationship Id="rId4" Type="http://schemas.openxmlformats.org/officeDocument/2006/relationships/hyperlink" Target="mailto:sales-apac@asc.de" TargetMode="External"/><Relationship Id="rId9" Type="http://schemas.openxmlformats.org/officeDocument/2006/relationships/hyperlink" Target="mailto:ahash@ctigroup.com"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mailto:sales-usa@tcandc.com" TargetMode="External"/><Relationship Id="rId13" Type="http://schemas.openxmlformats.org/officeDocument/2006/relationships/hyperlink" Target="http://www.telrex.com/about_us_contact.htm" TargetMode="External"/><Relationship Id="rId3" Type="http://schemas.openxmlformats.org/officeDocument/2006/relationships/hyperlink" Target="mailto:subhash.k@knoahsoft.com" TargetMode="External"/><Relationship Id="rId7" Type="http://schemas.openxmlformats.org/officeDocument/2006/relationships/hyperlink" Target="mailto:sales@tcandc.com" TargetMode="External"/><Relationship Id="rId12" Type="http://schemas.openxmlformats.org/officeDocument/2006/relationships/hyperlink" Target="mailto:jroark@telrex.com" TargetMode="External"/><Relationship Id="rId2" Type="http://schemas.openxmlformats.org/officeDocument/2006/relationships/hyperlink" Target="mailto:wkenrich@knoahsoft.com" TargetMode="External"/><Relationship Id="rId1" Type="http://schemas.openxmlformats.org/officeDocument/2006/relationships/slideLayout" Target="../slideLayouts/slideLayout7.xml"/><Relationship Id="rId6" Type="http://schemas.openxmlformats.org/officeDocument/2006/relationships/hyperlink" Target="mailto:nice.sales.apac@nice.com" TargetMode="External"/><Relationship Id="rId11" Type="http://schemas.openxmlformats.org/officeDocument/2006/relationships/hyperlink" Target="mailto:doriel@telrex.com" TargetMode="External"/><Relationship Id="rId5" Type="http://schemas.openxmlformats.org/officeDocument/2006/relationships/hyperlink" Target="mailto:nice.sales.emea@nice.com" TargetMode="External"/><Relationship Id="rId10" Type="http://schemas.openxmlformats.org/officeDocument/2006/relationships/hyperlink" Target="mailto:sales@telrex.com" TargetMode="External"/><Relationship Id="rId4" Type="http://schemas.openxmlformats.org/officeDocument/2006/relationships/hyperlink" Target="mailto:nice.sales.americas@nice.com" TargetMode="External"/><Relationship Id="rId9" Type="http://schemas.openxmlformats.org/officeDocument/2006/relationships/hyperlink" Target="mailto:sales-nordic@tcandc.com"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mailto:cmorrissey@vpi-corp.com" TargetMode="External"/><Relationship Id="rId3" Type="http://schemas.openxmlformats.org/officeDocument/2006/relationships/hyperlink" Target="mailto:sales@verba.com" TargetMode="External"/><Relationship Id="rId7" Type="http://schemas.openxmlformats.org/officeDocument/2006/relationships/hyperlink" Target="mailto:marketing.hk@verint.com" TargetMode="External"/><Relationship Id="rId2" Type="http://schemas.openxmlformats.org/officeDocument/2006/relationships/hyperlink" Target="mailto:bdudas@telstrat.com" TargetMode="External"/><Relationship Id="rId1" Type="http://schemas.openxmlformats.org/officeDocument/2006/relationships/slideLayout" Target="../slideLayouts/slideLayout7.xml"/><Relationship Id="rId6" Type="http://schemas.openxmlformats.org/officeDocument/2006/relationships/hyperlink" Target="mailto:john.crosby@verint.com" TargetMode="External"/><Relationship Id="rId5" Type="http://schemas.openxmlformats.org/officeDocument/2006/relationships/hyperlink" Target="mailto:ken.carney@verint.com" TargetMode="External"/><Relationship Id="rId4" Type="http://schemas.openxmlformats.org/officeDocument/2006/relationships/hyperlink" Target="http://www.verba.com/"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7.xml"/><Relationship Id="rId1" Type="http://schemas.openxmlformats.org/officeDocument/2006/relationships/vmlDrawing" Target="../drawings/vmlDrawing8.v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33.xml"/><Relationship Id="rId1" Type="http://schemas.openxmlformats.org/officeDocument/2006/relationships/vmlDrawing" Target="../drawings/vmlDrawing9.v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33.xml"/><Relationship Id="rId1" Type="http://schemas.openxmlformats.org/officeDocument/2006/relationships/vmlDrawing" Target="../drawings/vmlDrawing10.v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2.xml"/><Relationship Id="rId1" Type="http://schemas.openxmlformats.org/officeDocument/2006/relationships/vmlDrawing" Target="../drawings/vmlDrawing1.v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33.xml"/><Relationship Id="rId1" Type="http://schemas.openxmlformats.org/officeDocument/2006/relationships/vmlDrawing" Target="../drawings/vmlDrawing11.v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Layout" Target="../slideLayouts/slideLayout33.xml"/><Relationship Id="rId1" Type="http://schemas.openxmlformats.org/officeDocument/2006/relationships/vmlDrawing" Target="../drawings/vmlDrawing12.v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33.xml"/><Relationship Id="rId1" Type="http://schemas.openxmlformats.org/officeDocument/2006/relationships/vmlDrawing" Target="../drawings/vmlDrawing13.v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Layout" Target="../slideLayouts/slideLayout33.xml"/><Relationship Id="rId1" Type="http://schemas.openxmlformats.org/officeDocument/2006/relationships/vmlDrawing" Target="../drawings/vmlDrawing14.v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7.xml"/><Relationship Id="rId1" Type="http://schemas.openxmlformats.org/officeDocument/2006/relationships/vmlDrawing" Target="../drawings/vmlDrawing15.v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Layout" Target="../slideLayouts/slideLayout7.xml"/><Relationship Id="rId1" Type="http://schemas.openxmlformats.org/officeDocument/2006/relationships/vmlDrawing" Target="../drawings/vmlDrawing16.v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Layout" Target="../slideLayouts/slideLayout7.xml"/><Relationship Id="rId1" Type="http://schemas.openxmlformats.org/officeDocument/2006/relationships/vmlDrawing" Target="../drawings/vmlDrawing17.v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Layout" Target="../slideLayouts/slideLayout33.xml"/><Relationship Id="rId1" Type="http://schemas.openxmlformats.org/officeDocument/2006/relationships/vmlDrawing" Target="../drawings/vmlDrawing18.v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Layout" Target="../slideLayouts/slideLayout33.xml"/><Relationship Id="rId1" Type="http://schemas.openxmlformats.org/officeDocument/2006/relationships/vmlDrawing" Target="../drawings/vmlDrawing19.v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Layout" Target="../slideLayouts/slideLayout33.xml"/><Relationship Id="rId1" Type="http://schemas.openxmlformats.org/officeDocument/2006/relationships/vmlDrawing" Target="../drawings/vmlDrawing20.v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Layout" Target="../slideLayouts/slideLayout7.xml"/><Relationship Id="rId1" Type="http://schemas.openxmlformats.org/officeDocument/2006/relationships/vmlDrawing" Target="../drawings/vmlDrawing21.v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Layout" Target="../slideLayouts/slideLayout31.xml"/><Relationship Id="rId1" Type="http://schemas.openxmlformats.org/officeDocument/2006/relationships/vmlDrawing" Target="../drawings/vmlDrawing22.v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Layout" Target="../slideLayouts/slideLayout7.xml"/><Relationship Id="rId1" Type="http://schemas.openxmlformats.org/officeDocument/2006/relationships/vmlDrawing" Target="../drawings/vmlDrawing23.v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Layout" Target="../slideLayouts/slideLayout7.xml"/><Relationship Id="rId1" Type="http://schemas.openxmlformats.org/officeDocument/2006/relationships/vmlDrawing" Target="../drawings/vmlDrawing24.vml"/><Relationship Id="rId4" Type="http://schemas.openxmlformats.org/officeDocument/2006/relationships/oleObject" Target="../embeddings/oleObject68.bin"/></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Layout" Target="../slideLayouts/slideLayout7.xml"/><Relationship Id="rId1" Type="http://schemas.openxmlformats.org/officeDocument/2006/relationships/vmlDrawing" Target="../drawings/vmlDrawing25.vml"/><Relationship Id="rId4" Type="http://schemas.openxmlformats.org/officeDocument/2006/relationships/oleObject" Target="../embeddings/oleObject70.bin"/></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oleObject" Target="../embeddings/oleObject11.bin"/><Relationship Id="rId3" Type="http://schemas.openxmlformats.org/officeDocument/2006/relationships/oleObject" Target="../embeddings/oleObject2.bin"/><Relationship Id="rId7" Type="http://schemas.openxmlformats.org/officeDocument/2006/relationships/oleObject" Target="../embeddings/oleObject6.bin"/><Relationship Id="rId12" Type="http://schemas.openxmlformats.org/officeDocument/2006/relationships/oleObject" Target="../embeddings/oleObject10.bin"/><Relationship Id="rId2" Type="http://schemas.openxmlformats.org/officeDocument/2006/relationships/slideLayout" Target="../slideLayouts/slideLayout33.xml"/><Relationship Id="rId16" Type="http://schemas.openxmlformats.org/officeDocument/2006/relationships/oleObject" Target="../embeddings/oleObject13.bin"/><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oleObject" Target="../embeddings/oleObject9.bin"/><Relationship Id="rId5" Type="http://schemas.openxmlformats.org/officeDocument/2006/relationships/oleObject" Target="../embeddings/oleObject4.bin"/><Relationship Id="rId15" Type="http://schemas.openxmlformats.org/officeDocument/2006/relationships/image" Target="../media/image21.wmf"/><Relationship Id="rId10" Type="http://schemas.openxmlformats.org/officeDocument/2006/relationships/oleObject" Target="../embeddings/oleObject8.bin"/><Relationship Id="rId4" Type="http://schemas.openxmlformats.org/officeDocument/2006/relationships/oleObject" Target="../embeddings/oleObject3.bin"/><Relationship Id="rId9" Type="http://schemas.openxmlformats.org/officeDocument/2006/relationships/image" Target="../media/image20.png"/><Relationship Id="rId14" Type="http://schemas.openxmlformats.org/officeDocument/2006/relationships/oleObject" Target="../embeddings/oleObject12.bin"/></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Layout" Target="../slideLayouts/slideLayout7.xml"/><Relationship Id="rId1" Type="http://schemas.openxmlformats.org/officeDocument/2006/relationships/vmlDrawing" Target="../drawings/vmlDrawing26.v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Layout" Target="../slideLayouts/slideLayout7.xml"/><Relationship Id="rId1" Type="http://schemas.openxmlformats.org/officeDocument/2006/relationships/vmlDrawing" Target="../drawings/vmlDrawing27.v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Layout" Target="../slideLayouts/slideLayout7.xml"/><Relationship Id="rId1" Type="http://schemas.openxmlformats.org/officeDocument/2006/relationships/vmlDrawing" Target="../drawings/vmlDrawing28.v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Layout" Target="../slideLayouts/slideLayout7.xml"/><Relationship Id="rId1" Type="http://schemas.openxmlformats.org/officeDocument/2006/relationships/vmlDrawing" Target="../drawings/vmlDrawing29.v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Layout" Target="../slideLayouts/slideLayout7.xml"/><Relationship Id="rId1" Type="http://schemas.openxmlformats.org/officeDocument/2006/relationships/vmlDrawing" Target="../drawings/vmlDrawing30.v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Layout" Target="../slideLayouts/slideLayout7.xml"/><Relationship Id="rId1" Type="http://schemas.openxmlformats.org/officeDocument/2006/relationships/vmlDrawing" Target="../drawings/vmlDrawing31.v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Layout" Target="../slideLayouts/slideLayout7.xml"/><Relationship Id="rId1" Type="http://schemas.openxmlformats.org/officeDocument/2006/relationships/vmlDrawing" Target="../drawings/vmlDrawing32.v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Layout" Target="../slideLayouts/slideLayout7.xml"/><Relationship Id="rId1" Type="http://schemas.openxmlformats.org/officeDocument/2006/relationships/vmlDrawing" Target="../drawings/vmlDrawing33.v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Layout" Target="../slideLayouts/slideLayout7.xml"/><Relationship Id="rId1" Type="http://schemas.openxmlformats.org/officeDocument/2006/relationships/vmlDrawing" Target="../drawings/vmlDrawing34.v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Layout" Target="../slideLayouts/slideLayout7.xml"/><Relationship Id="rId1" Type="http://schemas.openxmlformats.org/officeDocument/2006/relationships/vmlDrawing" Target="../drawings/vmlDrawing35.v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Layout" Target="../slideLayouts/slideLayout7.xml"/><Relationship Id="rId1" Type="http://schemas.openxmlformats.org/officeDocument/2006/relationships/vmlDrawing" Target="../drawings/vmlDrawing36.v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Layout" Target="../slideLayouts/slideLayout33.xml"/><Relationship Id="rId1" Type="http://schemas.openxmlformats.org/officeDocument/2006/relationships/vmlDrawing" Target="../drawings/vmlDrawing37.v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slideLayout" Target="../slideLayouts/slideLayout33.xml"/><Relationship Id="rId1" Type="http://schemas.openxmlformats.org/officeDocument/2006/relationships/vmlDrawing" Target="../drawings/vmlDrawing38.v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Layout" Target="../slideLayouts/slideLayout33.xml"/><Relationship Id="rId1" Type="http://schemas.openxmlformats.org/officeDocument/2006/relationships/vmlDrawing" Target="../drawings/vmlDrawing39.v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85.bin"/><Relationship Id="rId2" Type="http://schemas.openxmlformats.org/officeDocument/2006/relationships/slideLayout" Target="../slideLayouts/slideLayout33.xml"/><Relationship Id="rId1" Type="http://schemas.openxmlformats.org/officeDocument/2006/relationships/vmlDrawing" Target="../drawings/vmlDrawing40.v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Layout" Target="../slideLayouts/slideLayout33.xml"/><Relationship Id="rId1" Type="http://schemas.openxmlformats.org/officeDocument/2006/relationships/vmlDrawing" Target="../drawings/vmlDrawing41.v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Layout" Target="../slideLayouts/slideLayout7.xml"/><Relationship Id="rId1" Type="http://schemas.openxmlformats.org/officeDocument/2006/relationships/vmlDrawing" Target="../drawings/vmlDrawing42.v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slideLayout" Target="../slideLayouts/slideLayout7.xml"/><Relationship Id="rId1" Type="http://schemas.openxmlformats.org/officeDocument/2006/relationships/vmlDrawing" Target="../drawings/vmlDrawing43.v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Layout" Target="../slideLayouts/slideLayout7.xml"/><Relationship Id="rId1" Type="http://schemas.openxmlformats.org/officeDocument/2006/relationships/vmlDrawing" Target="../drawings/vmlDrawing44.v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Layout" Target="../slideLayouts/slideLayout7.xml"/><Relationship Id="rId1" Type="http://schemas.openxmlformats.org/officeDocument/2006/relationships/vmlDrawing" Target="../drawings/vmlDrawing45.v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Layout" Target="../slideLayouts/slideLayout10.xml"/><Relationship Id="rId1" Type="http://schemas.openxmlformats.org/officeDocument/2006/relationships/vmlDrawing" Target="../drawings/vmlDrawing46.vml"/><Relationship Id="rId4" Type="http://schemas.openxmlformats.org/officeDocument/2006/relationships/oleObject" Target="../embeddings/oleObject92.bin"/></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Layout" Target="../slideLayouts/slideLayout7.xml"/><Relationship Id="rId1" Type="http://schemas.openxmlformats.org/officeDocument/2006/relationships/vmlDrawing" Target="../drawings/vmlDrawing47.v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Layout" Target="../slideLayouts/slideLayout7.xml"/><Relationship Id="rId1" Type="http://schemas.openxmlformats.org/officeDocument/2006/relationships/vmlDrawing" Target="../drawings/vmlDrawing48.v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Layout" Target="../slideLayouts/slideLayout7.xml"/><Relationship Id="rId1" Type="http://schemas.openxmlformats.org/officeDocument/2006/relationships/vmlDrawing" Target="../drawings/vmlDrawing49.vml"/></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Layout" Target="../slideLayouts/slideLayout7.xml"/><Relationship Id="rId1" Type="http://schemas.openxmlformats.org/officeDocument/2006/relationships/vmlDrawing" Target="../drawings/vmlDrawing50.v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97.bin"/><Relationship Id="rId2" Type="http://schemas.openxmlformats.org/officeDocument/2006/relationships/slideLayout" Target="../slideLayouts/slideLayout7.xml"/><Relationship Id="rId1" Type="http://schemas.openxmlformats.org/officeDocument/2006/relationships/vmlDrawing" Target="../drawings/vmlDrawing51.v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98.bin"/><Relationship Id="rId2" Type="http://schemas.openxmlformats.org/officeDocument/2006/relationships/slideLayout" Target="../slideLayouts/slideLayout7.xml"/><Relationship Id="rId1" Type="http://schemas.openxmlformats.org/officeDocument/2006/relationships/vmlDrawing" Target="../drawings/vmlDrawing52.v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Layout" Target="../slideLayouts/slideLayout7.xml"/><Relationship Id="rId1" Type="http://schemas.openxmlformats.org/officeDocument/2006/relationships/vmlDrawing" Target="../drawings/vmlDrawing53.v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slideLayout" Target="../slideLayouts/slideLayout7.xml"/><Relationship Id="rId1" Type="http://schemas.openxmlformats.org/officeDocument/2006/relationships/vmlDrawing" Target="../drawings/vmlDrawing54.vml"/></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Layout" Target="../slideLayouts/slideLayout7.xml"/><Relationship Id="rId1" Type="http://schemas.openxmlformats.org/officeDocument/2006/relationships/vmlDrawing" Target="../drawings/vmlDrawing55.vml"/><Relationship Id="rId4" Type="http://schemas.openxmlformats.org/officeDocument/2006/relationships/oleObject" Target="../embeddings/oleObject102.bin"/></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103.bin"/><Relationship Id="rId2" Type="http://schemas.openxmlformats.org/officeDocument/2006/relationships/slideLayout" Target="../slideLayouts/slideLayout7.xml"/><Relationship Id="rId1" Type="http://schemas.openxmlformats.org/officeDocument/2006/relationships/vmlDrawing" Target="../drawings/vmlDrawing56.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smtClean="0"/>
              <a:t>Cisco Unified Communications Manager </a:t>
            </a:r>
            <a:br>
              <a:rPr lang="en-US" sz="3600" dirty="0" smtClean="0"/>
            </a:br>
            <a:r>
              <a:rPr lang="en-US" sz="3600" dirty="0" smtClean="0"/>
              <a:t>Silent Monitoring &amp; Call Recording</a:t>
            </a:r>
            <a:br>
              <a:rPr lang="en-US" sz="3600" dirty="0" smtClean="0"/>
            </a:br>
            <a:r>
              <a:rPr lang="en-US" sz="3600" dirty="0" smtClean="0"/>
              <a:t>Releases </a:t>
            </a:r>
            <a:r>
              <a:rPr lang="en-US" sz="3600" dirty="0" smtClean="0"/>
              <a:t>6.x through </a:t>
            </a:r>
            <a:r>
              <a:rPr lang="en-US" sz="3600" dirty="0" err="1" smtClean="0"/>
              <a:t>9.x</a:t>
            </a:r>
            <a:endParaRPr lang="en-US" sz="3600" dirty="0"/>
          </a:p>
        </p:txBody>
      </p:sp>
      <p:sp>
        <p:nvSpPr>
          <p:cNvPr id="3" name="Subtitle 2"/>
          <p:cNvSpPr>
            <a:spLocks noGrp="1"/>
          </p:cNvSpPr>
          <p:nvPr>
            <p:ph type="subTitle" idx="1"/>
          </p:nvPr>
        </p:nvSpPr>
        <p:spPr/>
        <p:txBody>
          <a:bodyPr/>
          <a:lstStyle/>
          <a:p>
            <a:r>
              <a:rPr lang="en-US" dirty="0" smtClean="0"/>
              <a:t>George Gary, Product Manager</a:t>
            </a:r>
          </a:p>
        </p:txBody>
      </p:sp>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Title 1"/>
          <p:cNvSpPr>
            <a:spLocks noGrp="1"/>
          </p:cNvSpPr>
          <p:nvPr>
            <p:ph type="title"/>
          </p:nvPr>
        </p:nvSpPr>
        <p:spPr/>
        <p:txBody>
          <a:bodyPr/>
          <a:lstStyle/>
          <a:p>
            <a:r>
              <a:rPr lang="en-US" smtClean="0"/>
              <a:t>Call Recording</a:t>
            </a:r>
          </a:p>
        </p:txBody>
      </p:sp>
      <p:sp>
        <p:nvSpPr>
          <p:cNvPr id="46083" name="Rectangle 3"/>
          <p:cNvSpPr>
            <a:spLocks noGrp="1" noChangeArrowheads="1"/>
          </p:cNvSpPr>
          <p:nvPr>
            <p:ph type="body" sz="quarter" idx="10"/>
          </p:nvPr>
        </p:nvSpPr>
        <p:spPr>
          <a:xfrm>
            <a:off x="239713" y="991402"/>
            <a:ext cx="8578850" cy="5332395"/>
          </a:xfrm>
        </p:spPr>
        <p:txBody>
          <a:bodyPr>
            <a:normAutofit/>
          </a:bodyPr>
          <a:lstStyle/>
          <a:p>
            <a:pPr eaLnBrk="1" hangingPunct="1">
              <a:lnSpc>
                <a:spcPct val="75000"/>
              </a:lnSpc>
              <a:buFont typeface="Wingdings" pitchFamily="2" charset="2"/>
              <a:buNone/>
              <a:defRPr/>
            </a:pPr>
            <a:r>
              <a:rPr lang="en-US" sz="2200" dirty="0" smtClean="0"/>
              <a:t>Two recording modes are available:</a:t>
            </a:r>
          </a:p>
          <a:p>
            <a:pPr eaLnBrk="1" hangingPunct="1">
              <a:lnSpc>
                <a:spcPct val="75000"/>
              </a:lnSpc>
              <a:defRPr/>
            </a:pPr>
            <a:r>
              <a:rPr lang="en-US" sz="2200" b="1" dirty="0" smtClean="0"/>
              <a:t>Automatic silent recording:  </a:t>
            </a:r>
          </a:p>
          <a:p>
            <a:pPr lvl="1" indent="0" eaLnBrk="1" hangingPunct="1">
              <a:lnSpc>
                <a:spcPct val="75000"/>
              </a:lnSpc>
              <a:defRPr/>
            </a:pPr>
            <a:r>
              <a:rPr lang="en-US" dirty="0" smtClean="0"/>
              <a:t>Records all calls on a line appearance.  Invoked by Unified CM. </a:t>
            </a:r>
          </a:p>
          <a:p>
            <a:pPr lvl="1" indent="0" eaLnBrk="1" hangingPunct="1">
              <a:lnSpc>
                <a:spcPct val="75000"/>
              </a:lnSpc>
              <a:defRPr/>
            </a:pPr>
            <a:r>
              <a:rPr lang="en-US" dirty="0" smtClean="0"/>
              <a:t>No visual indication of recording session.</a:t>
            </a:r>
          </a:p>
          <a:p>
            <a:pPr marL="228600" lvl="1" indent="-228600">
              <a:lnSpc>
                <a:spcPct val="75000"/>
              </a:lnSpc>
              <a:spcBef>
                <a:spcPts val="1480"/>
              </a:spcBef>
              <a:buSzPct val="90000"/>
              <a:buFont typeface="Arial" pitchFamily="34" charset="0"/>
              <a:buChar char="•"/>
              <a:defRPr/>
            </a:pPr>
            <a:r>
              <a:rPr lang="en-US" sz="2200" b="1" dirty="0" smtClean="0"/>
              <a:t>Selective recording:  </a:t>
            </a:r>
          </a:p>
          <a:p>
            <a:pPr marL="576263" lvl="2" indent="-236538" eaLnBrk="1" hangingPunct="1">
              <a:lnSpc>
                <a:spcPct val="75000"/>
              </a:lnSpc>
              <a:spcBef>
                <a:spcPts val="1438"/>
              </a:spcBef>
              <a:buClr>
                <a:schemeClr val="accent1"/>
              </a:buClr>
              <a:defRPr/>
            </a:pPr>
            <a:r>
              <a:rPr lang="en-US" sz="2000" dirty="0" smtClean="0"/>
              <a:t>	Allows calls to be recorded as needed   </a:t>
            </a:r>
          </a:p>
          <a:p>
            <a:pPr marL="576263" lvl="2" indent="-236538" eaLnBrk="1" hangingPunct="1">
              <a:lnSpc>
                <a:spcPct val="75000"/>
              </a:lnSpc>
              <a:spcBef>
                <a:spcPts val="1438"/>
              </a:spcBef>
              <a:buClr>
                <a:schemeClr val="accent1"/>
              </a:buClr>
              <a:defRPr/>
            </a:pPr>
            <a:r>
              <a:rPr lang="en-US" sz="2000" b="1" dirty="0" smtClean="0"/>
              <a:t>	Selective </a:t>
            </a:r>
            <a:r>
              <a:rPr lang="en-US" sz="2000" b="1" i="1" dirty="0" smtClean="0"/>
              <a:t>Silent</a:t>
            </a:r>
            <a:r>
              <a:rPr lang="en-US" sz="2000" b="1" dirty="0" smtClean="0"/>
              <a:t> Recording</a:t>
            </a:r>
            <a:r>
              <a:rPr lang="en-US" sz="2000" dirty="0" smtClean="0"/>
              <a:t> - Invoked by Supervisor via CTI-enabled desktop and/or Recording server based on business rules and events. No visual indication of recording session.</a:t>
            </a:r>
          </a:p>
          <a:p>
            <a:pPr marL="576263" lvl="2" indent="-236538" eaLnBrk="1" hangingPunct="1">
              <a:lnSpc>
                <a:spcPct val="75000"/>
              </a:lnSpc>
              <a:spcBef>
                <a:spcPts val="1438"/>
              </a:spcBef>
              <a:buClr>
                <a:schemeClr val="accent1"/>
              </a:buClr>
              <a:defRPr/>
            </a:pPr>
            <a:r>
              <a:rPr lang="en-US" sz="2000" b="1" dirty="0" smtClean="0"/>
              <a:t>	Selective </a:t>
            </a:r>
            <a:r>
              <a:rPr lang="en-US" sz="2000" b="1" i="1" dirty="0" smtClean="0"/>
              <a:t>User</a:t>
            </a:r>
            <a:r>
              <a:rPr lang="en-US" sz="2000" b="1" dirty="0" smtClean="0"/>
              <a:t> Recording </a:t>
            </a:r>
            <a:r>
              <a:rPr lang="en-US" sz="2000" dirty="0" smtClean="0"/>
              <a:t>New in Unified CM 9.0(1) - Invoked by Agent via CTI-enabled desktop and/or Softkey/Programmable Line Key.  Cisco IP phone displays recording session messages.</a:t>
            </a:r>
          </a:p>
          <a:p>
            <a:pPr eaLnBrk="1" hangingPunct="1">
              <a:lnSpc>
                <a:spcPct val="75000"/>
              </a:lnSpc>
              <a:defRPr/>
            </a:pPr>
            <a:r>
              <a:rPr lang="en-US" sz="2000" dirty="0" smtClean="0"/>
              <a:t>Delivers 2 unmodified RTP streams to the recording server via SIP Trunk</a:t>
            </a:r>
          </a:p>
          <a:p>
            <a:pPr lvl="1" indent="0" eaLnBrk="1" hangingPunct="1">
              <a:lnSpc>
                <a:spcPct val="75000"/>
              </a:lnSpc>
              <a:defRPr/>
            </a:pPr>
            <a:r>
              <a:rPr lang="en-US" dirty="0" smtClean="0"/>
              <a:t>Independent media streams allows contact centers to take  better advantage of speech analytic technologies that look for speech patterns, key words, and vocal behaviors which might indicate a problem during the call  </a:t>
            </a:r>
          </a:p>
          <a:p>
            <a:pPr eaLnBrk="1" hangingPunct="1">
              <a:lnSpc>
                <a:spcPct val="75000"/>
              </a:lnSpc>
              <a:defRPr/>
            </a:pPr>
            <a:endParaRPr lang="en-US" sz="2000" dirty="0" smtClean="0"/>
          </a:p>
        </p:txBody>
      </p:sp>
    </p:spTree>
  </p:cSld>
  <p:clrMapOvr>
    <a:masterClrMapping/>
  </p:clrMapOvr>
  <p:transition>
    <p:wipe dir="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eaLnBrk="1" hangingPunct="1"/>
            <a:r>
              <a:rPr lang="en-US" smtClean="0"/>
              <a:t>Questions &amp; More Information</a:t>
            </a:r>
          </a:p>
        </p:txBody>
      </p:sp>
      <p:sp>
        <p:nvSpPr>
          <p:cNvPr id="134147" name="Rectangle 3"/>
          <p:cNvSpPr>
            <a:spLocks noGrp="1" noChangeArrowheads="1"/>
          </p:cNvSpPr>
          <p:nvPr>
            <p:ph type="body" sz="quarter" idx="10"/>
          </p:nvPr>
        </p:nvSpPr>
        <p:spPr/>
        <p:txBody>
          <a:bodyPr>
            <a:normAutofit/>
          </a:bodyPr>
          <a:lstStyle/>
          <a:p>
            <a:pPr eaLnBrk="1" hangingPunct="1"/>
            <a:r>
              <a:rPr lang="en-US" sz="2000" smtClean="0"/>
              <a:t>External question alias:</a:t>
            </a:r>
          </a:p>
          <a:p>
            <a:pPr lvl="1" indent="0" eaLnBrk="1" hangingPunct="1"/>
            <a:r>
              <a:rPr lang="en-US" sz="1800" smtClean="0">
                <a:hlinkClick r:id="rId2"/>
              </a:rPr>
              <a:t>ask-monitor-record-external@external cisco com</a:t>
            </a:r>
            <a:endParaRPr lang="en-US" smtClean="0"/>
          </a:p>
          <a:p>
            <a:pPr eaLnBrk="1" hangingPunct="1"/>
            <a:r>
              <a:rPr lang="en-US" sz="2000" smtClean="0"/>
              <a:t>Internal question alias:</a:t>
            </a:r>
          </a:p>
          <a:p>
            <a:pPr lvl="1" indent="0" eaLnBrk="1" hangingPunct="1"/>
            <a:r>
              <a:rPr lang="en-US" sz="1800" smtClean="0">
                <a:hlinkClick r:id="rId3"/>
              </a:rPr>
              <a:t>ask-monitor-record@cisco com</a:t>
            </a:r>
            <a:endParaRPr lang="en-US" sz="1800" smtClean="0"/>
          </a:p>
          <a:p>
            <a:r>
              <a:rPr lang="en-US" sz="2000" smtClean="0"/>
              <a:t>Check the SIP Tech Center Wiki page for the latest list of devices supported:</a:t>
            </a:r>
          </a:p>
          <a:p>
            <a:pPr lvl="1" indent="0" eaLnBrk="1" hangingPunct="1"/>
            <a:r>
              <a:rPr lang="en-US" sz="1800" smtClean="0">
                <a:hlinkClick r:id="rId4"/>
              </a:rPr>
              <a:t>http://developer cisco com/web/sip/wikidocs</a:t>
            </a:r>
            <a:endParaRPr lang="en-US" sz="1800" smtClean="0"/>
          </a:p>
          <a:p>
            <a:r>
              <a:rPr lang="en-US" sz="2000" smtClean="0"/>
              <a:t>Special Firmware Download:</a:t>
            </a:r>
          </a:p>
          <a:p>
            <a:pPr lvl="1" indent="0" eaLnBrk="1" hangingPunct="1"/>
            <a:r>
              <a:rPr lang="en-US" sz="1800" smtClean="0">
                <a:hlinkClick r:id="rId5"/>
              </a:rPr>
              <a:t>http://tools cisco com/support/downloads/go/Redirect x?mdfid=278875240</a:t>
            </a:r>
            <a:endParaRPr lang="en-US" sz="1800" smtClean="0">
              <a:hlinkClick r:id="rId2"/>
            </a:endParaRPr>
          </a:p>
          <a:p>
            <a:pPr eaLnBrk="1" hangingPunct="1"/>
            <a:r>
              <a:rPr lang="en-US" sz="2000" smtClean="0"/>
              <a:t>Technical Brief (internal download):</a:t>
            </a:r>
          </a:p>
          <a:p>
            <a:pPr lvl="1" indent="0" eaLnBrk="1" hangingPunct="1"/>
            <a:r>
              <a:rPr lang="en-US" sz="1800" smtClean="0">
                <a:hlinkClick r:id="rId6"/>
              </a:rPr>
              <a:t>http://wwwin.cisco.com/voice/doc/cm_monitor_record_techbrief.pdf</a:t>
            </a:r>
            <a:endParaRPr lang="en-US" sz="1800" smtClean="0"/>
          </a:p>
        </p:txBody>
      </p:sp>
    </p:spTree>
  </p:cSld>
  <p:clrMapOvr>
    <a:masterClrMapping/>
  </p:clrMapOvr>
  <p:transition>
    <p:wipe dir="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3" name="Rectangle 2"/>
          <p:cNvSpPr>
            <a:spLocks noGrp="1" noChangeArrowheads="1"/>
          </p:cNvSpPr>
          <p:nvPr>
            <p:ph type="title"/>
          </p:nvPr>
        </p:nvSpPr>
        <p:spPr/>
        <p:txBody>
          <a:bodyPr/>
          <a:lstStyle/>
          <a:p>
            <a:pPr eaLnBrk="1" hangingPunct="1"/>
            <a:r>
              <a:rPr lang="en-US" sz="3200" dirty="0" smtClean="0"/>
              <a:t>Automatic Silent Recording </a:t>
            </a:r>
            <a:br>
              <a:rPr lang="en-US" sz="3200" dirty="0" smtClean="0"/>
            </a:br>
            <a:r>
              <a:rPr lang="en-US" sz="3200" dirty="0" smtClean="0"/>
              <a:t>How does it work?</a:t>
            </a:r>
          </a:p>
        </p:txBody>
      </p:sp>
      <p:sp>
        <p:nvSpPr>
          <p:cNvPr id="3084" name="Rectangle 3"/>
          <p:cNvSpPr>
            <a:spLocks noGrp="1" noChangeArrowheads="1"/>
          </p:cNvSpPr>
          <p:nvPr>
            <p:ph type="body" sz="half" idx="1"/>
          </p:nvPr>
        </p:nvSpPr>
        <p:spPr>
          <a:xfrm>
            <a:off x="481263" y="1078029"/>
            <a:ext cx="4166938" cy="5447899"/>
          </a:xfrm>
        </p:spPr>
        <p:txBody>
          <a:bodyPr>
            <a:normAutofit/>
          </a:bodyPr>
          <a:lstStyle/>
          <a:p>
            <a:pPr eaLnBrk="1" hangingPunct="1">
              <a:lnSpc>
                <a:spcPct val="75000"/>
              </a:lnSpc>
            </a:pPr>
            <a:r>
              <a:rPr lang="en-US" sz="1800" dirty="0" smtClean="0"/>
              <a:t>A call is received and answered on a line configured for automatic silent recording  </a:t>
            </a:r>
          </a:p>
          <a:p>
            <a:pPr eaLnBrk="1" hangingPunct="1">
              <a:lnSpc>
                <a:spcPct val="75000"/>
              </a:lnSpc>
            </a:pPr>
            <a:r>
              <a:rPr lang="en-US" sz="1800" dirty="0" smtClean="0"/>
              <a:t>Cisco Unified CM automatically sends two call setup messages to the BiB (Called) device </a:t>
            </a:r>
          </a:p>
          <a:p>
            <a:pPr marL="342900" lvl="1" indent="117475" eaLnBrk="1" hangingPunct="1">
              <a:lnSpc>
                <a:spcPct val="75000"/>
              </a:lnSpc>
            </a:pPr>
            <a:r>
              <a:rPr lang="en-US" sz="1800" dirty="0" smtClean="0"/>
              <a:t>1</a:t>
            </a:r>
            <a:r>
              <a:rPr lang="en-US" sz="1800" baseline="30000" dirty="0" smtClean="0"/>
              <a:t>st</a:t>
            </a:r>
            <a:r>
              <a:rPr lang="en-US" sz="1800" dirty="0" smtClean="0"/>
              <a:t> call is for Calling Party stream</a:t>
            </a:r>
          </a:p>
          <a:p>
            <a:pPr marL="342900" lvl="1" indent="117475" eaLnBrk="1" hangingPunct="1">
              <a:lnSpc>
                <a:spcPct val="75000"/>
              </a:lnSpc>
            </a:pPr>
            <a:r>
              <a:rPr lang="en-US" sz="1800" dirty="0" smtClean="0"/>
              <a:t>2</a:t>
            </a:r>
            <a:r>
              <a:rPr lang="en-US" sz="1800" baseline="30000" dirty="0" smtClean="0"/>
              <a:t>nd</a:t>
            </a:r>
            <a:r>
              <a:rPr lang="en-US" sz="1800" dirty="0" smtClean="0"/>
              <a:t> call is for Called Party stream </a:t>
            </a:r>
          </a:p>
          <a:p>
            <a:pPr eaLnBrk="1" hangingPunct="1">
              <a:lnSpc>
                <a:spcPct val="75000"/>
              </a:lnSpc>
            </a:pPr>
            <a:r>
              <a:rPr lang="en-US" sz="1800" dirty="0" smtClean="0"/>
              <a:t>Unified CM INVITES Recorder to both calls via SIP Trunk </a:t>
            </a:r>
          </a:p>
          <a:p>
            <a:pPr eaLnBrk="1" hangingPunct="1">
              <a:lnSpc>
                <a:spcPct val="75000"/>
              </a:lnSpc>
            </a:pPr>
            <a:r>
              <a:rPr lang="en-US" sz="1800" dirty="0" smtClean="0"/>
              <a:t>Recorder accepts both calls and receives two RTP streams from the device BiB </a:t>
            </a:r>
          </a:p>
          <a:p>
            <a:pPr eaLnBrk="1" hangingPunct="1">
              <a:lnSpc>
                <a:spcPct val="75000"/>
              </a:lnSpc>
            </a:pPr>
            <a:r>
              <a:rPr lang="en-US" sz="1800" dirty="0" smtClean="0"/>
              <a:t>An optional recording tone can be configured to play to the Calling, Called, or both parties   </a:t>
            </a:r>
          </a:p>
          <a:p>
            <a:pPr eaLnBrk="1" hangingPunct="1">
              <a:lnSpc>
                <a:spcPct val="75000"/>
              </a:lnSpc>
            </a:pPr>
            <a:r>
              <a:rPr lang="en-US" sz="1800" dirty="0" smtClean="0"/>
              <a:t>Recording tone settings overrides monitoring tone settings when the call is being monitored and recorded simultaneously </a:t>
            </a:r>
          </a:p>
        </p:txBody>
      </p:sp>
      <p:sp>
        <p:nvSpPr>
          <p:cNvPr id="3085" name="Rectangle 4"/>
          <p:cNvSpPr>
            <a:spLocks noChangeArrowheads="1"/>
          </p:cNvSpPr>
          <p:nvPr/>
        </p:nvSpPr>
        <p:spPr bwMode="auto">
          <a:xfrm>
            <a:off x="0" y="923925"/>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074" name="Object 5"/>
          <p:cNvGraphicFramePr>
            <a:graphicFrameLocks noChangeAspect="1"/>
          </p:cNvGraphicFramePr>
          <p:nvPr/>
        </p:nvGraphicFramePr>
        <p:xfrm>
          <a:off x="4141788" y="3836988"/>
          <a:ext cx="1473200" cy="614362"/>
        </p:xfrm>
        <a:graphic>
          <a:graphicData uri="http://schemas.openxmlformats.org/presentationml/2006/ole">
            <p:oleObj spid="_x0000_s3074" name="Visio" r:id="rId3" imgW="1298734" imgH="495776" progId="Visio.Drawing.11">
              <p:embed/>
            </p:oleObj>
          </a:graphicData>
        </a:graphic>
      </p:graphicFrame>
      <p:graphicFrame>
        <p:nvGraphicFramePr>
          <p:cNvPr id="439302" name="Object 6"/>
          <p:cNvGraphicFramePr>
            <a:graphicFrameLocks noChangeAspect="1"/>
          </p:cNvGraphicFramePr>
          <p:nvPr/>
        </p:nvGraphicFramePr>
        <p:xfrm>
          <a:off x="5683250" y="3238500"/>
          <a:ext cx="741363" cy="298450"/>
        </p:xfrm>
        <a:graphic>
          <a:graphicData uri="http://schemas.openxmlformats.org/presentationml/2006/ole">
            <p:oleObj spid="_x0000_s3075" name="Visio" r:id="rId4" imgW="657000" imgH="214200" progId="Visio.Drawing.11">
              <p:embed/>
            </p:oleObj>
          </a:graphicData>
        </a:graphic>
      </p:graphicFrame>
      <p:graphicFrame>
        <p:nvGraphicFramePr>
          <p:cNvPr id="439303" name="Object 7"/>
          <p:cNvGraphicFramePr>
            <a:graphicFrameLocks noChangeAspect="1"/>
          </p:cNvGraphicFramePr>
          <p:nvPr/>
        </p:nvGraphicFramePr>
        <p:xfrm>
          <a:off x="4491038" y="3316288"/>
          <a:ext cx="715962" cy="334962"/>
        </p:xfrm>
        <a:graphic>
          <a:graphicData uri="http://schemas.openxmlformats.org/presentationml/2006/ole">
            <p:oleObj spid="_x0000_s3076" name="Visio" r:id="rId5" imgW="539280" imgH="214200" progId="Visio.Drawing.11">
              <p:embed/>
            </p:oleObj>
          </a:graphicData>
        </a:graphic>
      </p:graphicFrame>
      <p:sp>
        <p:nvSpPr>
          <p:cNvPr id="439304" name="Freeform 8"/>
          <p:cNvSpPr>
            <a:spLocks/>
          </p:cNvSpPr>
          <p:nvPr/>
        </p:nvSpPr>
        <p:spPr bwMode="auto">
          <a:xfrm>
            <a:off x="5026025" y="3427413"/>
            <a:ext cx="1220788" cy="392112"/>
          </a:xfrm>
          <a:custGeom>
            <a:avLst/>
            <a:gdLst>
              <a:gd name="T0" fmla="*/ 0 w 1263"/>
              <a:gd name="T1" fmla="*/ 2147483647 h 583"/>
              <a:gd name="T2" fmla="*/ 2147483647 w 1263"/>
              <a:gd name="T3" fmla="*/ 2147483647 h 583"/>
              <a:gd name="T4" fmla="*/ 0 60000 65536"/>
              <a:gd name="T5" fmla="*/ 0 60000 65536"/>
              <a:gd name="T6" fmla="*/ 0 w 1263"/>
              <a:gd name="T7" fmla="*/ 0 h 583"/>
              <a:gd name="T8" fmla="*/ 1263 w 1263"/>
              <a:gd name="T9" fmla="*/ 583 h 583"/>
            </a:gdLst>
            <a:ahLst/>
            <a:cxnLst>
              <a:cxn ang="T4">
                <a:pos x="T0" y="T1"/>
              </a:cxn>
              <a:cxn ang="T5">
                <a:pos x="T2" y="T3"/>
              </a:cxn>
            </a:cxnLst>
            <a:rect l="T6" t="T7" r="T8" b="T9"/>
            <a:pathLst>
              <a:path w="1263" h="583">
                <a:moveTo>
                  <a:pt x="0" y="583"/>
                </a:moveTo>
                <a:cubicBezTo>
                  <a:pt x="504" y="14"/>
                  <a:pt x="826" y="0"/>
                  <a:pt x="1263" y="522"/>
                </a:cubicBezTo>
              </a:path>
            </a:pathLst>
          </a:custGeom>
          <a:noFill/>
          <a:ln w="25400" cap="rnd">
            <a:solidFill>
              <a:srgbClr val="000000"/>
            </a:solidFill>
            <a:round/>
            <a:headEnd/>
            <a:tailEnd type="arrow" w="med" len="med"/>
          </a:ln>
        </p:spPr>
        <p:txBody>
          <a:bodyPr/>
          <a:lstStyle/>
          <a:p>
            <a:endParaRPr lang="en-US"/>
          </a:p>
        </p:txBody>
      </p:sp>
      <p:grpSp>
        <p:nvGrpSpPr>
          <p:cNvPr id="2" name="Group 9"/>
          <p:cNvGrpSpPr>
            <a:grpSpLocks/>
          </p:cNvGrpSpPr>
          <p:nvPr/>
        </p:nvGrpSpPr>
        <p:grpSpPr bwMode="auto">
          <a:xfrm>
            <a:off x="6121400" y="3740150"/>
            <a:ext cx="908050" cy="833438"/>
            <a:chOff x="3845" y="1698"/>
            <a:chExt cx="572" cy="525"/>
          </a:xfrm>
        </p:grpSpPr>
        <p:graphicFrame>
          <p:nvGraphicFramePr>
            <p:cNvPr id="3082" name="Object 10"/>
            <p:cNvGraphicFramePr>
              <a:graphicFrameLocks noChangeAspect="1"/>
            </p:cNvGraphicFramePr>
            <p:nvPr/>
          </p:nvGraphicFramePr>
          <p:xfrm>
            <a:off x="3845" y="1698"/>
            <a:ext cx="491" cy="343"/>
          </p:xfrm>
          <a:graphic>
            <a:graphicData uri="http://schemas.openxmlformats.org/presentationml/2006/ole">
              <p:oleObj spid="_x0000_s3082" name="Bitmap Image" r:id="rId6" imgW="885949" imgH="619211" progId="PBrush">
                <p:embed/>
              </p:oleObj>
            </a:graphicData>
          </a:graphic>
        </p:graphicFrame>
        <p:sp>
          <p:nvSpPr>
            <p:cNvPr id="10271" name="Text Box 11"/>
            <p:cNvSpPr txBox="1">
              <a:spLocks noChangeArrowheads="1"/>
            </p:cNvSpPr>
            <p:nvPr/>
          </p:nvSpPr>
          <p:spPr bwMode="auto">
            <a:xfrm>
              <a:off x="3889" y="2063"/>
              <a:ext cx="528" cy="160"/>
            </a:xfrm>
            <a:prstGeom prst="rect">
              <a:avLst/>
            </a:prstGeom>
            <a:noFill/>
            <a:ln w="9525" algn="ctr">
              <a:noFill/>
              <a:miter lim="800000"/>
              <a:headEnd/>
              <a:tailEnd/>
            </a:ln>
          </p:spPr>
          <p:txBody>
            <a:bodyPr>
              <a:spAutoFit/>
            </a:bodyPr>
            <a:lstStyle/>
            <a:p>
              <a:pPr>
                <a:spcBef>
                  <a:spcPct val="50000"/>
                </a:spcBef>
                <a:defRPr/>
              </a:pPr>
              <a:r>
                <a:rPr lang="en-US" sz="1050" dirty="0"/>
                <a:t>Called</a:t>
              </a:r>
              <a:endParaRPr lang="en-US" sz="1000" dirty="0"/>
            </a:p>
          </p:txBody>
        </p:sp>
      </p:grpSp>
      <p:sp>
        <p:nvSpPr>
          <p:cNvPr id="439308" name="Line 12"/>
          <p:cNvSpPr>
            <a:spLocks noChangeShapeType="1"/>
          </p:cNvSpPr>
          <p:nvPr/>
        </p:nvSpPr>
        <p:spPr bwMode="auto">
          <a:xfrm>
            <a:off x="5213350" y="3924300"/>
            <a:ext cx="879475" cy="15875"/>
          </a:xfrm>
          <a:prstGeom prst="line">
            <a:avLst/>
          </a:prstGeom>
          <a:noFill/>
          <a:ln w="63500" cap="rnd">
            <a:solidFill>
              <a:srgbClr val="0000FF"/>
            </a:solidFill>
            <a:round/>
            <a:headEnd type="triangle" w="med" len="med"/>
            <a:tailEnd/>
          </a:ln>
        </p:spPr>
        <p:txBody>
          <a:bodyPr/>
          <a:lstStyle/>
          <a:p>
            <a:endParaRPr lang="en-US"/>
          </a:p>
        </p:txBody>
      </p:sp>
      <p:sp>
        <p:nvSpPr>
          <p:cNvPr id="439309" name="Line 13"/>
          <p:cNvSpPr>
            <a:spLocks noChangeShapeType="1"/>
          </p:cNvSpPr>
          <p:nvPr/>
        </p:nvSpPr>
        <p:spPr bwMode="auto">
          <a:xfrm>
            <a:off x="5241925" y="4110038"/>
            <a:ext cx="860425" cy="6350"/>
          </a:xfrm>
          <a:prstGeom prst="line">
            <a:avLst/>
          </a:prstGeom>
          <a:noFill/>
          <a:ln w="63500" cap="rnd">
            <a:solidFill>
              <a:srgbClr val="FF0000"/>
            </a:solidFill>
            <a:round/>
            <a:headEnd/>
            <a:tailEnd type="triangle" w="med" len="med"/>
          </a:ln>
        </p:spPr>
        <p:txBody>
          <a:bodyPr/>
          <a:lstStyle/>
          <a:p>
            <a:endParaRPr lang="en-US"/>
          </a:p>
        </p:txBody>
      </p:sp>
      <p:sp>
        <p:nvSpPr>
          <p:cNvPr id="3090" name="Line 14"/>
          <p:cNvSpPr>
            <a:spLocks noChangeShapeType="1"/>
          </p:cNvSpPr>
          <p:nvPr/>
        </p:nvSpPr>
        <p:spPr bwMode="auto">
          <a:xfrm flipV="1">
            <a:off x="5767388" y="4937125"/>
            <a:ext cx="504825" cy="4763"/>
          </a:xfrm>
          <a:prstGeom prst="line">
            <a:avLst/>
          </a:prstGeom>
          <a:noFill/>
          <a:ln w="44450" cap="rnd">
            <a:solidFill>
              <a:srgbClr val="0000FF"/>
            </a:solidFill>
            <a:round/>
            <a:headEnd/>
            <a:tailEnd type="triangle" w="med" len="med"/>
          </a:ln>
        </p:spPr>
        <p:txBody>
          <a:bodyPr/>
          <a:lstStyle/>
          <a:p>
            <a:endParaRPr lang="en-US"/>
          </a:p>
        </p:txBody>
      </p:sp>
      <p:sp>
        <p:nvSpPr>
          <p:cNvPr id="3091" name="Text Box 15"/>
          <p:cNvSpPr txBox="1">
            <a:spLocks noChangeArrowheads="1"/>
          </p:cNvSpPr>
          <p:nvPr/>
        </p:nvSpPr>
        <p:spPr bwMode="auto">
          <a:xfrm>
            <a:off x="5715000" y="5068888"/>
            <a:ext cx="638175" cy="261937"/>
          </a:xfrm>
          <a:prstGeom prst="rect">
            <a:avLst/>
          </a:prstGeom>
          <a:noFill/>
          <a:ln w="9525" algn="ctr">
            <a:noFill/>
            <a:miter lim="800000"/>
            <a:headEnd/>
            <a:tailEnd/>
          </a:ln>
        </p:spPr>
        <p:txBody>
          <a:bodyPr>
            <a:spAutoFit/>
          </a:bodyPr>
          <a:lstStyle/>
          <a:p>
            <a:pPr>
              <a:spcBef>
                <a:spcPct val="50000"/>
              </a:spcBef>
            </a:pPr>
            <a:r>
              <a:rPr lang="en-US" sz="1100"/>
              <a:t>Called</a:t>
            </a:r>
          </a:p>
        </p:txBody>
      </p:sp>
      <p:sp>
        <p:nvSpPr>
          <p:cNvPr id="3092" name="Line 16"/>
          <p:cNvSpPr>
            <a:spLocks noChangeShapeType="1"/>
          </p:cNvSpPr>
          <p:nvPr/>
        </p:nvSpPr>
        <p:spPr bwMode="auto">
          <a:xfrm flipV="1">
            <a:off x="6621463" y="4916488"/>
            <a:ext cx="504825" cy="4762"/>
          </a:xfrm>
          <a:prstGeom prst="line">
            <a:avLst/>
          </a:prstGeom>
          <a:noFill/>
          <a:ln w="44450" cap="rnd">
            <a:solidFill>
              <a:srgbClr val="FF0000"/>
            </a:solidFill>
            <a:round/>
            <a:headEnd/>
            <a:tailEnd type="triangle" w="med" len="med"/>
          </a:ln>
        </p:spPr>
        <p:txBody>
          <a:bodyPr/>
          <a:lstStyle/>
          <a:p>
            <a:endParaRPr lang="en-US"/>
          </a:p>
        </p:txBody>
      </p:sp>
      <p:sp>
        <p:nvSpPr>
          <p:cNvPr id="3093" name="Text Box 17"/>
          <p:cNvSpPr txBox="1">
            <a:spLocks noChangeArrowheads="1"/>
          </p:cNvSpPr>
          <p:nvPr/>
        </p:nvSpPr>
        <p:spPr bwMode="auto">
          <a:xfrm>
            <a:off x="6553200" y="5027613"/>
            <a:ext cx="771525" cy="261937"/>
          </a:xfrm>
          <a:prstGeom prst="rect">
            <a:avLst/>
          </a:prstGeom>
          <a:noFill/>
          <a:ln w="9525" algn="ctr">
            <a:noFill/>
            <a:miter lim="800000"/>
            <a:headEnd/>
            <a:tailEnd/>
          </a:ln>
        </p:spPr>
        <p:txBody>
          <a:bodyPr>
            <a:spAutoFit/>
          </a:bodyPr>
          <a:lstStyle/>
          <a:p>
            <a:pPr>
              <a:spcBef>
                <a:spcPct val="50000"/>
              </a:spcBef>
            </a:pPr>
            <a:r>
              <a:rPr lang="en-US" sz="1100"/>
              <a:t>Calling</a:t>
            </a:r>
          </a:p>
        </p:txBody>
      </p:sp>
      <p:grpSp>
        <p:nvGrpSpPr>
          <p:cNvPr id="3" name="Group 18"/>
          <p:cNvGrpSpPr>
            <a:grpSpLocks/>
          </p:cNvGrpSpPr>
          <p:nvPr/>
        </p:nvGrpSpPr>
        <p:grpSpPr bwMode="auto">
          <a:xfrm>
            <a:off x="6846888" y="2501900"/>
            <a:ext cx="1323975" cy="781050"/>
            <a:chOff x="3138" y="1014"/>
            <a:chExt cx="746" cy="427"/>
          </a:xfrm>
        </p:grpSpPr>
        <p:pic>
          <p:nvPicPr>
            <p:cNvPr id="3101" name="Picture 19"/>
            <p:cNvPicPr>
              <a:picLocks noChangeAspect="1" noChangeArrowheads="1"/>
            </p:cNvPicPr>
            <p:nvPr/>
          </p:nvPicPr>
          <p:blipFill>
            <a:blip r:embed="rId7" cstate="print"/>
            <a:srcRect/>
            <a:stretch>
              <a:fillRect/>
            </a:stretch>
          </p:blipFill>
          <p:spPr bwMode="auto">
            <a:xfrm>
              <a:off x="3309" y="1014"/>
              <a:ext cx="410" cy="271"/>
            </a:xfrm>
            <a:prstGeom prst="rect">
              <a:avLst/>
            </a:prstGeom>
            <a:noFill/>
            <a:ln w="9525">
              <a:noFill/>
              <a:miter lim="800000"/>
              <a:headEnd/>
              <a:tailEnd/>
            </a:ln>
          </p:spPr>
        </p:pic>
        <p:sp>
          <p:nvSpPr>
            <p:cNvPr id="3102" name="Text Box 20"/>
            <p:cNvSpPr txBox="1">
              <a:spLocks noChangeArrowheads="1"/>
            </p:cNvSpPr>
            <p:nvPr/>
          </p:nvSpPr>
          <p:spPr bwMode="auto">
            <a:xfrm>
              <a:off x="3138" y="1306"/>
              <a:ext cx="746" cy="135"/>
            </a:xfrm>
            <a:prstGeom prst="rect">
              <a:avLst/>
            </a:prstGeom>
            <a:noFill/>
            <a:ln w="9525" algn="ctr">
              <a:noFill/>
              <a:miter lim="800000"/>
              <a:headEnd/>
              <a:tailEnd/>
            </a:ln>
          </p:spPr>
          <p:txBody>
            <a:bodyPr>
              <a:spAutoFit/>
            </a:bodyPr>
            <a:lstStyle/>
            <a:p>
              <a:pPr>
                <a:spcBef>
                  <a:spcPct val="50000"/>
                </a:spcBef>
              </a:pPr>
              <a:r>
                <a:rPr lang="en-US" sz="1000"/>
                <a:t>Unified CM</a:t>
              </a:r>
            </a:p>
          </p:txBody>
        </p:sp>
      </p:grpSp>
      <p:grpSp>
        <p:nvGrpSpPr>
          <p:cNvPr id="4" name="Group 21"/>
          <p:cNvGrpSpPr>
            <a:grpSpLocks/>
          </p:cNvGrpSpPr>
          <p:nvPr/>
        </p:nvGrpSpPr>
        <p:grpSpPr bwMode="auto">
          <a:xfrm>
            <a:off x="7975600" y="3575050"/>
            <a:ext cx="728663" cy="1019175"/>
            <a:chOff x="4848" y="1693"/>
            <a:chExt cx="459" cy="642"/>
          </a:xfrm>
        </p:grpSpPr>
        <p:graphicFrame>
          <p:nvGraphicFramePr>
            <p:cNvPr id="3081" name="Object 22"/>
            <p:cNvGraphicFramePr>
              <a:graphicFrameLocks noChangeAspect="1"/>
            </p:cNvGraphicFramePr>
            <p:nvPr/>
          </p:nvGraphicFramePr>
          <p:xfrm>
            <a:off x="4911" y="1693"/>
            <a:ext cx="312" cy="427"/>
          </p:xfrm>
          <a:graphic>
            <a:graphicData uri="http://schemas.openxmlformats.org/presentationml/2006/ole">
              <p:oleObj spid="_x0000_s3081" name="Bitmap Image" r:id="rId8" imgW="542857" imgH="743054" progId="PBrush">
                <p:embed/>
              </p:oleObj>
            </a:graphicData>
          </a:graphic>
        </p:graphicFrame>
        <p:sp>
          <p:nvSpPr>
            <p:cNvPr id="3100" name="Text Box 23"/>
            <p:cNvSpPr txBox="1">
              <a:spLocks noChangeArrowheads="1"/>
            </p:cNvSpPr>
            <p:nvPr/>
          </p:nvSpPr>
          <p:spPr bwMode="auto">
            <a:xfrm>
              <a:off x="4848" y="2180"/>
              <a:ext cx="459" cy="155"/>
            </a:xfrm>
            <a:prstGeom prst="rect">
              <a:avLst/>
            </a:prstGeom>
            <a:noFill/>
            <a:ln w="9525" algn="ctr">
              <a:noFill/>
              <a:miter lim="800000"/>
              <a:headEnd/>
              <a:tailEnd/>
            </a:ln>
          </p:spPr>
          <p:txBody>
            <a:bodyPr>
              <a:spAutoFit/>
            </a:bodyPr>
            <a:lstStyle/>
            <a:p>
              <a:pPr>
                <a:spcBef>
                  <a:spcPct val="50000"/>
                </a:spcBef>
              </a:pPr>
              <a:r>
                <a:rPr lang="en-US" sz="1000"/>
                <a:t>Recorder</a:t>
              </a:r>
            </a:p>
          </p:txBody>
        </p:sp>
      </p:grpSp>
      <p:sp>
        <p:nvSpPr>
          <p:cNvPr id="439320" name="Freeform 24"/>
          <p:cNvSpPr>
            <a:spLocks/>
          </p:cNvSpPr>
          <p:nvPr/>
        </p:nvSpPr>
        <p:spPr bwMode="auto">
          <a:xfrm>
            <a:off x="6762750" y="2490788"/>
            <a:ext cx="1425575" cy="1112837"/>
          </a:xfrm>
          <a:custGeom>
            <a:avLst/>
            <a:gdLst>
              <a:gd name="T0" fmla="*/ 0 w 1263"/>
              <a:gd name="T1" fmla="*/ 2147483647 h 583"/>
              <a:gd name="T2" fmla="*/ 2147483647 w 1263"/>
              <a:gd name="T3" fmla="*/ 2147483647 h 583"/>
              <a:gd name="T4" fmla="*/ 0 60000 65536"/>
              <a:gd name="T5" fmla="*/ 0 60000 65536"/>
              <a:gd name="T6" fmla="*/ 0 w 1263"/>
              <a:gd name="T7" fmla="*/ 0 h 583"/>
              <a:gd name="T8" fmla="*/ 1263 w 1263"/>
              <a:gd name="T9" fmla="*/ 583 h 583"/>
            </a:gdLst>
            <a:ahLst/>
            <a:cxnLst>
              <a:cxn ang="T4">
                <a:pos x="T0" y="T1"/>
              </a:cxn>
              <a:cxn ang="T5">
                <a:pos x="T2" y="T3"/>
              </a:cxn>
            </a:cxnLst>
            <a:rect l="T6" t="T7" r="T8" b="T9"/>
            <a:pathLst>
              <a:path w="1263" h="583">
                <a:moveTo>
                  <a:pt x="0" y="583"/>
                </a:moveTo>
                <a:cubicBezTo>
                  <a:pt x="504" y="14"/>
                  <a:pt x="826" y="0"/>
                  <a:pt x="1263" y="522"/>
                </a:cubicBezTo>
              </a:path>
            </a:pathLst>
          </a:custGeom>
          <a:noFill/>
          <a:ln w="38100" cap="rnd">
            <a:solidFill>
              <a:srgbClr val="0000FF"/>
            </a:solidFill>
            <a:round/>
            <a:headEnd type="arrow" w="med" len="med"/>
            <a:tailEnd type="arrow" w="med" len="med"/>
          </a:ln>
        </p:spPr>
        <p:txBody>
          <a:bodyPr/>
          <a:lstStyle/>
          <a:p>
            <a:endParaRPr lang="en-US"/>
          </a:p>
        </p:txBody>
      </p:sp>
      <p:sp>
        <p:nvSpPr>
          <p:cNvPr id="439321" name="Freeform 25"/>
          <p:cNvSpPr>
            <a:spLocks/>
          </p:cNvSpPr>
          <p:nvPr/>
        </p:nvSpPr>
        <p:spPr bwMode="auto">
          <a:xfrm>
            <a:off x="6600825" y="2303463"/>
            <a:ext cx="1779588" cy="1327150"/>
          </a:xfrm>
          <a:custGeom>
            <a:avLst/>
            <a:gdLst>
              <a:gd name="T0" fmla="*/ 0 w 1263"/>
              <a:gd name="T1" fmla="*/ 2147483647 h 583"/>
              <a:gd name="T2" fmla="*/ 2147483647 w 1263"/>
              <a:gd name="T3" fmla="*/ 2147483647 h 583"/>
              <a:gd name="T4" fmla="*/ 0 60000 65536"/>
              <a:gd name="T5" fmla="*/ 0 60000 65536"/>
              <a:gd name="T6" fmla="*/ 0 w 1263"/>
              <a:gd name="T7" fmla="*/ 0 h 583"/>
              <a:gd name="T8" fmla="*/ 1263 w 1263"/>
              <a:gd name="T9" fmla="*/ 583 h 583"/>
            </a:gdLst>
            <a:ahLst/>
            <a:cxnLst>
              <a:cxn ang="T4">
                <a:pos x="T0" y="T1"/>
              </a:cxn>
              <a:cxn ang="T5">
                <a:pos x="T2" y="T3"/>
              </a:cxn>
            </a:cxnLst>
            <a:rect l="T6" t="T7" r="T8" b="T9"/>
            <a:pathLst>
              <a:path w="1263" h="583">
                <a:moveTo>
                  <a:pt x="0" y="583"/>
                </a:moveTo>
                <a:cubicBezTo>
                  <a:pt x="504" y="14"/>
                  <a:pt x="826" y="0"/>
                  <a:pt x="1263" y="522"/>
                </a:cubicBezTo>
              </a:path>
            </a:pathLst>
          </a:custGeom>
          <a:noFill/>
          <a:ln w="38100" cap="rnd">
            <a:solidFill>
              <a:srgbClr val="FF0000"/>
            </a:solidFill>
            <a:round/>
            <a:headEnd type="arrow" w="med" len="med"/>
            <a:tailEnd type="arrow" w="med" len="med"/>
          </a:ln>
        </p:spPr>
        <p:txBody>
          <a:bodyPr/>
          <a:lstStyle/>
          <a:p>
            <a:endParaRPr lang="en-US"/>
          </a:p>
        </p:txBody>
      </p:sp>
      <p:graphicFrame>
        <p:nvGraphicFramePr>
          <p:cNvPr id="439322" name="Object 26"/>
          <p:cNvGraphicFramePr>
            <a:graphicFrameLocks noChangeAspect="1"/>
          </p:cNvGraphicFramePr>
          <p:nvPr/>
        </p:nvGraphicFramePr>
        <p:xfrm>
          <a:off x="6200775" y="2676525"/>
          <a:ext cx="741363" cy="298450"/>
        </p:xfrm>
        <a:graphic>
          <a:graphicData uri="http://schemas.openxmlformats.org/presentationml/2006/ole">
            <p:oleObj spid="_x0000_s3077" name="Visio" r:id="rId9" imgW="618405" imgH="200117" progId="Visio.Drawing.11">
              <p:embed/>
            </p:oleObj>
          </a:graphicData>
        </a:graphic>
      </p:graphicFrame>
      <p:graphicFrame>
        <p:nvGraphicFramePr>
          <p:cNvPr id="439323" name="Object 27"/>
          <p:cNvGraphicFramePr>
            <a:graphicFrameLocks noChangeAspect="1"/>
          </p:cNvGraphicFramePr>
          <p:nvPr/>
        </p:nvGraphicFramePr>
        <p:xfrm>
          <a:off x="6189663" y="2919413"/>
          <a:ext cx="741362" cy="298450"/>
        </p:xfrm>
        <a:graphic>
          <a:graphicData uri="http://schemas.openxmlformats.org/presentationml/2006/ole">
            <p:oleObj spid="_x0000_s3078" name="Visio" r:id="rId10" imgW="618405" imgH="200117" progId="Visio.Drawing.11">
              <p:embed/>
            </p:oleObj>
          </a:graphicData>
        </a:graphic>
      </p:graphicFrame>
      <p:graphicFrame>
        <p:nvGraphicFramePr>
          <p:cNvPr id="439324" name="Object 28"/>
          <p:cNvGraphicFramePr>
            <a:graphicFrameLocks noChangeAspect="1"/>
          </p:cNvGraphicFramePr>
          <p:nvPr/>
        </p:nvGraphicFramePr>
        <p:xfrm>
          <a:off x="8234363" y="2601913"/>
          <a:ext cx="741362" cy="298450"/>
        </p:xfrm>
        <a:graphic>
          <a:graphicData uri="http://schemas.openxmlformats.org/presentationml/2006/ole">
            <p:oleObj spid="_x0000_s3079" name="Visio" r:id="rId11" imgW="618405" imgH="200117" progId="Visio.Drawing.11">
              <p:embed/>
            </p:oleObj>
          </a:graphicData>
        </a:graphic>
      </p:graphicFrame>
      <p:graphicFrame>
        <p:nvGraphicFramePr>
          <p:cNvPr id="439325" name="Object 29"/>
          <p:cNvGraphicFramePr>
            <a:graphicFrameLocks noChangeAspect="1"/>
          </p:cNvGraphicFramePr>
          <p:nvPr/>
        </p:nvGraphicFramePr>
        <p:xfrm>
          <a:off x="8223250" y="2844800"/>
          <a:ext cx="741363" cy="298450"/>
        </p:xfrm>
        <a:graphic>
          <a:graphicData uri="http://schemas.openxmlformats.org/presentationml/2006/ole">
            <p:oleObj spid="_x0000_s3080" name="Visio" r:id="rId12" imgW="618405" imgH="200117" progId="Visio.Drawing.11">
              <p:embed/>
            </p:oleObj>
          </a:graphicData>
        </a:graphic>
      </p:graphicFrame>
      <p:sp>
        <p:nvSpPr>
          <p:cNvPr id="439326" name="Line 30"/>
          <p:cNvSpPr>
            <a:spLocks noChangeShapeType="1"/>
          </p:cNvSpPr>
          <p:nvPr/>
        </p:nvSpPr>
        <p:spPr bwMode="auto">
          <a:xfrm flipV="1">
            <a:off x="6846888" y="3970338"/>
            <a:ext cx="1141412" cy="11112"/>
          </a:xfrm>
          <a:prstGeom prst="line">
            <a:avLst/>
          </a:prstGeom>
          <a:noFill/>
          <a:ln w="63500" cap="rnd">
            <a:solidFill>
              <a:srgbClr val="0000FF"/>
            </a:solidFill>
            <a:round/>
            <a:headEnd/>
            <a:tailEnd type="triangle" w="med" len="med"/>
          </a:ln>
        </p:spPr>
        <p:txBody>
          <a:bodyPr/>
          <a:lstStyle/>
          <a:p>
            <a:endParaRPr lang="en-US"/>
          </a:p>
        </p:txBody>
      </p:sp>
      <p:sp>
        <p:nvSpPr>
          <p:cNvPr id="439327" name="Line 31"/>
          <p:cNvSpPr>
            <a:spLocks noChangeShapeType="1"/>
          </p:cNvSpPr>
          <p:nvPr/>
        </p:nvSpPr>
        <p:spPr bwMode="auto">
          <a:xfrm flipV="1">
            <a:off x="6875463" y="4144963"/>
            <a:ext cx="1093787" cy="3175"/>
          </a:xfrm>
          <a:prstGeom prst="line">
            <a:avLst/>
          </a:prstGeom>
          <a:noFill/>
          <a:ln w="63500" cap="rnd">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39303"/>
                                        </p:tgtEl>
                                        <p:attrNameLst>
                                          <p:attrName>style.visibility</p:attrName>
                                        </p:attrNameLst>
                                      </p:cBhvr>
                                      <p:to>
                                        <p:strVal val="visible"/>
                                      </p:to>
                                    </p:set>
                                    <p:anim calcmode="lin" valueType="num">
                                      <p:cBhvr additive="base">
                                        <p:cTn id="7" dur="1000" fill="hold"/>
                                        <p:tgtEl>
                                          <p:spTgt spid="439303"/>
                                        </p:tgtEl>
                                        <p:attrNameLst>
                                          <p:attrName>ppt_x</p:attrName>
                                        </p:attrNameLst>
                                      </p:cBhvr>
                                      <p:tavLst>
                                        <p:tav tm="0">
                                          <p:val>
                                            <p:strVal val="#ppt_x"/>
                                          </p:val>
                                        </p:tav>
                                        <p:tav tm="100000">
                                          <p:val>
                                            <p:strVal val="#ppt_x"/>
                                          </p:val>
                                        </p:tav>
                                      </p:tavLst>
                                    </p:anim>
                                    <p:anim calcmode="lin" valueType="num">
                                      <p:cBhvr additive="base">
                                        <p:cTn id="8" dur="1000" fill="hold"/>
                                        <p:tgtEl>
                                          <p:spTgt spid="43930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grpId="0" nodeType="afterEffect">
                                  <p:stCondLst>
                                    <p:cond delay="0"/>
                                  </p:stCondLst>
                                  <p:childTnLst>
                                    <p:set>
                                      <p:cBhvr>
                                        <p:cTn id="11" dur="1" fill="hold">
                                          <p:stCondLst>
                                            <p:cond delay="0"/>
                                          </p:stCondLst>
                                        </p:cTn>
                                        <p:tgtEl>
                                          <p:spTgt spid="439304"/>
                                        </p:tgtEl>
                                        <p:attrNameLst>
                                          <p:attrName>style.visibility</p:attrName>
                                        </p:attrNameLst>
                                      </p:cBhvr>
                                      <p:to>
                                        <p:strVal val="visible"/>
                                      </p:to>
                                    </p:set>
                                    <p:anim calcmode="lin" valueType="num">
                                      <p:cBhvr additive="base">
                                        <p:cTn id="12" dur="1000" fill="hold"/>
                                        <p:tgtEl>
                                          <p:spTgt spid="439304"/>
                                        </p:tgtEl>
                                        <p:attrNameLst>
                                          <p:attrName>ppt_x</p:attrName>
                                        </p:attrNameLst>
                                      </p:cBhvr>
                                      <p:tavLst>
                                        <p:tav tm="0">
                                          <p:val>
                                            <p:strVal val="#ppt_x"/>
                                          </p:val>
                                        </p:tav>
                                        <p:tav tm="100000">
                                          <p:val>
                                            <p:strVal val="#ppt_x"/>
                                          </p:val>
                                        </p:tav>
                                      </p:tavLst>
                                    </p:anim>
                                    <p:anim calcmode="lin" valueType="num">
                                      <p:cBhvr additive="base">
                                        <p:cTn id="13" dur="1000" fill="hold"/>
                                        <p:tgtEl>
                                          <p:spTgt spid="439304"/>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1" fill="hold" nodeType="afterEffect">
                                  <p:stCondLst>
                                    <p:cond delay="0"/>
                                  </p:stCondLst>
                                  <p:childTnLst>
                                    <p:set>
                                      <p:cBhvr>
                                        <p:cTn id="16" dur="1" fill="hold">
                                          <p:stCondLst>
                                            <p:cond delay="0"/>
                                          </p:stCondLst>
                                        </p:cTn>
                                        <p:tgtEl>
                                          <p:spTgt spid="439302"/>
                                        </p:tgtEl>
                                        <p:attrNameLst>
                                          <p:attrName>style.visibility</p:attrName>
                                        </p:attrNameLst>
                                      </p:cBhvr>
                                      <p:to>
                                        <p:strVal val="visible"/>
                                      </p:to>
                                    </p:set>
                                    <p:anim calcmode="lin" valueType="num">
                                      <p:cBhvr additive="base">
                                        <p:cTn id="17" dur="1000" fill="hold"/>
                                        <p:tgtEl>
                                          <p:spTgt spid="439302"/>
                                        </p:tgtEl>
                                        <p:attrNameLst>
                                          <p:attrName>ppt_x</p:attrName>
                                        </p:attrNameLst>
                                      </p:cBhvr>
                                      <p:tavLst>
                                        <p:tav tm="0">
                                          <p:val>
                                            <p:strVal val="#ppt_x"/>
                                          </p:val>
                                        </p:tav>
                                        <p:tav tm="100000">
                                          <p:val>
                                            <p:strVal val="#ppt_x"/>
                                          </p:val>
                                        </p:tav>
                                      </p:tavLst>
                                    </p:anim>
                                    <p:anim calcmode="lin" valueType="num">
                                      <p:cBhvr additive="base">
                                        <p:cTn id="18" dur="1000" fill="hold"/>
                                        <p:tgtEl>
                                          <p:spTgt spid="439302"/>
                                        </p:tgtEl>
                                        <p:attrNameLst>
                                          <p:attrName>ppt_y</p:attrName>
                                        </p:attrNameLst>
                                      </p:cBhvr>
                                      <p:tavLst>
                                        <p:tav tm="0">
                                          <p:val>
                                            <p:strVal val="0-#ppt_h/2"/>
                                          </p:val>
                                        </p:tav>
                                        <p:tav tm="100000">
                                          <p:val>
                                            <p:strVal val="#ppt_y"/>
                                          </p:val>
                                        </p:tav>
                                      </p:tavLst>
                                    </p:anim>
                                  </p:childTnLst>
                                </p:cTn>
                              </p:par>
                            </p:childTnLst>
                          </p:cTn>
                        </p:par>
                        <p:par>
                          <p:cTn id="19" fill="hold">
                            <p:stCondLst>
                              <p:cond delay="3000"/>
                            </p:stCondLst>
                            <p:childTnLst>
                              <p:par>
                                <p:cTn id="20" presetID="2" presetClass="entr" presetSubtype="2" fill="hold" grpId="0" nodeType="afterEffect">
                                  <p:stCondLst>
                                    <p:cond delay="0"/>
                                  </p:stCondLst>
                                  <p:childTnLst>
                                    <p:set>
                                      <p:cBhvr>
                                        <p:cTn id="21" dur="1" fill="hold">
                                          <p:stCondLst>
                                            <p:cond delay="0"/>
                                          </p:stCondLst>
                                        </p:cTn>
                                        <p:tgtEl>
                                          <p:spTgt spid="439308"/>
                                        </p:tgtEl>
                                        <p:attrNameLst>
                                          <p:attrName>style.visibility</p:attrName>
                                        </p:attrNameLst>
                                      </p:cBhvr>
                                      <p:to>
                                        <p:strVal val="visible"/>
                                      </p:to>
                                    </p:set>
                                    <p:anim calcmode="lin" valueType="num">
                                      <p:cBhvr additive="base">
                                        <p:cTn id="22" dur="1000" fill="hold"/>
                                        <p:tgtEl>
                                          <p:spTgt spid="439308"/>
                                        </p:tgtEl>
                                        <p:attrNameLst>
                                          <p:attrName>ppt_x</p:attrName>
                                        </p:attrNameLst>
                                      </p:cBhvr>
                                      <p:tavLst>
                                        <p:tav tm="0">
                                          <p:val>
                                            <p:strVal val="1+#ppt_w/2"/>
                                          </p:val>
                                        </p:tav>
                                        <p:tav tm="100000">
                                          <p:val>
                                            <p:strVal val="#ppt_x"/>
                                          </p:val>
                                        </p:tav>
                                      </p:tavLst>
                                    </p:anim>
                                    <p:anim calcmode="lin" valueType="num">
                                      <p:cBhvr additive="base">
                                        <p:cTn id="23" dur="1000" fill="hold"/>
                                        <p:tgtEl>
                                          <p:spTgt spid="439308"/>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ntr" presetSubtype="8" fill="hold" grpId="0" nodeType="afterEffect">
                                  <p:stCondLst>
                                    <p:cond delay="0"/>
                                  </p:stCondLst>
                                  <p:childTnLst>
                                    <p:set>
                                      <p:cBhvr>
                                        <p:cTn id="26" dur="1" fill="hold">
                                          <p:stCondLst>
                                            <p:cond delay="0"/>
                                          </p:stCondLst>
                                        </p:cTn>
                                        <p:tgtEl>
                                          <p:spTgt spid="439309"/>
                                        </p:tgtEl>
                                        <p:attrNameLst>
                                          <p:attrName>style.visibility</p:attrName>
                                        </p:attrNameLst>
                                      </p:cBhvr>
                                      <p:to>
                                        <p:strVal val="visible"/>
                                      </p:to>
                                    </p:set>
                                    <p:anim calcmode="lin" valueType="num">
                                      <p:cBhvr additive="base">
                                        <p:cTn id="27" dur="1000" fill="hold"/>
                                        <p:tgtEl>
                                          <p:spTgt spid="439309"/>
                                        </p:tgtEl>
                                        <p:attrNameLst>
                                          <p:attrName>ppt_x</p:attrName>
                                        </p:attrNameLst>
                                      </p:cBhvr>
                                      <p:tavLst>
                                        <p:tav tm="0">
                                          <p:val>
                                            <p:strVal val="0-#ppt_w/2"/>
                                          </p:val>
                                        </p:tav>
                                        <p:tav tm="100000">
                                          <p:val>
                                            <p:strVal val="#ppt_x"/>
                                          </p:val>
                                        </p:tav>
                                      </p:tavLst>
                                    </p:anim>
                                    <p:anim calcmode="lin" valueType="num">
                                      <p:cBhvr additive="base">
                                        <p:cTn id="28" dur="1000" fill="hold"/>
                                        <p:tgtEl>
                                          <p:spTgt spid="439309"/>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ID="32" presetClass="emph" presetSubtype="0" repeatCount="2000" fill="hold" nodeType="afterEffect">
                                  <p:stCondLst>
                                    <p:cond delay="0"/>
                                  </p:stCondLst>
                                  <p:childTnLst>
                                    <p:animClr clrSpc="rgb" dir="cw">
                                      <p:cBhvr override="childStyle">
                                        <p:cTn id="31" dur="100" fill="hold"/>
                                        <p:tgtEl>
                                          <p:spTgt spid="3"/>
                                        </p:tgtEl>
                                        <p:attrNameLst>
                                          <p:attrName>style.color</p:attrName>
                                        </p:attrNameLst>
                                      </p:cBhvr>
                                      <p:to>
                                        <a:schemeClr val="accent2"/>
                                      </p:to>
                                    </p:animClr>
                                    <p:animClr clrSpc="rgb" dir="cw">
                                      <p:cBhvr>
                                        <p:cTn id="32" dur="100" fill="hold"/>
                                        <p:tgtEl>
                                          <p:spTgt spid="3"/>
                                        </p:tgtEl>
                                        <p:attrNameLst>
                                          <p:attrName>fillcolor</p:attrName>
                                        </p:attrNameLst>
                                      </p:cBhvr>
                                      <p:to>
                                        <a:schemeClr val="accent2"/>
                                      </p:to>
                                    </p:animClr>
                                    <p:set>
                                      <p:cBhvr>
                                        <p:cTn id="33" dur="100" fill="hold"/>
                                        <p:tgtEl>
                                          <p:spTgt spid="3"/>
                                        </p:tgtEl>
                                        <p:attrNameLst>
                                          <p:attrName>fill.type</p:attrName>
                                        </p:attrNameLst>
                                      </p:cBhvr>
                                      <p:to>
                                        <p:strVal val="solid"/>
                                      </p:to>
                                    </p:set>
                                    <p:set>
                                      <p:cBhvr>
                                        <p:cTn id="34" dur="100" fill="hold"/>
                                        <p:tgtEl>
                                          <p:spTgt spid="3"/>
                                        </p:tgtEl>
                                        <p:attrNameLst>
                                          <p:attrName>fill.on</p:attrName>
                                        </p:attrNameLst>
                                      </p:cBhvr>
                                      <p:to>
                                        <p:strVal val="true"/>
                                      </p:to>
                                    </p:set>
                                    <p:animRot by="120000">
                                      <p:cBhvr>
                                        <p:cTn id="35" dur="100" fill="hold">
                                          <p:stCondLst>
                                            <p:cond delay="0"/>
                                          </p:stCondLst>
                                        </p:cTn>
                                        <p:tgtEl>
                                          <p:spTgt spid="3"/>
                                        </p:tgtEl>
                                        <p:attrNameLst>
                                          <p:attrName>r</p:attrName>
                                        </p:attrNameLst>
                                      </p:cBhvr>
                                    </p:animRot>
                                    <p:animRot by="-240000">
                                      <p:cBhvr>
                                        <p:cTn id="36" dur="200" fill="hold">
                                          <p:stCondLst>
                                            <p:cond delay="200"/>
                                          </p:stCondLst>
                                        </p:cTn>
                                        <p:tgtEl>
                                          <p:spTgt spid="3"/>
                                        </p:tgtEl>
                                        <p:attrNameLst>
                                          <p:attrName>r</p:attrName>
                                        </p:attrNameLst>
                                      </p:cBhvr>
                                    </p:animRot>
                                    <p:animRot by="240000">
                                      <p:cBhvr>
                                        <p:cTn id="37" dur="200" fill="hold">
                                          <p:stCondLst>
                                            <p:cond delay="400"/>
                                          </p:stCondLst>
                                        </p:cTn>
                                        <p:tgtEl>
                                          <p:spTgt spid="3"/>
                                        </p:tgtEl>
                                        <p:attrNameLst>
                                          <p:attrName>r</p:attrName>
                                        </p:attrNameLst>
                                      </p:cBhvr>
                                    </p:animRot>
                                    <p:animRot by="-240000">
                                      <p:cBhvr>
                                        <p:cTn id="38" dur="200" fill="hold">
                                          <p:stCondLst>
                                            <p:cond delay="600"/>
                                          </p:stCondLst>
                                        </p:cTn>
                                        <p:tgtEl>
                                          <p:spTgt spid="3"/>
                                        </p:tgtEl>
                                        <p:attrNameLst>
                                          <p:attrName>r</p:attrName>
                                        </p:attrNameLst>
                                      </p:cBhvr>
                                    </p:animRot>
                                    <p:animRot by="120000">
                                      <p:cBhvr>
                                        <p:cTn id="39" dur="200" fill="hold">
                                          <p:stCondLst>
                                            <p:cond delay="800"/>
                                          </p:stCondLst>
                                        </p:cTn>
                                        <p:tgtEl>
                                          <p:spTgt spid="3"/>
                                        </p:tgtEl>
                                        <p:attrNameLst>
                                          <p:attrName>r</p:attrName>
                                        </p:attrNameLst>
                                      </p:cBhvr>
                                    </p:animRot>
                                  </p:childTnLst>
                                </p:cTn>
                              </p:par>
                            </p:childTnLst>
                          </p:cTn>
                        </p:par>
                        <p:par>
                          <p:cTn id="40" fill="hold">
                            <p:stCondLst>
                              <p:cond delay="7000"/>
                            </p:stCondLst>
                            <p:childTnLst>
                              <p:par>
                                <p:cTn id="41" presetID="2" presetClass="entr" presetSubtype="1" fill="hold" nodeType="afterEffect">
                                  <p:stCondLst>
                                    <p:cond delay="0"/>
                                  </p:stCondLst>
                                  <p:childTnLst>
                                    <p:set>
                                      <p:cBhvr>
                                        <p:cTn id="42" dur="1" fill="hold">
                                          <p:stCondLst>
                                            <p:cond delay="0"/>
                                          </p:stCondLst>
                                        </p:cTn>
                                        <p:tgtEl>
                                          <p:spTgt spid="439322"/>
                                        </p:tgtEl>
                                        <p:attrNameLst>
                                          <p:attrName>style.visibility</p:attrName>
                                        </p:attrNameLst>
                                      </p:cBhvr>
                                      <p:to>
                                        <p:strVal val="visible"/>
                                      </p:to>
                                    </p:set>
                                    <p:anim calcmode="lin" valueType="num">
                                      <p:cBhvr additive="base">
                                        <p:cTn id="43" dur="1000" fill="hold"/>
                                        <p:tgtEl>
                                          <p:spTgt spid="439322"/>
                                        </p:tgtEl>
                                        <p:attrNameLst>
                                          <p:attrName>ppt_x</p:attrName>
                                        </p:attrNameLst>
                                      </p:cBhvr>
                                      <p:tavLst>
                                        <p:tav tm="0">
                                          <p:val>
                                            <p:strVal val="#ppt_x"/>
                                          </p:val>
                                        </p:tav>
                                        <p:tav tm="100000">
                                          <p:val>
                                            <p:strVal val="#ppt_x"/>
                                          </p:val>
                                        </p:tav>
                                      </p:tavLst>
                                    </p:anim>
                                    <p:anim calcmode="lin" valueType="num">
                                      <p:cBhvr additive="base">
                                        <p:cTn id="44" dur="1000" fill="hold"/>
                                        <p:tgtEl>
                                          <p:spTgt spid="439322"/>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0"/>
                                  </p:stCondLst>
                                  <p:childTnLst>
                                    <p:set>
                                      <p:cBhvr>
                                        <p:cTn id="46" dur="1" fill="hold">
                                          <p:stCondLst>
                                            <p:cond delay="0"/>
                                          </p:stCondLst>
                                        </p:cTn>
                                        <p:tgtEl>
                                          <p:spTgt spid="439324"/>
                                        </p:tgtEl>
                                        <p:attrNameLst>
                                          <p:attrName>style.visibility</p:attrName>
                                        </p:attrNameLst>
                                      </p:cBhvr>
                                      <p:to>
                                        <p:strVal val="visible"/>
                                      </p:to>
                                    </p:set>
                                    <p:anim calcmode="lin" valueType="num">
                                      <p:cBhvr additive="base">
                                        <p:cTn id="47" dur="1000" fill="hold"/>
                                        <p:tgtEl>
                                          <p:spTgt spid="439324"/>
                                        </p:tgtEl>
                                        <p:attrNameLst>
                                          <p:attrName>ppt_x</p:attrName>
                                        </p:attrNameLst>
                                      </p:cBhvr>
                                      <p:tavLst>
                                        <p:tav tm="0">
                                          <p:val>
                                            <p:strVal val="#ppt_x"/>
                                          </p:val>
                                        </p:tav>
                                        <p:tav tm="100000">
                                          <p:val>
                                            <p:strVal val="#ppt_x"/>
                                          </p:val>
                                        </p:tav>
                                      </p:tavLst>
                                    </p:anim>
                                    <p:anim calcmode="lin" valueType="num">
                                      <p:cBhvr additive="base">
                                        <p:cTn id="48" dur="1000" fill="hold"/>
                                        <p:tgtEl>
                                          <p:spTgt spid="439324"/>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stCondLst>
                                    <p:cond delay="0"/>
                                  </p:stCondLst>
                                  <p:childTnLst>
                                    <p:set>
                                      <p:cBhvr>
                                        <p:cTn id="50" dur="1" fill="hold">
                                          <p:stCondLst>
                                            <p:cond delay="0"/>
                                          </p:stCondLst>
                                        </p:cTn>
                                        <p:tgtEl>
                                          <p:spTgt spid="439321"/>
                                        </p:tgtEl>
                                        <p:attrNameLst>
                                          <p:attrName>style.visibility</p:attrName>
                                        </p:attrNameLst>
                                      </p:cBhvr>
                                      <p:to>
                                        <p:strVal val="visible"/>
                                      </p:to>
                                    </p:set>
                                    <p:anim calcmode="lin" valueType="num">
                                      <p:cBhvr additive="base">
                                        <p:cTn id="51" dur="1000" fill="hold"/>
                                        <p:tgtEl>
                                          <p:spTgt spid="439321"/>
                                        </p:tgtEl>
                                        <p:attrNameLst>
                                          <p:attrName>ppt_x</p:attrName>
                                        </p:attrNameLst>
                                      </p:cBhvr>
                                      <p:tavLst>
                                        <p:tav tm="0">
                                          <p:val>
                                            <p:strVal val="#ppt_x"/>
                                          </p:val>
                                        </p:tav>
                                        <p:tav tm="100000">
                                          <p:val>
                                            <p:strVal val="#ppt_x"/>
                                          </p:val>
                                        </p:tav>
                                      </p:tavLst>
                                    </p:anim>
                                    <p:anim calcmode="lin" valueType="num">
                                      <p:cBhvr additive="base">
                                        <p:cTn id="52" dur="1000" fill="hold"/>
                                        <p:tgtEl>
                                          <p:spTgt spid="439321"/>
                                        </p:tgtEl>
                                        <p:attrNameLst>
                                          <p:attrName>ppt_y</p:attrName>
                                        </p:attrNameLst>
                                      </p:cBhvr>
                                      <p:tavLst>
                                        <p:tav tm="0">
                                          <p:val>
                                            <p:strVal val="0-#ppt_h/2"/>
                                          </p:val>
                                        </p:tav>
                                        <p:tav tm="100000">
                                          <p:val>
                                            <p:strVal val="#ppt_y"/>
                                          </p:val>
                                        </p:tav>
                                      </p:tavLst>
                                    </p:anim>
                                  </p:childTnLst>
                                </p:cTn>
                              </p:par>
                            </p:childTnLst>
                          </p:cTn>
                        </p:par>
                        <p:par>
                          <p:cTn id="53" fill="hold">
                            <p:stCondLst>
                              <p:cond delay="8000"/>
                            </p:stCondLst>
                            <p:childTnLst>
                              <p:par>
                                <p:cTn id="54" presetID="2" presetClass="entr" presetSubtype="1" fill="hold" nodeType="afterEffect">
                                  <p:stCondLst>
                                    <p:cond delay="0"/>
                                  </p:stCondLst>
                                  <p:childTnLst>
                                    <p:set>
                                      <p:cBhvr>
                                        <p:cTn id="55" dur="1" fill="hold">
                                          <p:stCondLst>
                                            <p:cond delay="0"/>
                                          </p:stCondLst>
                                        </p:cTn>
                                        <p:tgtEl>
                                          <p:spTgt spid="439323"/>
                                        </p:tgtEl>
                                        <p:attrNameLst>
                                          <p:attrName>style.visibility</p:attrName>
                                        </p:attrNameLst>
                                      </p:cBhvr>
                                      <p:to>
                                        <p:strVal val="visible"/>
                                      </p:to>
                                    </p:set>
                                    <p:anim calcmode="lin" valueType="num">
                                      <p:cBhvr additive="base">
                                        <p:cTn id="56" dur="1000" fill="hold"/>
                                        <p:tgtEl>
                                          <p:spTgt spid="439323"/>
                                        </p:tgtEl>
                                        <p:attrNameLst>
                                          <p:attrName>ppt_x</p:attrName>
                                        </p:attrNameLst>
                                      </p:cBhvr>
                                      <p:tavLst>
                                        <p:tav tm="0">
                                          <p:val>
                                            <p:strVal val="#ppt_x"/>
                                          </p:val>
                                        </p:tav>
                                        <p:tav tm="100000">
                                          <p:val>
                                            <p:strVal val="#ppt_x"/>
                                          </p:val>
                                        </p:tav>
                                      </p:tavLst>
                                    </p:anim>
                                    <p:anim calcmode="lin" valueType="num">
                                      <p:cBhvr additive="base">
                                        <p:cTn id="57" dur="1000" fill="hold"/>
                                        <p:tgtEl>
                                          <p:spTgt spid="439323"/>
                                        </p:tgtEl>
                                        <p:attrNameLst>
                                          <p:attrName>ppt_y</p:attrName>
                                        </p:attrNameLst>
                                      </p:cBhvr>
                                      <p:tavLst>
                                        <p:tav tm="0">
                                          <p:val>
                                            <p:strVal val="0-#ppt_h/2"/>
                                          </p:val>
                                        </p:tav>
                                        <p:tav tm="100000">
                                          <p:val>
                                            <p:strVal val="#ppt_y"/>
                                          </p:val>
                                        </p:tav>
                                      </p:tavLst>
                                    </p:anim>
                                  </p:childTnLst>
                                </p:cTn>
                              </p:par>
                              <p:par>
                                <p:cTn id="58" presetID="2" presetClass="entr" presetSubtype="1" fill="hold" nodeType="withEffect">
                                  <p:stCondLst>
                                    <p:cond delay="0"/>
                                  </p:stCondLst>
                                  <p:childTnLst>
                                    <p:set>
                                      <p:cBhvr>
                                        <p:cTn id="59" dur="1" fill="hold">
                                          <p:stCondLst>
                                            <p:cond delay="0"/>
                                          </p:stCondLst>
                                        </p:cTn>
                                        <p:tgtEl>
                                          <p:spTgt spid="439325"/>
                                        </p:tgtEl>
                                        <p:attrNameLst>
                                          <p:attrName>style.visibility</p:attrName>
                                        </p:attrNameLst>
                                      </p:cBhvr>
                                      <p:to>
                                        <p:strVal val="visible"/>
                                      </p:to>
                                    </p:set>
                                    <p:anim calcmode="lin" valueType="num">
                                      <p:cBhvr additive="base">
                                        <p:cTn id="60" dur="1000" fill="hold"/>
                                        <p:tgtEl>
                                          <p:spTgt spid="439325"/>
                                        </p:tgtEl>
                                        <p:attrNameLst>
                                          <p:attrName>ppt_x</p:attrName>
                                        </p:attrNameLst>
                                      </p:cBhvr>
                                      <p:tavLst>
                                        <p:tav tm="0">
                                          <p:val>
                                            <p:strVal val="#ppt_x"/>
                                          </p:val>
                                        </p:tav>
                                        <p:tav tm="100000">
                                          <p:val>
                                            <p:strVal val="#ppt_x"/>
                                          </p:val>
                                        </p:tav>
                                      </p:tavLst>
                                    </p:anim>
                                    <p:anim calcmode="lin" valueType="num">
                                      <p:cBhvr additive="base">
                                        <p:cTn id="61" dur="1000" fill="hold"/>
                                        <p:tgtEl>
                                          <p:spTgt spid="439325"/>
                                        </p:tgtEl>
                                        <p:attrNameLst>
                                          <p:attrName>ppt_y</p:attrName>
                                        </p:attrNameLst>
                                      </p:cBhvr>
                                      <p:tavLst>
                                        <p:tav tm="0">
                                          <p:val>
                                            <p:strVal val="0-#ppt_h/2"/>
                                          </p:val>
                                        </p:tav>
                                        <p:tav tm="100000">
                                          <p:val>
                                            <p:strVal val="#ppt_y"/>
                                          </p:val>
                                        </p:tav>
                                      </p:tavLst>
                                    </p:anim>
                                  </p:childTnLst>
                                </p:cTn>
                              </p:par>
                              <p:par>
                                <p:cTn id="62" presetID="2" presetClass="entr" presetSubtype="1" fill="hold" grpId="0" nodeType="withEffect">
                                  <p:stCondLst>
                                    <p:cond delay="0"/>
                                  </p:stCondLst>
                                  <p:childTnLst>
                                    <p:set>
                                      <p:cBhvr>
                                        <p:cTn id="63" dur="1" fill="hold">
                                          <p:stCondLst>
                                            <p:cond delay="0"/>
                                          </p:stCondLst>
                                        </p:cTn>
                                        <p:tgtEl>
                                          <p:spTgt spid="439320"/>
                                        </p:tgtEl>
                                        <p:attrNameLst>
                                          <p:attrName>style.visibility</p:attrName>
                                        </p:attrNameLst>
                                      </p:cBhvr>
                                      <p:to>
                                        <p:strVal val="visible"/>
                                      </p:to>
                                    </p:set>
                                    <p:anim calcmode="lin" valueType="num">
                                      <p:cBhvr additive="base">
                                        <p:cTn id="64" dur="1000" fill="hold"/>
                                        <p:tgtEl>
                                          <p:spTgt spid="439320"/>
                                        </p:tgtEl>
                                        <p:attrNameLst>
                                          <p:attrName>ppt_x</p:attrName>
                                        </p:attrNameLst>
                                      </p:cBhvr>
                                      <p:tavLst>
                                        <p:tav tm="0">
                                          <p:val>
                                            <p:strVal val="#ppt_x"/>
                                          </p:val>
                                        </p:tav>
                                        <p:tav tm="100000">
                                          <p:val>
                                            <p:strVal val="#ppt_x"/>
                                          </p:val>
                                        </p:tav>
                                      </p:tavLst>
                                    </p:anim>
                                    <p:anim calcmode="lin" valueType="num">
                                      <p:cBhvr additive="base">
                                        <p:cTn id="65" dur="1000" fill="hold"/>
                                        <p:tgtEl>
                                          <p:spTgt spid="439320"/>
                                        </p:tgtEl>
                                        <p:attrNameLst>
                                          <p:attrName>ppt_y</p:attrName>
                                        </p:attrNameLst>
                                      </p:cBhvr>
                                      <p:tavLst>
                                        <p:tav tm="0">
                                          <p:val>
                                            <p:strVal val="0-#ppt_h/2"/>
                                          </p:val>
                                        </p:tav>
                                        <p:tav tm="100000">
                                          <p:val>
                                            <p:strVal val="#ppt_y"/>
                                          </p:val>
                                        </p:tav>
                                      </p:tavLst>
                                    </p:anim>
                                  </p:childTnLst>
                                </p:cTn>
                              </p:par>
                            </p:childTnLst>
                          </p:cTn>
                        </p:par>
                        <p:par>
                          <p:cTn id="66" fill="hold">
                            <p:stCondLst>
                              <p:cond delay="9000"/>
                            </p:stCondLst>
                            <p:childTnLst>
                              <p:par>
                                <p:cTn id="67" presetID="2" presetClass="entr" presetSubtype="8" fill="hold" grpId="0" nodeType="afterEffect">
                                  <p:stCondLst>
                                    <p:cond delay="0"/>
                                  </p:stCondLst>
                                  <p:childTnLst>
                                    <p:set>
                                      <p:cBhvr>
                                        <p:cTn id="68" dur="1" fill="hold">
                                          <p:stCondLst>
                                            <p:cond delay="0"/>
                                          </p:stCondLst>
                                        </p:cTn>
                                        <p:tgtEl>
                                          <p:spTgt spid="439326"/>
                                        </p:tgtEl>
                                        <p:attrNameLst>
                                          <p:attrName>style.visibility</p:attrName>
                                        </p:attrNameLst>
                                      </p:cBhvr>
                                      <p:to>
                                        <p:strVal val="visible"/>
                                      </p:to>
                                    </p:set>
                                    <p:anim calcmode="lin" valueType="num">
                                      <p:cBhvr additive="base">
                                        <p:cTn id="69" dur="1000" fill="hold"/>
                                        <p:tgtEl>
                                          <p:spTgt spid="439326"/>
                                        </p:tgtEl>
                                        <p:attrNameLst>
                                          <p:attrName>ppt_x</p:attrName>
                                        </p:attrNameLst>
                                      </p:cBhvr>
                                      <p:tavLst>
                                        <p:tav tm="0">
                                          <p:val>
                                            <p:strVal val="0-#ppt_w/2"/>
                                          </p:val>
                                        </p:tav>
                                        <p:tav tm="100000">
                                          <p:val>
                                            <p:strVal val="#ppt_x"/>
                                          </p:val>
                                        </p:tav>
                                      </p:tavLst>
                                    </p:anim>
                                    <p:anim calcmode="lin" valueType="num">
                                      <p:cBhvr additive="base">
                                        <p:cTn id="70" dur="1000" fill="hold"/>
                                        <p:tgtEl>
                                          <p:spTgt spid="439326"/>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0"/>
                                  </p:stCondLst>
                                  <p:childTnLst>
                                    <p:set>
                                      <p:cBhvr>
                                        <p:cTn id="72" dur="1" fill="hold">
                                          <p:stCondLst>
                                            <p:cond delay="0"/>
                                          </p:stCondLst>
                                        </p:cTn>
                                        <p:tgtEl>
                                          <p:spTgt spid="439327"/>
                                        </p:tgtEl>
                                        <p:attrNameLst>
                                          <p:attrName>style.visibility</p:attrName>
                                        </p:attrNameLst>
                                      </p:cBhvr>
                                      <p:to>
                                        <p:strVal val="visible"/>
                                      </p:to>
                                    </p:set>
                                    <p:anim calcmode="lin" valueType="num">
                                      <p:cBhvr additive="base">
                                        <p:cTn id="73" dur="1000" fill="hold"/>
                                        <p:tgtEl>
                                          <p:spTgt spid="439327"/>
                                        </p:tgtEl>
                                        <p:attrNameLst>
                                          <p:attrName>ppt_x</p:attrName>
                                        </p:attrNameLst>
                                      </p:cBhvr>
                                      <p:tavLst>
                                        <p:tav tm="0">
                                          <p:val>
                                            <p:strVal val="0-#ppt_w/2"/>
                                          </p:val>
                                        </p:tav>
                                        <p:tav tm="100000">
                                          <p:val>
                                            <p:strVal val="#ppt_x"/>
                                          </p:val>
                                        </p:tav>
                                      </p:tavLst>
                                    </p:anim>
                                    <p:anim calcmode="lin" valueType="num">
                                      <p:cBhvr additive="base">
                                        <p:cTn id="74" dur="1000" fill="hold"/>
                                        <p:tgtEl>
                                          <p:spTgt spid="439327"/>
                                        </p:tgtEl>
                                        <p:attrNameLst>
                                          <p:attrName>ppt_y</p:attrName>
                                        </p:attrNameLst>
                                      </p:cBhvr>
                                      <p:tavLst>
                                        <p:tav tm="0">
                                          <p:val>
                                            <p:strVal val="#ppt_y"/>
                                          </p:val>
                                        </p:tav>
                                        <p:tav tm="100000">
                                          <p:val>
                                            <p:strVal val="#ppt_y"/>
                                          </p:val>
                                        </p:tav>
                                      </p:tavLst>
                                    </p:anim>
                                  </p:childTnLst>
                                </p:cTn>
                              </p:par>
                            </p:childTnLst>
                          </p:cTn>
                        </p:par>
                        <p:par>
                          <p:cTn id="75" fill="hold">
                            <p:stCondLst>
                              <p:cond delay="10000"/>
                            </p:stCondLst>
                            <p:childTnLst>
                              <p:par>
                                <p:cTn id="76" presetID="6" presetClass="emph" presetSubtype="0" fill="remove" nodeType="afterEffect">
                                  <p:stCondLst>
                                    <p:cond delay="0"/>
                                  </p:stCondLst>
                                  <p:childTnLst>
                                    <p:animScale>
                                      <p:cBhvr>
                                        <p:cTn id="77"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304" grpId="0" animBg="1"/>
      <p:bldP spid="439308" grpId="0" animBg="1"/>
      <p:bldP spid="439309" grpId="0" animBg="1"/>
      <p:bldP spid="439320" grpId="0" animBg="1"/>
      <p:bldP spid="439321" grpId="0" animBg="1"/>
      <p:bldP spid="439326" grpId="0" animBg="1"/>
      <p:bldP spid="4393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3" name="Rectangle 2"/>
          <p:cNvSpPr>
            <a:spLocks noGrp="1" noChangeArrowheads="1"/>
          </p:cNvSpPr>
          <p:nvPr>
            <p:ph type="title"/>
          </p:nvPr>
        </p:nvSpPr>
        <p:spPr>
          <a:xfrm>
            <a:off x="655638" y="225425"/>
            <a:ext cx="8145462" cy="737101"/>
          </a:xfrm>
        </p:spPr>
        <p:txBody>
          <a:bodyPr/>
          <a:lstStyle/>
          <a:p>
            <a:pPr eaLnBrk="1" hangingPunct="1"/>
            <a:r>
              <a:rPr lang="en-US" sz="3200" dirty="0" smtClean="0"/>
              <a:t>Selective Recording (Silent)</a:t>
            </a:r>
            <a:br>
              <a:rPr lang="en-US" sz="3200" dirty="0" smtClean="0"/>
            </a:br>
            <a:r>
              <a:rPr lang="en-US" sz="3200" dirty="0" smtClean="0"/>
              <a:t>How does it work?</a:t>
            </a:r>
          </a:p>
        </p:txBody>
      </p:sp>
      <p:sp>
        <p:nvSpPr>
          <p:cNvPr id="4114" name="Rectangle 3"/>
          <p:cNvSpPr>
            <a:spLocks noGrp="1" noChangeArrowheads="1"/>
          </p:cNvSpPr>
          <p:nvPr>
            <p:ph type="body" sz="half" idx="1"/>
          </p:nvPr>
        </p:nvSpPr>
        <p:spPr>
          <a:xfrm>
            <a:off x="330200" y="1039528"/>
            <a:ext cx="4174423" cy="5524901"/>
          </a:xfrm>
        </p:spPr>
        <p:txBody>
          <a:bodyPr>
            <a:normAutofit/>
          </a:bodyPr>
          <a:lstStyle/>
          <a:p>
            <a:pPr eaLnBrk="1" hangingPunct="1">
              <a:lnSpc>
                <a:spcPct val="75000"/>
              </a:lnSpc>
            </a:pPr>
            <a:r>
              <a:rPr lang="en-US" sz="1500" dirty="0" smtClean="0"/>
              <a:t>A calls is received and answered on a line configured for selective recording  </a:t>
            </a:r>
          </a:p>
          <a:p>
            <a:pPr eaLnBrk="1" hangingPunct="1">
              <a:lnSpc>
                <a:spcPct val="75000"/>
              </a:lnSpc>
            </a:pPr>
            <a:r>
              <a:rPr lang="en-US" sz="1500" dirty="0" smtClean="0"/>
              <a:t>Recording is started by a Supervisor from their CTI-enabled desktop </a:t>
            </a:r>
          </a:p>
          <a:p>
            <a:pPr eaLnBrk="1" hangingPunct="1">
              <a:lnSpc>
                <a:spcPct val="75000"/>
              </a:lnSpc>
            </a:pPr>
            <a:r>
              <a:rPr lang="en-US" sz="1500" dirty="0" smtClean="0"/>
              <a:t>Recording server can also start a recording session based on  business rules  </a:t>
            </a:r>
          </a:p>
          <a:p>
            <a:pPr eaLnBrk="1" hangingPunct="1">
              <a:lnSpc>
                <a:spcPct val="75000"/>
              </a:lnSpc>
            </a:pPr>
            <a:r>
              <a:rPr lang="en-US" sz="1500" dirty="0" smtClean="0"/>
              <a:t>Cisco Unified CM automatically sends two call setup messages to the BiB (Called) device </a:t>
            </a:r>
          </a:p>
          <a:p>
            <a:pPr marL="342900" lvl="1" indent="117475" eaLnBrk="1" hangingPunct="1">
              <a:lnSpc>
                <a:spcPct val="75000"/>
              </a:lnSpc>
            </a:pPr>
            <a:r>
              <a:rPr lang="en-US" sz="1500" dirty="0" smtClean="0"/>
              <a:t>1st call is for Calling Party stream</a:t>
            </a:r>
          </a:p>
          <a:p>
            <a:pPr marL="342900" lvl="1" indent="117475" eaLnBrk="1" hangingPunct="1">
              <a:lnSpc>
                <a:spcPct val="75000"/>
              </a:lnSpc>
            </a:pPr>
            <a:r>
              <a:rPr lang="en-US" sz="1500" dirty="0" smtClean="0"/>
              <a:t>2nd call is for Called Party stream </a:t>
            </a:r>
          </a:p>
          <a:p>
            <a:pPr eaLnBrk="1" hangingPunct="1">
              <a:lnSpc>
                <a:spcPct val="75000"/>
              </a:lnSpc>
            </a:pPr>
            <a:r>
              <a:rPr lang="en-US" sz="1500" dirty="0" smtClean="0"/>
              <a:t>Unified CM INVITES Recorder to both calls via SIP Trunk </a:t>
            </a:r>
          </a:p>
          <a:p>
            <a:pPr eaLnBrk="1" hangingPunct="1">
              <a:lnSpc>
                <a:spcPct val="75000"/>
              </a:lnSpc>
            </a:pPr>
            <a:r>
              <a:rPr lang="en-US" sz="1500" dirty="0" smtClean="0"/>
              <a:t>Recorder accepts both calls and receives two RTP streams from the device BiB </a:t>
            </a:r>
          </a:p>
          <a:p>
            <a:pPr eaLnBrk="1" hangingPunct="1">
              <a:lnSpc>
                <a:spcPct val="75000"/>
              </a:lnSpc>
            </a:pPr>
            <a:r>
              <a:rPr lang="en-US" sz="1500" dirty="0" smtClean="0"/>
              <a:t>An optional recording tone can be configured to play to the Calling, Called, or both parties   </a:t>
            </a:r>
          </a:p>
          <a:p>
            <a:pPr eaLnBrk="1" hangingPunct="1">
              <a:lnSpc>
                <a:spcPct val="75000"/>
              </a:lnSpc>
            </a:pPr>
            <a:r>
              <a:rPr lang="en-US" sz="1500" dirty="0" smtClean="0"/>
              <a:t>Recording tone settings overrides monitoring tone settings when the call is being monitored and recorded simultaneously </a:t>
            </a:r>
          </a:p>
        </p:txBody>
      </p:sp>
      <p:sp>
        <p:nvSpPr>
          <p:cNvPr id="4115" name="Rectangle 4"/>
          <p:cNvSpPr>
            <a:spLocks noChangeArrowheads="1"/>
          </p:cNvSpPr>
          <p:nvPr/>
        </p:nvSpPr>
        <p:spPr bwMode="auto">
          <a:xfrm>
            <a:off x="0" y="923925"/>
            <a:ext cx="9144000" cy="0"/>
          </a:xfrm>
          <a:prstGeom prst="rect">
            <a:avLst/>
          </a:prstGeom>
          <a:noFill/>
          <a:ln w="9525" algn="ctr">
            <a:noFill/>
            <a:miter lim="800000"/>
            <a:headEnd/>
            <a:tailEnd/>
          </a:ln>
        </p:spPr>
        <p:txBody>
          <a:bodyPr wrap="none" anchor="ctr">
            <a:spAutoFit/>
          </a:bodyPr>
          <a:lstStyle/>
          <a:p>
            <a:endParaRPr lang="en-US"/>
          </a:p>
        </p:txBody>
      </p:sp>
      <p:grpSp>
        <p:nvGrpSpPr>
          <p:cNvPr id="2" name="Group 5"/>
          <p:cNvGrpSpPr>
            <a:grpSpLocks/>
          </p:cNvGrpSpPr>
          <p:nvPr/>
        </p:nvGrpSpPr>
        <p:grpSpPr bwMode="auto">
          <a:xfrm>
            <a:off x="7500938" y="1395413"/>
            <a:ext cx="1346200" cy="679450"/>
            <a:chOff x="1929" y="3156"/>
            <a:chExt cx="912" cy="428"/>
          </a:xfrm>
        </p:grpSpPr>
        <p:sp>
          <p:nvSpPr>
            <p:cNvPr id="4163" name="Freeform 6"/>
            <p:cNvSpPr>
              <a:spLocks/>
            </p:cNvSpPr>
            <p:nvPr/>
          </p:nvSpPr>
          <p:spPr bwMode="auto">
            <a:xfrm>
              <a:off x="1929" y="3156"/>
              <a:ext cx="778" cy="369"/>
            </a:xfrm>
            <a:custGeom>
              <a:avLst/>
              <a:gdLst>
                <a:gd name="T0" fmla="*/ 0 w 3456"/>
                <a:gd name="T1" fmla="*/ 0 h 1657"/>
                <a:gd name="T2" fmla="*/ 0 w 3456"/>
                <a:gd name="T3" fmla="*/ 0 h 1657"/>
                <a:gd name="T4" fmla="*/ 0 w 3456"/>
                <a:gd name="T5" fmla="*/ 0 h 1657"/>
                <a:gd name="T6" fmla="*/ 0 w 3456"/>
                <a:gd name="T7" fmla="*/ 0 h 1657"/>
                <a:gd name="T8" fmla="*/ 0 w 3456"/>
                <a:gd name="T9" fmla="*/ 0 h 1657"/>
                <a:gd name="T10" fmla="*/ 0 w 3456"/>
                <a:gd name="T11" fmla="*/ 0 h 1657"/>
                <a:gd name="T12" fmla="*/ 0 w 3456"/>
                <a:gd name="T13" fmla="*/ 0 h 1657"/>
                <a:gd name="T14" fmla="*/ 0 w 3456"/>
                <a:gd name="T15" fmla="*/ 0 h 1657"/>
                <a:gd name="T16" fmla="*/ 0 w 3456"/>
                <a:gd name="T17" fmla="*/ 0 h 1657"/>
                <a:gd name="T18" fmla="*/ 0 w 3456"/>
                <a:gd name="T19" fmla="*/ 0 h 1657"/>
                <a:gd name="T20" fmla="*/ 0 w 3456"/>
                <a:gd name="T21" fmla="*/ 0 h 1657"/>
                <a:gd name="T22" fmla="*/ 0 w 3456"/>
                <a:gd name="T23" fmla="*/ 0 h 1657"/>
                <a:gd name="T24" fmla="*/ 0 w 3456"/>
                <a:gd name="T25" fmla="*/ 0 h 1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56"/>
                <a:gd name="T40" fmla="*/ 0 h 1657"/>
                <a:gd name="T41" fmla="*/ 3456 w 3456"/>
                <a:gd name="T42" fmla="*/ 1657 h 16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56" h="1657">
                  <a:moveTo>
                    <a:pt x="3168" y="1657"/>
                  </a:moveTo>
                  <a:cubicBezTo>
                    <a:pt x="3327" y="1657"/>
                    <a:pt x="3456" y="1528"/>
                    <a:pt x="3456" y="1369"/>
                  </a:cubicBezTo>
                  <a:lnTo>
                    <a:pt x="3456" y="288"/>
                  </a:lnTo>
                  <a:cubicBezTo>
                    <a:pt x="3456" y="129"/>
                    <a:pt x="3327" y="0"/>
                    <a:pt x="3168" y="0"/>
                  </a:cubicBezTo>
                  <a:lnTo>
                    <a:pt x="288" y="0"/>
                  </a:lnTo>
                  <a:cubicBezTo>
                    <a:pt x="129" y="0"/>
                    <a:pt x="0" y="129"/>
                    <a:pt x="0" y="288"/>
                  </a:cubicBezTo>
                  <a:lnTo>
                    <a:pt x="0" y="1369"/>
                  </a:lnTo>
                  <a:cubicBezTo>
                    <a:pt x="0" y="1528"/>
                    <a:pt x="129" y="1657"/>
                    <a:pt x="288" y="1657"/>
                  </a:cubicBezTo>
                  <a:lnTo>
                    <a:pt x="3168" y="1657"/>
                  </a:lnTo>
                  <a:close/>
                </a:path>
              </a:pathLst>
            </a:custGeom>
            <a:solidFill>
              <a:srgbClr val="E8EEF7"/>
            </a:solidFill>
            <a:ln w="0">
              <a:solidFill>
                <a:srgbClr val="000000"/>
              </a:solidFill>
              <a:round/>
              <a:headEnd/>
              <a:tailEnd/>
            </a:ln>
          </p:spPr>
          <p:txBody>
            <a:bodyPr/>
            <a:lstStyle/>
            <a:p>
              <a:endParaRPr lang="en-US"/>
            </a:p>
          </p:txBody>
        </p:sp>
        <p:sp>
          <p:nvSpPr>
            <p:cNvPr id="4164" name="Freeform 7"/>
            <p:cNvSpPr>
              <a:spLocks/>
            </p:cNvSpPr>
            <p:nvPr/>
          </p:nvSpPr>
          <p:spPr bwMode="auto">
            <a:xfrm>
              <a:off x="1929" y="3156"/>
              <a:ext cx="778" cy="369"/>
            </a:xfrm>
            <a:custGeom>
              <a:avLst/>
              <a:gdLst>
                <a:gd name="T0" fmla="*/ 0 w 3456"/>
                <a:gd name="T1" fmla="*/ 0 h 1657"/>
                <a:gd name="T2" fmla="*/ 0 w 3456"/>
                <a:gd name="T3" fmla="*/ 0 h 1657"/>
                <a:gd name="T4" fmla="*/ 0 w 3456"/>
                <a:gd name="T5" fmla="*/ 0 h 1657"/>
                <a:gd name="T6" fmla="*/ 0 w 3456"/>
                <a:gd name="T7" fmla="*/ 0 h 1657"/>
                <a:gd name="T8" fmla="*/ 0 w 3456"/>
                <a:gd name="T9" fmla="*/ 0 h 1657"/>
                <a:gd name="T10" fmla="*/ 0 w 3456"/>
                <a:gd name="T11" fmla="*/ 0 h 1657"/>
                <a:gd name="T12" fmla="*/ 0 w 3456"/>
                <a:gd name="T13" fmla="*/ 0 h 1657"/>
                <a:gd name="T14" fmla="*/ 0 w 3456"/>
                <a:gd name="T15" fmla="*/ 0 h 1657"/>
                <a:gd name="T16" fmla="*/ 0 w 3456"/>
                <a:gd name="T17" fmla="*/ 0 h 1657"/>
                <a:gd name="T18" fmla="*/ 0 w 3456"/>
                <a:gd name="T19" fmla="*/ 0 h 1657"/>
                <a:gd name="T20" fmla="*/ 0 w 3456"/>
                <a:gd name="T21" fmla="*/ 0 h 1657"/>
                <a:gd name="T22" fmla="*/ 0 w 3456"/>
                <a:gd name="T23" fmla="*/ 0 h 1657"/>
                <a:gd name="T24" fmla="*/ 0 w 3456"/>
                <a:gd name="T25" fmla="*/ 0 h 1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56"/>
                <a:gd name="T40" fmla="*/ 0 h 1657"/>
                <a:gd name="T41" fmla="*/ 3456 w 3456"/>
                <a:gd name="T42" fmla="*/ 1657 h 16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56" h="1657">
                  <a:moveTo>
                    <a:pt x="3168" y="1657"/>
                  </a:moveTo>
                  <a:cubicBezTo>
                    <a:pt x="3327" y="1657"/>
                    <a:pt x="3456" y="1528"/>
                    <a:pt x="3456" y="1369"/>
                  </a:cubicBezTo>
                  <a:lnTo>
                    <a:pt x="3456" y="288"/>
                  </a:lnTo>
                  <a:cubicBezTo>
                    <a:pt x="3456" y="129"/>
                    <a:pt x="3327" y="0"/>
                    <a:pt x="3168" y="0"/>
                  </a:cubicBezTo>
                  <a:lnTo>
                    <a:pt x="288" y="0"/>
                  </a:lnTo>
                  <a:cubicBezTo>
                    <a:pt x="129" y="0"/>
                    <a:pt x="0" y="129"/>
                    <a:pt x="0" y="288"/>
                  </a:cubicBezTo>
                  <a:lnTo>
                    <a:pt x="0" y="1369"/>
                  </a:lnTo>
                  <a:cubicBezTo>
                    <a:pt x="0" y="1528"/>
                    <a:pt x="129" y="1657"/>
                    <a:pt x="288" y="1657"/>
                  </a:cubicBezTo>
                  <a:lnTo>
                    <a:pt x="3168" y="1657"/>
                  </a:lnTo>
                  <a:close/>
                </a:path>
              </a:pathLst>
            </a:custGeom>
            <a:noFill/>
            <a:ln w="3175" cap="rnd">
              <a:solidFill>
                <a:srgbClr val="000000"/>
              </a:solidFill>
              <a:round/>
              <a:headEnd/>
              <a:tailEnd/>
            </a:ln>
          </p:spPr>
          <p:txBody>
            <a:bodyPr/>
            <a:lstStyle/>
            <a:p>
              <a:endParaRPr lang="en-US"/>
            </a:p>
          </p:txBody>
        </p:sp>
        <p:sp>
          <p:nvSpPr>
            <p:cNvPr id="4165" name="Rectangle 8"/>
            <p:cNvSpPr>
              <a:spLocks noChangeArrowheads="1"/>
            </p:cNvSpPr>
            <p:nvPr/>
          </p:nvSpPr>
          <p:spPr bwMode="auto">
            <a:xfrm>
              <a:off x="2010" y="3182"/>
              <a:ext cx="644" cy="97"/>
            </a:xfrm>
            <a:prstGeom prst="rect">
              <a:avLst/>
            </a:prstGeom>
            <a:solidFill>
              <a:srgbClr val="F0E9E8"/>
            </a:solidFill>
            <a:ln w="9525">
              <a:noFill/>
              <a:miter lim="800000"/>
              <a:headEnd/>
              <a:tailEnd/>
            </a:ln>
          </p:spPr>
          <p:txBody>
            <a:bodyPr/>
            <a:lstStyle/>
            <a:p>
              <a:endParaRPr lang="en-US"/>
            </a:p>
          </p:txBody>
        </p:sp>
        <p:sp>
          <p:nvSpPr>
            <p:cNvPr id="4166" name="Rectangle 9"/>
            <p:cNvSpPr>
              <a:spLocks noChangeArrowheads="1"/>
            </p:cNvSpPr>
            <p:nvPr/>
          </p:nvSpPr>
          <p:spPr bwMode="auto">
            <a:xfrm>
              <a:off x="2010" y="3182"/>
              <a:ext cx="644" cy="97"/>
            </a:xfrm>
            <a:prstGeom prst="rect">
              <a:avLst/>
            </a:prstGeom>
            <a:noFill/>
            <a:ln w="7938" cap="rnd">
              <a:solidFill>
                <a:srgbClr val="000000"/>
              </a:solidFill>
              <a:round/>
              <a:headEnd/>
              <a:tailEnd/>
            </a:ln>
          </p:spPr>
          <p:txBody>
            <a:bodyPr/>
            <a:lstStyle/>
            <a:p>
              <a:endParaRPr lang="en-US"/>
            </a:p>
          </p:txBody>
        </p:sp>
        <p:sp>
          <p:nvSpPr>
            <p:cNvPr id="4167" name="Rectangle 10"/>
            <p:cNvSpPr>
              <a:spLocks noChangeArrowheads="1"/>
            </p:cNvSpPr>
            <p:nvPr/>
          </p:nvSpPr>
          <p:spPr bwMode="auto">
            <a:xfrm>
              <a:off x="2097" y="3196"/>
              <a:ext cx="530" cy="68"/>
            </a:xfrm>
            <a:prstGeom prst="rect">
              <a:avLst/>
            </a:prstGeom>
            <a:noFill/>
            <a:ln w="9525">
              <a:noFill/>
              <a:miter lim="800000"/>
              <a:headEnd/>
              <a:tailEnd/>
            </a:ln>
          </p:spPr>
          <p:txBody>
            <a:bodyPr wrap="none" lIns="0" tIns="0" rIns="0" bIns="0">
              <a:spAutoFit/>
            </a:bodyPr>
            <a:lstStyle/>
            <a:p>
              <a:r>
                <a:rPr lang="en-US" sz="700">
                  <a:solidFill>
                    <a:srgbClr val="000000"/>
                  </a:solidFill>
                </a:rPr>
                <a:t>Supervisor Desktop</a:t>
              </a:r>
              <a:endParaRPr lang="en-US"/>
            </a:p>
          </p:txBody>
        </p:sp>
        <p:sp>
          <p:nvSpPr>
            <p:cNvPr id="4168" name="Rectangle 11"/>
            <p:cNvSpPr>
              <a:spLocks noChangeArrowheads="1"/>
            </p:cNvSpPr>
            <p:nvPr/>
          </p:nvSpPr>
          <p:spPr bwMode="auto">
            <a:xfrm>
              <a:off x="1981" y="3359"/>
              <a:ext cx="716" cy="46"/>
            </a:xfrm>
            <a:prstGeom prst="rect">
              <a:avLst/>
            </a:prstGeom>
            <a:solidFill>
              <a:srgbClr val="CC99FF"/>
            </a:solidFill>
            <a:ln w="9525">
              <a:noFill/>
              <a:miter lim="800000"/>
              <a:headEnd/>
              <a:tailEnd/>
            </a:ln>
          </p:spPr>
          <p:txBody>
            <a:bodyPr/>
            <a:lstStyle/>
            <a:p>
              <a:endParaRPr lang="en-US"/>
            </a:p>
          </p:txBody>
        </p:sp>
        <p:sp>
          <p:nvSpPr>
            <p:cNvPr id="4169" name="Rectangle 12"/>
            <p:cNvSpPr>
              <a:spLocks noChangeArrowheads="1"/>
            </p:cNvSpPr>
            <p:nvPr/>
          </p:nvSpPr>
          <p:spPr bwMode="auto">
            <a:xfrm>
              <a:off x="1981" y="3359"/>
              <a:ext cx="716" cy="46"/>
            </a:xfrm>
            <a:prstGeom prst="rect">
              <a:avLst/>
            </a:prstGeom>
            <a:noFill/>
            <a:ln w="7938" cap="rnd">
              <a:solidFill>
                <a:srgbClr val="000000"/>
              </a:solidFill>
              <a:round/>
              <a:headEnd/>
              <a:tailEnd/>
            </a:ln>
          </p:spPr>
          <p:txBody>
            <a:bodyPr/>
            <a:lstStyle/>
            <a:p>
              <a:endParaRPr lang="en-US"/>
            </a:p>
          </p:txBody>
        </p:sp>
        <p:sp>
          <p:nvSpPr>
            <p:cNvPr id="4170" name="Rectangle 13"/>
            <p:cNvSpPr>
              <a:spLocks noChangeArrowheads="1"/>
            </p:cNvSpPr>
            <p:nvPr/>
          </p:nvSpPr>
          <p:spPr bwMode="auto">
            <a:xfrm>
              <a:off x="2025" y="3356"/>
              <a:ext cx="187" cy="48"/>
            </a:xfrm>
            <a:prstGeom prst="rect">
              <a:avLst/>
            </a:prstGeom>
            <a:noFill/>
            <a:ln w="9525">
              <a:noFill/>
              <a:miter lim="800000"/>
              <a:headEnd/>
              <a:tailEnd/>
            </a:ln>
          </p:spPr>
          <p:txBody>
            <a:bodyPr wrap="none" lIns="0" tIns="0" rIns="0" bIns="0">
              <a:spAutoFit/>
            </a:bodyPr>
            <a:lstStyle/>
            <a:p>
              <a:r>
                <a:rPr lang="en-US" sz="500">
                  <a:solidFill>
                    <a:srgbClr val="000000"/>
                  </a:solidFill>
                </a:rPr>
                <a:t>Observed</a:t>
              </a:r>
              <a:endParaRPr lang="en-US"/>
            </a:p>
          </p:txBody>
        </p:sp>
        <p:sp>
          <p:nvSpPr>
            <p:cNvPr id="4171" name="Rectangle 14"/>
            <p:cNvSpPr>
              <a:spLocks noChangeArrowheads="1"/>
            </p:cNvSpPr>
            <p:nvPr/>
          </p:nvSpPr>
          <p:spPr bwMode="auto">
            <a:xfrm>
              <a:off x="2134" y="3356"/>
              <a:ext cx="131" cy="38"/>
            </a:xfrm>
            <a:prstGeom prst="rect">
              <a:avLst/>
            </a:prstGeom>
            <a:noFill/>
            <a:ln w="9525">
              <a:noFill/>
              <a:miter lim="800000"/>
              <a:headEnd/>
              <a:tailEnd/>
            </a:ln>
          </p:spPr>
          <p:txBody>
            <a:bodyPr wrap="none" lIns="0" tIns="0" rIns="0" bIns="0">
              <a:spAutoFit/>
            </a:bodyPr>
            <a:lstStyle/>
            <a:p>
              <a:r>
                <a:rPr lang="en-US" sz="500">
                  <a:solidFill>
                    <a:srgbClr val="000000"/>
                  </a:solidFill>
                </a:rPr>
                <a:t>2         </a:t>
              </a:r>
              <a:endParaRPr lang="en-US"/>
            </a:p>
          </p:txBody>
        </p:sp>
        <p:sp>
          <p:nvSpPr>
            <p:cNvPr id="4172" name="Rectangle 15"/>
            <p:cNvSpPr>
              <a:spLocks noChangeArrowheads="1"/>
            </p:cNvSpPr>
            <p:nvPr/>
          </p:nvSpPr>
          <p:spPr bwMode="auto">
            <a:xfrm>
              <a:off x="2271" y="3356"/>
              <a:ext cx="220" cy="38"/>
            </a:xfrm>
            <a:prstGeom prst="rect">
              <a:avLst/>
            </a:prstGeom>
            <a:noFill/>
            <a:ln w="9525">
              <a:noFill/>
              <a:miter lim="800000"/>
              <a:headEnd/>
              <a:tailEnd/>
            </a:ln>
          </p:spPr>
          <p:txBody>
            <a:bodyPr wrap="none" lIns="0" tIns="0" rIns="0" bIns="0">
              <a:spAutoFit/>
            </a:bodyPr>
            <a:lstStyle/>
            <a:p>
              <a:r>
                <a:rPr lang="en-US" sz="500">
                  <a:solidFill>
                    <a:srgbClr val="000000"/>
                  </a:solidFill>
                </a:rPr>
                <a:t>idle             </a:t>
              </a:r>
              <a:endParaRPr lang="en-US"/>
            </a:p>
          </p:txBody>
        </p:sp>
        <p:sp>
          <p:nvSpPr>
            <p:cNvPr id="4173" name="Rectangle 16"/>
            <p:cNvSpPr>
              <a:spLocks noChangeArrowheads="1"/>
            </p:cNvSpPr>
            <p:nvPr/>
          </p:nvSpPr>
          <p:spPr bwMode="auto">
            <a:xfrm>
              <a:off x="2486" y="3356"/>
              <a:ext cx="11" cy="38"/>
            </a:xfrm>
            <a:prstGeom prst="rect">
              <a:avLst/>
            </a:prstGeom>
            <a:noFill/>
            <a:ln w="9525">
              <a:noFill/>
              <a:miter lim="800000"/>
              <a:headEnd/>
              <a:tailEnd/>
            </a:ln>
          </p:spPr>
          <p:txBody>
            <a:bodyPr wrap="none" lIns="0" tIns="0" rIns="0" bIns="0">
              <a:spAutoFit/>
            </a:bodyPr>
            <a:lstStyle/>
            <a:p>
              <a:r>
                <a:rPr lang="en-US" sz="500">
                  <a:solidFill>
                    <a:srgbClr val="000000"/>
                  </a:solidFill>
                </a:rPr>
                <a:t>[</a:t>
              </a:r>
              <a:endParaRPr lang="en-US"/>
            </a:p>
          </p:txBody>
        </p:sp>
        <p:sp>
          <p:nvSpPr>
            <p:cNvPr id="4174" name="Rectangle 17"/>
            <p:cNvSpPr>
              <a:spLocks noChangeArrowheads="1"/>
            </p:cNvSpPr>
            <p:nvPr/>
          </p:nvSpPr>
          <p:spPr bwMode="auto">
            <a:xfrm>
              <a:off x="2502" y="3356"/>
              <a:ext cx="142" cy="38"/>
            </a:xfrm>
            <a:prstGeom prst="rect">
              <a:avLst/>
            </a:prstGeom>
            <a:noFill/>
            <a:ln w="9525">
              <a:noFill/>
              <a:miter lim="800000"/>
              <a:headEnd/>
              <a:tailEnd/>
            </a:ln>
          </p:spPr>
          <p:txBody>
            <a:bodyPr wrap="none" lIns="0" tIns="0" rIns="0" bIns="0">
              <a:spAutoFit/>
            </a:bodyPr>
            <a:lstStyle/>
            <a:p>
              <a:r>
                <a:rPr lang="en-US" sz="500">
                  <a:solidFill>
                    <a:srgbClr val="000000"/>
                  </a:solidFill>
                </a:rPr>
                <a:t>monitor</a:t>
              </a:r>
              <a:endParaRPr lang="en-US"/>
            </a:p>
          </p:txBody>
        </p:sp>
        <p:sp>
          <p:nvSpPr>
            <p:cNvPr id="4175" name="Rectangle 18"/>
            <p:cNvSpPr>
              <a:spLocks noChangeArrowheads="1"/>
            </p:cNvSpPr>
            <p:nvPr/>
          </p:nvSpPr>
          <p:spPr bwMode="auto">
            <a:xfrm>
              <a:off x="2641" y="3356"/>
              <a:ext cx="11" cy="38"/>
            </a:xfrm>
            <a:prstGeom prst="rect">
              <a:avLst/>
            </a:prstGeom>
            <a:noFill/>
            <a:ln w="9525">
              <a:noFill/>
              <a:miter lim="800000"/>
              <a:headEnd/>
              <a:tailEnd/>
            </a:ln>
          </p:spPr>
          <p:txBody>
            <a:bodyPr wrap="none" lIns="0" tIns="0" rIns="0" bIns="0">
              <a:spAutoFit/>
            </a:bodyPr>
            <a:lstStyle/>
            <a:p>
              <a:r>
                <a:rPr lang="en-US" sz="500">
                  <a:solidFill>
                    <a:srgbClr val="000000"/>
                  </a:solidFill>
                </a:rPr>
                <a:t>]</a:t>
              </a:r>
              <a:endParaRPr lang="en-US"/>
            </a:p>
          </p:txBody>
        </p:sp>
        <p:sp>
          <p:nvSpPr>
            <p:cNvPr id="4176" name="Rectangle 19"/>
            <p:cNvSpPr>
              <a:spLocks noChangeArrowheads="1"/>
            </p:cNvSpPr>
            <p:nvPr/>
          </p:nvSpPr>
          <p:spPr bwMode="auto">
            <a:xfrm>
              <a:off x="1981" y="3307"/>
              <a:ext cx="716" cy="46"/>
            </a:xfrm>
            <a:prstGeom prst="rect">
              <a:avLst/>
            </a:prstGeom>
            <a:solidFill>
              <a:srgbClr val="CC99FF"/>
            </a:solidFill>
            <a:ln w="9525">
              <a:noFill/>
              <a:miter lim="800000"/>
              <a:headEnd/>
              <a:tailEnd/>
            </a:ln>
          </p:spPr>
          <p:txBody>
            <a:bodyPr/>
            <a:lstStyle/>
            <a:p>
              <a:endParaRPr lang="en-US"/>
            </a:p>
          </p:txBody>
        </p:sp>
        <p:sp>
          <p:nvSpPr>
            <p:cNvPr id="4177" name="Rectangle 20"/>
            <p:cNvSpPr>
              <a:spLocks noChangeArrowheads="1"/>
            </p:cNvSpPr>
            <p:nvPr/>
          </p:nvSpPr>
          <p:spPr bwMode="auto">
            <a:xfrm>
              <a:off x="1981" y="3307"/>
              <a:ext cx="716" cy="46"/>
            </a:xfrm>
            <a:prstGeom prst="rect">
              <a:avLst/>
            </a:prstGeom>
            <a:noFill/>
            <a:ln w="7938" cap="rnd">
              <a:solidFill>
                <a:srgbClr val="000000"/>
              </a:solidFill>
              <a:round/>
              <a:headEnd/>
              <a:tailEnd/>
            </a:ln>
          </p:spPr>
          <p:txBody>
            <a:bodyPr/>
            <a:lstStyle/>
            <a:p>
              <a:endParaRPr lang="en-US"/>
            </a:p>
          </p:txBody>
        </p:sp>
        <p:sp>
          <p:nvSpPr>
            <p:cNvPr id="4178" name="Rectangle 21"/>
            <p:cNvSpPr>
              <a:spLocks noChangeArrowheads="1"/>
            </p:cNvSpPr>
            <p:nvPr/>
          </p:nvSpPr>
          <p:spPr bwMode="auto">
            <a:xfrm>
              <a:off x="2025" y="3303"/>
              <a:ext cx="187" cy="48"/>
            </a:xfrm>
            <a:prstGeom prst="rect">
              <a:avLst/>
            </a:prstGeom>
            <a:noFill/>
            <a:ln w="9525">
              <a:noFill/>
              <a:miter lim="800000"/>
              <a:headEnd/>
              <a:tailEnd/>
            </a:ln>
          </p:spPr>
          <p:txBody>
            <a:bodyPr wrap="none" lIns="0" tIns="0" rIns="0" bIns="0">
              <a:spAutoFit/>
            </a:bodyPr>
            <a:lstStyle/>
            <a:p>
              <a:r>
                <a:rPr lang="en-US" sz="500">
                  <a:solidFill>
                    <a:srgbClr val="000000"/>
                  </a:solidFill>
                </a:rPr>
                <a:t>Observed</a:t>
              </a:r>
              <a:endParaRPr lang="en-US"/>
            </a:p>
          </p:txBody>
        </p:sp>
        <p:sp>
          <p:nvSpPr>
            <p:cNvPr id="4179" name="Rectangle 22"/>
            <p:cNvSpPr>
              <a:spLocks noChangeArrowheads="1"/>
            </p:cNvSpPr>
            <p:nvPr/>
          </p:nvSpPr>
          <p:spPr bwMode="auto">
            <a:xfrm>
              <a:off x="2134" y="3303"/>
              <a:ext cx="131" cy="38"/>
            </a:xfrm>
            <a:prstGeom prst="rect">
              <a:avLst/>
            </a:prstGeom>
            <a:noFill/>
            <a:ln w="9525">
              <a:noFill/>
              <a:miter lim="800000"/>
              <a:headEnd/>
              <a:tailEnd/>
            </a:ln>
          </p:spPr>
          <p:txBody>
            <a:bodyPr wrap="none" lIns="0" tIns="0" rIns="0" bIns="0">
              <a:spAutoFit/>
            </a:bodyPr>
            <a:lstStyle/>
            <a:p>
              <a:r>
                <a:rPr lang="en-US" sz="500">
                  <a:solidFill>
                    <a:srgbClr val="000000"/>
                  </a:solidFill>
                </a:rPr>
                <a:t>1         </a:t>
              </a:r>
              <a:endParaRPr lang="en-US"/>
            </a:p>
          </p:txBody>
        </p:sp>
        <p:sp>
          <p:nvSpPr>
            <p:cNvPr id="4180" name="Rectangle 23"/>
            <p:cNvSpPr>
              <a:spLocks noChangeArrowheads="1"/>
            </p:cNvSpPr>
            <p:nvPr/>
          </p:nvSpPr>
          <p:spPr bwMode="auto">
            <a:xfrm>
              <a:off x="2271" y="3303"/>
              <a:ext cx="220" cy="38"/>
            </a:xfrm>
            <a:prstGeom prst="rect">
              <a:avLst/>
            </a:prstGeom>
            <a:noFill/>
            <a:ln w="9525">
              <a:noFill/>
              <a:miter lim="800000"/>
              <a:headEnd/>
              <a:tailEnd/>
            </a:ln>
          </p:spPr>
          <p:txBody>
            <a:bodyPr wrap="none" lIns="0" tIns="0" rIns="0" bIns="0">
              <a:spAutoFit/>
            </a:bodyPr>
            <a:lstStyle/>
            <a:p>
              <a:r>
                <a:rPr lang="en-US" sz="500">
                  <a:solidFill>
                    <a:srgbClr val="000000"/>
                  </a:solidFill>
                </a:rPr>
                <a:t>idle             </a:t>
              </a:r>
              <a:endParaRPr lang="en-US"/>
            </a:p>
          </p:txBody>
        </p:sp>
        <p:sp>
          <p:nvSpPr>
            <p:cNvPr id="4181" name="Rectangle 24"/>
            <p:cNvSpPr>
              <a:spLocks noChangeArrowheads="1"/>
            </p:cNvSpPr>
            <p:nvPr/>
          </p:nvSpPr>
          <p:spPr bwMode="auto">
            <a:xfrm>
              <a:off x="2486" y="3303"/>
              <a:ext cx="11" cy="38"/>
            </a:xfrm>
            <a:prstGeom prst="rect">
              <a:avLst/>
            </a:prstGeom>
            <a:noFill/>
            <a:ln w="9525">
              <a:noFill/>
              <a:miter lim="800000"/>
              <a:headEnd/>
              <a:tailEnd/>
            </a:ln>
          </p:spPr>
          <p:txBody>
            <a:bodyPr wrap="none" lIns="0" tIns="0" rIns="0" bIns="0">
              <a:spAutoFit/>
            </a:bodyPr>
            <a:lstStyle/>
            <a:p>
              <a:r>
                <a:rPr lang="en-US" sz="500">
                  <a:solidFill>
                    <a:srgbClr val="000000"/>
                  </a:solidFill>
                </a:rPr>
                <a:t>[</a:t>
              </a:r>
              <a:endParaRPr lang="en-US"/>
            </a:p>
          </p:txBody>
        </p:sp>
        <p:sp>
          <p:nvSpPr>
            <p:cNvPr id="4182" name="Rectangle 25"/>
            <p:cNvSpPr>
              <a:spLocks noChangeArrowheads="1"/>
            </p:cNvSpPr>
            <p:nvPr/>
          </p:nvSpPr>
          <p:spPr bwMode="auto">
            <a:xfrm>
              <a:off x="2502" y="3303"/>
              <a:ext cx="142" cy="38"/>
            </a:xfrm>
            <a:prstGeom prst="rect">
              <a:avLst/>
            </a:prstGeom>
            <a:noFill/>
            <a:ln w="9525">
              <a:noFill/>
              <a:miter lim="800000"/>
              <a:headEnd/>
              <a:tailEnd/>
            </a:ln>
          </p:spPr>
          <p:txBody>
            <a:bodyPr wrap="none" lIns="0" tIns="0" rIns="0" bIns="0">
              <a:spAutoFit/>
            </a:bodyPr>
            <a:lstStyle/>
            <a:p>
              <a:r>
                <a:rPr lang="en-US" sz="500">
                  <a:solidFill>
                    <a:srgbClr val="000000"/>
                  </a:solidFill>
                </a:rPr>
                <a:t>monitor</a:t>
              </a:r>
              <a:endParaRPr lang="en-US"/>
            </a:p>
          </p:txBody>
        </p:sp>
        <p:sp>
          <p:nvSpPr>
            <p:cNvPr id="4183" name="Rectangle 26"/>
            <p:cNvSpPr>
              <a:spLocks noChangeArrowheads="1"/>
            </p:cNvSpPr>
            <p:nvPr/>
          </p:nvSpPr>
          <p:spPr bwMode="auto">
            <a:xfrm>
              <a:off x="2641" y="3303"/>
              <a:ext cx="11" cy="38"/>
            </a:xfrm>
            <a:prstGeom prst="rect">
              <a:avLst/>
            </a:prstGeom>
            <a:noFill/>
            <a:ln w="9525">
              <a:noFill/>
              <a:miter lim="800000"/>
              <a:headEnd/>
              <a:tailEnd/>
            </a:ln>
          </p:spPr>
          <p:txBody>
            <a:bodyPr wrap="none" lIns="0" tIns="0" rIns="0" bIns="0">
              <a:spAutoFit/>
            </a:bodyPr>
            <a:lstStyle/>
            <a:p>
              <a:r>
                <a:rPr lang="en-US" sz="500">
                  <a:solidFill>
                    <a:srgbClr val="000000"/>
                  </a:solidFill>
                </a:rPr>
                <a:t>]</a:t>
              </a:r>
              <a:endParaRPr lang="en-US"/>
            </a:p>
          </p:txBody>
        </p:sp>
        <p:sp>
          <p:nvSpPr>
            <p:cNvPr id="4184" name="Rectangle 27"/>
            <p:cNvSpPr>
              <a:spLocks noChangeArrowheads="1"/>
            </p:cNvSpPr>
            <p:nvPr/>
          </p:nvSpPr>
          <p:spPr bwMode="auto">
            <a:xfrm>
              <a:off x="1981" y="3410"/>
              <a:ext cx="716" cy="46"/>
            </a:xfrm>
            <a:prstGeom prst="rect">
              <a:avLst/>
            </a:prstGeom>
            <a:solidFill>
              <a:srgbClr val="CC99FF"/>
            </a:solidFill>
            <a:ln w="9525">
              <a:noFill/>
              <a:miter lim="800000"/>
              <a:headEnd/>
              <a:tailEnd/>
            </a:ln>
          </p:spPr>
          <p:txBody>
            <a:bodyPr/>
            <a:lstStyle/>
            <a:p>
              <a:endParaRPr lang="en-US"/>
            </a:p>
          </p:txBody>
        </p:sp>
        <p:sp>
          <p:nvSpPr>
            <p:cNvPr id="4185" name="Rectangle 28"/>
            <p:cNvSpPr>
              <a:spLocks noChangeArrowheads="1"/>
            </p:cNvSpPr>
            <p:nvPr/>
          </p:nvSpPr>
          <p:spPr bwMode="auto">
            <a:xfrm>
              <a:off x="1981" y="3410"/>
              <a:ext cx="716" cy="46"/>
            </a:xfrm>
            <a:prstGeom prst="rect">
              <a:avLst/>
            </a:prstGeom>
            <a:noFill/>
            <a:ln w="7938" cap="rnd">
              <a:solidFill>
                <a:srgbClr val="000000"/>
              </a:solidFill>
              <a:round/>
              <a:headEnd/>
              <a:tailEnd/>
            </a:ln>
          </p:spPr>
          <p:txBody>
            <a:bodyPr/>
            <a:lstStyle/>
            <a:p>
              <a:endParaRPr lang="en-US"/>
            </a:p>
          </p:txBody>
        </p:sp>
        <p:sp>
          <p:nvSpPr>
            <p:cNvPr id="4186" name="Rectangle 29"/>
            <p:cNvSpPr>
              <a:spLocks noChangeArrowheads="1"/>
            </p:cNvSpPr>
            <p:nvPr/>
          </p:nvSpPr>
          <p:spPr bwMode="auto">
            <a:xfrm>
              <a:off x="2025" y="3406"/>
              <a:ext cx="187" cy="48"/>
            </a:xfrm>
            <a:prstGeom prst="rect">
              <a:avLst/>
            </a:prstGeom>
            <a:noFill/>
            <a:ln w="9525">
              <a:noFill/>
              <a:miter lim="800000"/>
              <a:headEnd/>
              <a:tailEnd/>
            </a:ln>
          </p:spPr>
          <p:txBody>
            <a:bodyPr wrap="none" lIns="0" tIns="0" rIns="0" bIns="0">
              <a:spAutoFit/>
            </a:bodyPr>
            <a:lstStyle/>
            <a:p>
              <a:r>
                <a:rPr lang="en-US" sz="500">
                  <a:solidFill>
                    <a:srgbClr val="000000"/>
                  </a:solidFill>
                </a:rPr>
                <a:t>Observed</a:t>
              </a:r>
              <a:endParaRPr lang="en-US"/>
            </a:p>
          </p:txBody>
        </p:sp>
        <p:sp>
          <p:nvSpPr>
            <p:cNvPr id="4187" name="Rectangle 30"/>
            <p:cNvSpPr>
              <a:spLocks noChangeArrowheads="1"/>
            </p:cNvSpPr>
            <p:nvPr/>
          </p:nvSpPr>
          <p:spPr bwMode="auto">
            <a:xfrm>
              <a:off x="2134" y="3406"/>
              <a:ext cx="131" cy="38"/>
            </a:xfrm>
            <a:prstGeom prst="rect">
              <a:avLst/>
            </a:prstGeom>
            <a:noFill/>
            <a:ln w="9525">
              <a:noFill/>
              <a:miter lim="800000"/>
              <a:headEnd/>
              <a:tailEnd/>
            </a:ln>
          </p:spPr>
          <p:txBody>
            <a:bodyPr wrap="none" lIns="0" tIns="0" rIns="0" bIns="0">
              <a:spAutoFit/>
            </a:bodyPr>
            <a:lstStyle/>
            <a:p>
              <a:r>
                <a:rPr lang="en-US" sz="500">
                  <a:solidFill>
                    <a:srgbClr val="000000"/>
                  </a:solidFill>
                </a:rPr>
                <a:t>3         </a:t>
              </a:r>
              <a:endParaRPr lang="en-US"/>
            </a:p>
          </p:txBody>
        </p:sp>
        <p:sp>
          <p:nvSpPr>
            <p:cNvPr id="4188" name="Rectangle 31"/>
            <p:cNvSpPr>
              <a:spLocks noChangeArrowheads="1"/>
            </p:cNvSpPr>
            <p:nvPr/>
          </p:nvSpPr>
          <p:spPr bwMode="auto">
            <a:xfrm>
              <a:off x="2271" y="3406"/>
              <a:ext cx="220" cy="38"/>
            </a:xfrm>
            <a:prstGeom prst="rect">
              <a:avLst/>
            </a:prstGeom>
            <a:noFill/>
            <a:ln w="9525">
              <a:noFill/>
              <a:miter lim="800000"/>
              <a:headEnd/>
              <a:tailEnd/>
            </a:ln>
          </p:spPr>
          <p:txBody>
            <a:bodyPr wrap="none" lIns="0" tIns="0" rIns="0" bIns="0">
              <a:spAutoFit/>
            </a:bodyPr>
            <a:lstStyle/>
            <a:p>
              <a:r>
                <a:rPr lang="en-US" sz="500">
                  <a:solidFill>
                    <a:srgbClr val="000000"/>
                  </a:solidFill>
                </a:rPr>
                <a:t>idle             </a:t>
              </a:r>
              <a:endParaRPr lang="en-US"/>
            </a:p>
          </p:txBody>
        </p:sp>
        <p:sp>
          <p:nvSpPr>
            <p:cNvPr id="4189" name="Rectangle 32"/>
            <p:cNvSpPr>
              <a:spLocks noChangeArrowheads="1"/>
            </p:cNvSpPr>
            <p:nvPr/>
          </p:nvSpPr>
          <p:spPr bwMode="auto">
            <a:xfrm>
              <a:off x="2486" y="3406"/>
              <a:ext cx="11" cy="38"/>
            </a:xfrm>
            <a:prstGeom prst="rect">
              <a:avLst/>
            </a:prstGeom>
            <a:noFill/>
            <a:ln w="9525">
              <a:noFill/>
              <a:miter lim="800000"/>
              <a:headEnd/>
              <a:tailEnd/>
            </a:ln>
          </p:spPr>
          <p:txBody>
            <a:bodyPr wrap="none" lIns="0" tIns="0" rIns="0" bIns="0">
              <a:spAutoFit/>
            </a:bodyPr>
            <a:lstStyle/>
            <a:p>
              <a:r>
                <a:rPr lang="en-US" sz="500">
                  <a:solidFill>
                    <a:srgbClr val="000000"/>
                  </a:solidFill>
                </a:rPr>
                <a:t>[</a:t>
              </a:r>
              <a:endParaRPr lang="en-US"/>
            </a:p>
          </p:txBody>
        </p:sp>
        <p:sp>
          <p:nvSpPr>
            <p:cNvPr id="4190" name="Rectangle 33"/>
            <p:cNvSpPr>
              <a:spLocks noChangeArrowheads="1"/>
            </p:cNvSpPr>
            <p:nvPr/>
          </p:nvSpPr>
          <p:spPr bwMode="auto">
            <a:xfrm>
              <a:off x="2502" y="3406"/>
              <a:ext cx="142" cy="38"/>
            </a:xfrm>
            <a:prstGeom prst="rect">
              <a:avLst/>
            </a:prstGeom>
            <a:noFill/>
            <a:ln w="9525">
              <a:noFill/>
              <a:miter lim="800000"/>
              <a:headEnd/>
              <a:tailEnd/>
            </a:ln>
          </p:spPr>
          <p:txBody>
            <a:bodyPr wrap="none" lIns="0" tIns="0" rIns="0" bIns="0">
              <a:spAutoFit/>
            </a:bodyPr>
            <a:lstStyle/>
            <a:p>
              <a:r>
                <a:rPr lang="en-US" sz="500">
                  <a:solidFill>
                    <a:srgbClr val="000000"/>
                  </a:solidFill>
                </a:rPr>
                <a:t>monitor</a:t>
              </a:r>
              <a:endParaRPr lang="en-US"/>
            </a:p>
          </p:txBody>
        </p:sp>
        <p:sp>
          <p:nvSpPr>
            <p:cNvPr id="4191" name="Rectangle 34"/>
            <p:cNvSpPr>
              <a:spLocks noChangeArrowheads="1"/>
            </p:cNvSpPr>
            <p:nvPr/>
          </p:nvSpPr>
          <p:spPr bwMode="auto">
            <a:xfrm>
              <a:off x="2641" y="3406"/>
              <a:ext cx="11" cy="38"/>
            </a:xfrm>
            <a:prstGeom prst="rect">
              <a:avLst/>
            </a:prstGeom>
            <a:noFill/>
            <a:ln w="9525">
              <a:noFill/>
              <a:miter lim="800000"/>
              <a:headEnd/>
              <a:tailEnd/>
            </a:ln>
          </p:spPr>
          <p:txBody>
            <a:bodyPr wrap="none" lIns="0" tIns="0" rIns="0" bIns="0">
              <a:spAutoFit/>
            </a:bodyPr>
            <a:lstStyle/>
            <a:p>
              <a:r>
                <a:rPr lang="en-US" sz="500">
                  <a:solidFill>
                    <a:srgbClr val="000000"/>
                  </a:solidFill>
                </a:rPr>
                <a:t>]</a:t>
              </a:r>
              <a:endParaRPr lang="en-US"/>
            </a:p>
          </p:txBody>
        </p:sp>
        <p:pic>
          <p:nvPicPr>
            <p:cNvPr id="4192" name="Picture 35"/>
            <p:cNvPicPr>
              <a:picLocks noChangeAspect="1" noChangeArrowheads="1"/>
            </p:cNvPicPr>
            <p:nvPr/>
          </p:nvPicPr>
          <p:blipFill>
            <a:blip r:embed="rId3" cstate="print"/>
            <a:srcRect/>
            <a:stretch>
              <a:fillRect/>
            </a:stretch>
          </p:blipFill>
          <p:spPr bwMode="auto">
            <a:xfrm>
              <a:off x="2676" y="3449"/>
              <a:ext cx="165" cy="135"/>
            </a:xfrm>
            <a:prstGeom prst="rect">
              <a:avLst/>
            </a:prstGeom>
            <a:noFill/>
            <a:ln w="9525">
              <a:noFill/>
              <a:miter lim="800000"/>
              <a:headEnd/>
              <a:tailEnd/>
            </a:ln>
          </p:spPr>
        </p:pic>
      </p:grpSp>
      <p:grpSp>
        <p:nvGrpSpPr>
          <p:cNvPr id="3" name="Group 36"/>
          <p:cNvGrpSpPr>
            <a:grpSpLocks/>
          </p:cNvGrpSpPr>
          <p:nvPr/>
        </p:nvGrpSpPr>
        <p:grpSpPr bwMode="auto">
          <a:xfrm>
            <a:off x="8239125" y="2116138"/>
            <a:ext cx="792163" cy="711200"/>
            <a:chOff x="4950" y="1777"/>
            <a:chExt cx="499" cy="448"/>
          </a:xfrm>
        </p:grpSpPr>
        <p:graphicFrame>
          <p:nvGraphicFramePr>
            <p:cNvPr id="4112" name="Object 37"/>
            <p:cNvGraphicFramePr>
              <a:graphicFrameLocks noChangeAspect="1"/>
            </p:cNvGraphicFramePr>
            <p:nvPr/>
          </p:nvGraphicFramePr>
          <p:xfrm>
            <a:off x="5039" y="1777"/>
            <a:ext cx="321" cy="253"/>
          </p:xfrm>
          <a:graphic>
            <a:graphicData uri="http://schemas.openxmlformats.org/presentationml/2006/ole">
              <p:oleObj spid="_x0000_s4112" name="Bitmap Image" r:id="rId4" imgW="628571" imgH="495369" progId="PBrush">
                <p:embed/>
              </p:oleObj>
            </a:graphicData>
          </a:graphic>
        </p:graphicFrame>
        <p:sp>
          <p:nvSpPr>
            <p:cNvPr id="4162" name="Text Box 38"/>
            <p:cNvSpPr txBox="1">
              <a:spLocks noChangeArrowheads="1"/>
            </p:cNvSpPr>
            <p:nvPr/>
          </p:nvSpPr>
          <p:spPr bwMode="auto">
            <a:xfrm>
              <a:off x="4950" y="2070"/>
              <a:ext cx="499" cy="155"/>
            </a:xfrm>
            <a:prstGeom prst="rect">
              <a:avLst/>
            </a:prstGeom>
            <a:noFill/>
            <a:ln w="9525" algn="ctr">
              <a:noFill/>
              <a:miter lim="800000"/>
              <a:headEnd/>
              <a:tailEnd/>
            </a:ln>
          </p:spPr>
          <p:txBody>
            <a:bodyPr>
              <a:spAutoFit/>
            </a:bodyPr>
            <a:lstStyle/>
            <a:p>
              <a:pPr>
                <a:spcBef>
                  <a:spcPct val="50000"/>
                </a:spcBef>
              </a:pPr>
              <a:r>
                <a:rPr lang="en-US" sz="1000"/>
                <a:t>Supervisor</a:t>
              </a:r>
            </a:p>
          </p:txBody>
        </p:sp>
      </p:grpSp>
      <p:graphicFrame>
        <p:nvGraphicFramePr>
          <p:cNvPr id="440359" name="Object 39"/>
          <p:cNvGraphicFramePr>
            <a:graphicFrameLocks noChangeAspect="1"/>
          </p:cNvGraphicFramePr>
          <p:nvPr/>
        </p:nvGraphicFramePr>
        <p:xfrm>
          <a:off x="4124325" y="2792413"/>
          <a:ext cx="1473200" cy="614362"/>
        </p:xfrm>
        <a:graphic>
          <a:graphicData uri="http://schemas.openxmlformats.org/presentationml/2006/ole">
            <p:oleObj spid="_x0000_s4098" name="Visio" r:id="rId5" imgW="1298734" imgH="495776" progId="Visio.Drawing.11">
              <p:embed/>
            </p:oleObj>
          </a:graphicData>
        </a:graphic>
      </p:graphicFrame>
      <p:graphicFrame>
        <p:nvGraphicFramePr>
          <p:cNvPr id="440360" name="Object 40"/>
          <p:cNvGraphicFramePr>
            <a:graphicFrameLocks noChangeAspect="1"/>
          </p:cNvGraphicFramePr>
          <p:nvPr/>
        </p:nvGraphicFramePr>
        <p:xfrm>
          <a:off x="6478588" y="2305050"/>
          <a:ext cx="741362" cy="298450"/>
        </p:xfrm>
        <a:graphic>
          <a:graphicData uri="http://schemas.openxmlformats.org/presentationml/2006/ole">
            <p:oleObj spid="_x0000_s4099" name="Visio" r:id="rId6" imgW="657000" imgH="214200" progId="Visio.Drawing.11">
              <p:embed/>
            </p:oleObj>
          </a:graphicData>
        </a:graphic>
      </p:graphicFrame>
      <p:graphicFrame>
        <p:nvGraphicFramePr>
          <p:cNvPr id="440361" name="Object 41"/>
          <p:cNvGraphicFramePr>
            <a:graphicFrameLocks noChangeAspect="1"/>
          </p:cNvGraphicFramePr>
          <p:nvPr/>
        </p:nvGraphicFramePr>
        <p:xfrm>
          <a:off x="4473575" y="2271713"/>
          <a:ext cx="715963" cy="334962"/>
        </p:xfrm>
        <a:graphic>
          <a:graphicData uri="http://schemas.openxmlformats.org/presentationml/2006/ole">
            <p:oleObj spid="_x0000_s4100" name="Visio" r:id="rId7" imgW="539280" imgH="214200" progId="Visio.Drawing.11">
              <p:embed/>
            </p:oleObj>
          </a:graphicData>
        </a:graphic>
      </p:graphicFrame>
      <p:sp>
        <p:nvSpPr>
          <p:cNvPr id="440362" name="Freeform 42"/>
          <p:cNvSpPr>
            <a:spLocks/>
          </p:cNvSpPr>
          <p:nvPr/>
        </p:nvSpPr>
        <p:spPr bwMode="auto">
          <a:xfrm>
            <a:off x="5018088" y="2251075"/>
            <a:ext cx="1416050" cy="392113"/>
          </a:xfrm>
          <a:custGeom>
            <a:avLst/>
            <a:gdLst>
              <a:gd name="T0" fmla="*/ 0 w 1263"/>
              <a:gd name="T1" fmla="*/ 2147483647 h 583"/>
              <a:gd name="T2" fmla="*/ 2147483647 w 1263"/>
              <a:gd name="T3" fmla="*/ 2147483647 h 583"/>
              <a:gd name="T4" fmla="*/ 0 60000 65536"/>
              <a:gd name="T5" fmla="*/ 0 60000 65536"/>
              <a:gd name="T6" fmla="*/ 0 w 1263"/>
              <a:gd name="T7" fmla="*/ 0 h 583"/>
              <a:gd name="T8" fmla="*/ 1263 w 1263"/>
              <a:gd name="T9" fmla="*/ 583 h 583"/>
            </a:gdLst>
            <a:ahLst/>
            <a:cxnLst>
              <a:cxn ang="T4">
                <a:pos x="T0" y="T1"/>
              </a:cxn>
              <a:cxn ang="T5">
                <a:pos x="T2" y="T3"/>
              </a:cxn>
            </a:cxnLst>
            <a:rect l="T6" t="T7" r="T8" b="T9"/>
            <a:pathLst>
              <a:path w="1263" h="583">
                <a:moveTo>
                  <a:pt x="0" y="583"/>
                </a:moveTo>
                <a:cubicBezTo>
                  <a:pt x="504" y="14"/>
                  <a:pt x="826" y="0"/>
                  <a:pt x="1263" y="522"/>
                </a:cubicBezTo>
              </a:path>
            </a:pathLst>
          </a:custGeom>
          <a:noFill/>
          <a:ln w="25400" cap="rnd">
            <a:solidFill>
              <a:srgbClr val="000000"/>
            </a:solidFill>
            <a:round/>
            <a:headEnd/>
            <a:tailEnd type="arrow" w="med" len="med"/>
          </a:ln>
        </p:spPr>
        <p:txBody>
          <a:bodyPr/>
          <a:lstStyle/>
          <a:p>
            <a:endParaRPr lang="en-US"/>
          </a:p>
        </p:txBody>
      </p:sp>
      <p:grpSp>
        <p:nvGrpSpPr>
          <p:cNvPr id="4" name="Group 43"/>
          <p:cNvGrpSpPr>
            <a:grpSpLocks/>
          </p:cNvGrpSpPr>
          <p:nvPr/>
        </p:nvGrpSpPr>
        <p:grpSpPr bwMode="auto">
          <a:xfrm>
            <a:off x="6103938" y="2695575"/>
            <a:ext cx="779462" cy="825500"/>
            <a:chOff x="3845" y="1698"/>
            <a:chExt cx="491" cy="520"/>
          </a:xfrm>
        </p:grpSpPr>
        <p:graphicFrame>
          <p:nvGraphicFramePr>
            <p:cNvPr id="4111" name="Object 44"/>
            <p:cNvGraphicFramePr>
              <a:graphicFrameLocks noChangeAspect="1"/>
            </p:cNvGraphicFramePr>
            <p:nvPr/>
          </p:nvGraphicFramePr>
          <p:xfrm>
            <a:off x="3845" y="1698"/>
            <a:ext cx="491" cy="343"/>
          </p:xfrm>
          <a:graphic>
            <a:graphicData uri="http://schemas.openxmlformats.org/presentationml/2006/ole">
              <p:oleObj spid="_x0000_s4111" name="Bitmap Image" r:id="rId8" imgW="885949" imgH="619211" progId="PBrush">
                <p:embed/>
              </p:oleObj>
            </a:graphicData>
          </a:graphic>
        </p:graphicFrame>
        <p:sp>
          <p:nvSpPr>
            <p:cNvPr id="4161" name="Text Box 45"/>
            <p:cNvSpPr txBox="1">
              <a:spLocks noChangeArrowheads="1"/>
            </p:cNvSpPr>
            <p:nvPr/>
          </p:nvSpPr>
          <p:spPr bwMode="auto">
            <a:xfrm>
              <a:off x="3862" y="2063"/>
              <a:ext cx="417" cy="155"/>
            </a:xfrm>
            <a:prstGeom prst="rect">
              <a:avLst/>
            </a:prstGeom>
            <a:noFill/>
            <a:ln w="9525" algn="ctr">
              <a:noFill/>
              <a:miter lim="800000"/>
              <a:headEnd/>
              <a:tailEnd/>
            </a:ln>
          </p:spPr>
          <p:txBody>
            <a:bodyPr>
              <a:spAutoFit/>
            </a:bodyPr>
            <a:lstStyle/>
            <a:p>
              <a:pPr>
                <a:spcBef>
                  <a:spcPct val="50000"/>
                </a:spcBef>
              </a:pPr>
              <a:r>
                <a:rPr lang="en-US" sz="1000"/>
                <a:t>Called</a:t>
              </a:r>
            </a:p>
          </p:txBody>
        </p:sp>
      </p:grpSp>
      <p:sp>
        <p:nvSpPr>
          <p:cNvPr id="440366" name="Line 46"/>
          <p:cNvSpPr>
            <a:spLocks noChangeShapeType="1"/>
          </p:cNvSpPr>
          <p:nvPr/>
        </p:nvSpPr>
        <p:spPr bwMode="auto">
          <a:xfrm>
            <a:off x="5195888" y="2879725"/>
            <a:ext cx="879475" cy="15875"/>
          </a:xfrm>
          <a:prstGeom prst="line">
            <a:avLst/>
          </a:prstGeom>
          <a:noFill/>
          <a:ln w="63500" cap="rnd">
            <a:solidFill>
              <a:srgbClr val="0000FF"/>
            </a:solidFill>
            <a:round/>
            <a:headEnd type="triangle" w="med" len="med"/>
            <a:tailEnd/>
          </a:ln>
        </p:spPr>
        <p:txBody>
          <a:bodyPr/>
          <a:lstStyle/>
          <a:p>
            <a:endParaRPr lang="en-US"/>
          </a:p>
        </p:txBody>
      </p:sp>
      <p:sp>
        <p:nvSpPr>
          <p:cNvPr id="440367" name="Line 47"/>
          <p:cNvSpPr>
            <a:spLocks noChangeShapeType="1"/>
          </p:cNvSpPr>
          <p:nvPr/>
        </p:nvSpPr>
        <p:spPr bwMode="auto">
          <a:xfrm>
            <a:off x="5224463" y="3065463"/>
            <a:ext cx="860425" cy="6350"/>
          </a:xfrm>
          <a:prstGeom prst="line">
            <a:avLst/>
          </a:prstGeom>
          <a:noFill/>
          <a:ln w="63500" cap="rnd">
            <a:solidFill>
              <a:srgbClr val="FF0000"/>
            </a:solidFill>
            <a:round/>
            <a:headEnd/>
            <a:tailEnd type="triangle" w="med" len="med"/>
          </a:ln>
        </p:spPr>
        <p:txBody>
          <a:bodyPr/>
          <a:lstStyle/>
          <a:p>
            <a:endParaRPr lang="en-US"/>
          </a:p>
        </p:txBody>
      </p:sp>
      <p:grpSp>
        <p:nvGrpSpPr>
          <p:cNvPr id="5" name="Group 48"/>
          <p:cNvGrpSpPr>
            <a:grpSpLocks/>
          </p:cNvGrpSpPr>
          <p:nvPr/>
        </p:nvGrpSpPr>
        <p:grpSpPr bwMode="auto">
          <a:xfrm>
            <a:off x="5152825" y="6003117"/>
            <a:ext cx="1543050" cy="314325"/>
            <a:chOff x="3433" y="3944"/>
            <a:chExt cx="972" cy="198"/>
          </a:xfrm>
        </p:grpSpPr>
        <p:sp>
          <p:nvSpPr>
            <p:cNvPr id="4157" name="Line 49"/>
            <p:cNvSpPr>
              <a:spLocks noChangeShapeType="1"/>
            </p:cNvSpPr>
            <p:nvPr/>
          </p:nvSpPr>
          <p:spPr bwMode="auto">
            <a:xfrm flipV="1">
              <a:off x="3449" y="3957"/>
              <a:ext cx="318" cy="3"/>
            </a:xfrm>
            <a:prstGeom prst="line">
              <a:avLst/>
            </a:prstGeom>
            <a:noFill/>
            <a:ln w="44450" cap="rnd">
              <a:solidFill>
                <a:srgbClr val="0000FF"/>
              </a:solidFill>
              <a:round/>
              <a:headEnd/>
              <a:tailEnd type="triangle" w="med" len="med"/>
            </a:ln>
          </p:spPr>
          <p:txBody>
            <a:bodyPr/>
            <a:lstStyle/>
            <a:p>
              <a:endParaRPr lang="en-US"/>
            </a:p>
          </p:txBody>
        </p:sp>
        <p:sp>
          <p:nvSpPr>
            <p:cNvPr id="4158" name="Text Box 50"/>
            <p:cNvSpPr txBox="1">
              <a:spLocks noChangeArrowheads="1"/>
            </p:cNvSpPr>
            <p:nvPr/>
          </p:nvSpPr>
          <p:spPr bwMode="auto">
            <a:xfrm>
              <a:off x="3433" y="4010"/>
              <a:ext cx="356" cy="128"/>
            </a:xfrm>
            <a:prstGeom prst="rect">
              <a:avLst/>
            </a:prstGeom>
            <a:noFill/>
            <a:ln w="9525" algn="ctr">
              <a:noFill/>
              <a:miter lim="800000"/>
              <a:headEnd/>
              <a:tailEnd/>
            </a:ln>
          </p:spPr>
          <p:txBody>
            <a:bodyPr wrap="square">
              <a:spAutoFit/>
            </a:bodyPr>
            <a:lstStyle/>
            <a:p>
              <a:pPr>
                <a:spcBef>
                  <a:spcPct val="50000"/>
                </a:spcBef>
              </a:pPr>
              <a:r>
                <a:rPr lang="en-US" sz="800" dirty="0"/>
                <a:t>Called</a:t>
              </a:r>
            </a:p>
          </p:txBody>
        </p:sp>
        <p:sp>
          <p:nvSpPr>
            <p:cNvPr id="4159" name="Line 52"/>
            <p:cNvSpPr>
              <a:spLocks noChangeShapeType="1"/>
            </p:cNvSpPr>
            <p:nvPr/>
          </p:nvSpPr>
          <p:spPr bwMode="auto">
            <a:xfrm flipV="1">
              <a:off x="4005" y="3944"/>
              <a:ext cx="318" cy="3"/>
            </a:xfrm>
            <a:prstGeom prst="line">
              <a:avLst/>
            </a:prstGeom>
            <a:noFill/>
            <a:ln w="44450" cap="rnd">
              <a:solidFill>
                <a:srgbClr val="FF0000"/>
              </a:solidFill>
              <a:round/>
              <a:headEnd/>
              <a:tailEnd type="triangle" w="med" len="med"/>
            </a:ln>
          </p:spPr>
          <p:txBody>
            <a:bodyPr/>
            <a:lstStyle/>
            <a:p>
              <a:endParaRPr lang="en-US"/>
            </a:p>
          </p:txBody>
        </p:sp>
        <p:sp>
          <p:nvSpPr>
            <p:cNvPr id="4160" name="Text Box 53"/>
            <p:cNvSpPr txBox="1">
              <a:spLocks noChangeArrowheads="1"/>
            </p:cNvSpPr>
            <p:nvPr/>
          </p:nvSpPr>
          <p:spPr bwMode="auto">
            <a:xfrm>
              <a:off x="3922" y="4014"/>
              <a:ext cx="483" cy="128"/>
            </a:xfrm>
            <a:prstGeom prst="rect">
              <a:avLst/>
            </a:prstGeom>
            <a:noFill/>
            <a:ln w="9525" algn="ctr">
              <a:noFill/>
              <a:miter lim="800000"/>
              <a:headEnd/>
              <a:tailEnd/>
            </a:ln>
          </p:spPr>
          <p:txBody>
            <a:bodyPr wrap="square">
              <a:spAutoFit/>
            </a:bodyPr>
            <a:lstStyle/>
            <a:p>
              <a:pPr>
                <a:spcBef>
                  <a:spcPct val="50000"/>
                </a:spcBef>
              </a:pPr>
              <a:r>
                <a:rPr lang="en-US" sz="800" dirty="0"/>
                <a:t>Calling</a:t>
              </a:r>
            </a:p>
          </p:txBody>
        </p:sp>
      </p:grpSp>
      <p:grpSp>
        <p:nvGrpSpPr>
          <p:cNvPr id="6" name="Group 55"/>
          <p:cNvGrpSpPr>
            <a:grpSpLocks/>
          </p:cNvGrpSpPr>
          <p:nvPr/>
        </p:nvGrpSpPr>
        <p:grpSpPr bwMode="auto">
          <a:xfrm>
            <a:off x="4981575" y="1609725"/>
            <a:ext cx="1184275" cy="709613"/>
            <a:chOff x="3138" y="1014"/>
            <a:chExt cx="746" cy="447"/>
          </a:xfrm>
        </p:grpSpPr>
        <p:pic>
          <p:nvPicPr>
            <p:cNvPr id="4155" name="Picture 56"/>
            <p:cNvPicPr>
              <a:picLocks noChangeAspect="1" noChangeArrowheads="1"/>
            </p:cNvPicPr>
            <p:nvPr/>
          </p:nvPicPr>
          <p:blipFill>
            <a:blip r:embed="rId9" cstate="print"/>
            <a:srcRect/>
            <a:stretch>
              <a:fillRect/>
            </a:stretch>
          </p:blipFill>
          <p:spPr bwMode="auto">
            <a:xfrm>
              <a:off x="3309" y="1014"/>
              <a:ext cx="410" cy="271"/>
            </a:xfrm>
            <a:prstGeom prst="rect">
              <a:avLst/>
            </a:prstGeom>
            <a:noFill/>
            <a:ln w="9525">
              <a:noFill/>
              <a:miter lim="800000"/>
              <a:headEnd/>
              <a:tailEnd/>
            </a:ln>
          </p:spPr>
        </p:pic>
        <p:sp>
          <p:nvSpPr>
            <p:cNvPr id="4156" name="Text Box 57"/>
            <p:cNvSpPr txBox="1">
              <a:spLocks noChangeArrowheads="1"/>
            </p:cNvSpPr>
            <p:nvPr/>
          </p:nvSpPr>
          <p:spPr bwMode="auto">
            <a:xfrm>
              <a:off x="3138" y="1306"/>
              <a:ext cx="746" cy="155"/>
            </a:xfrm>
            <a:prstGeom prst="rect">
              <a:avLst/>
            </a:prstGeom>
            <a:noFill/>
            <a:ln w="9525" algn="ctr">
              <a:noFill/>
              <a:miter lim="800000"/>
              <a:headEnd/>
              <a:tailEnd/>
            </a:ln>
          </p:spPr>
          <p:txBody>
            <a:bodyPr>
              <a:spAutoFit/>
            </a:bodyPr>
            <a:lstStyle/>
            <a:p>
              <a:pPr>
                <a:spcBef>
                  <a:spcPct val="50000"/>
                </a:spcBef>
              </a:pPr>
              <a:r>
                <a:rPr lang="en-US" sz="1000"/>
                <a:t>Unified CM</a:t>
              </a:r>
            </a:p>
          </p:txBody>
        </p:sp>
      </p:grpSp>
      <p:graphicFrame>
        <p:nvGraphicFramePr>
          <p:cNvPr id="440378" name="Object 58"/>
          <p:cNvGraphicFramePr>
            <a:graphicFrameLocks noChangeAspect="1"/>
          </p:cNvGraphicFramePr>
          <p:nvPr/>
        </p:nvGraphicFramePr>
        <p:xfrm>
          <a:off x="7581900" y="2266950"/>
          <a:ext cx="495300" cy="677863"/>
        </p:xfrm>
        <a:graphic>
          <a:graphicData uri="http://schemas.openxmlformats.org/presentationml/2006/ole">
            <p:oleObj spid="_x0000_s4101" name="Bitmap Image" r:id="rId10" imgW="542857" imgH="743054" progId="PBrush">
              <p:embed/>
            </p:oleObj>
          </a:graphicData>
        </a:graphic>
      </p:graphicFrame>
      <p:sp>
        <p:nvSpPr>
          <p:cNvPr id="440379" name="Text Box 59"/>
          <p:cNvSpPr txBox="1">
            <a:spLocks noChangeArrowheads="1"/>
          </p:cNvSpPr>
          <p:nvPr/>
        </p:nvSpPr>
        <p:spPr bwMode="auto">
          <a:xfrm>
            <a:off x="7499350" y="3049588"/>
            <a:ext cx="728663" cy="214312"/>
          </a:xfrm>
          <a:prstGeom prst="rect">
            <a:avLst/>
          </a:prstGeom>
          <a:noFill/>
          <a:ln w="9525" algn="ctr">
            <a:noFill/>
            <a:miter lim="800000"/>
            <a:headEnd/>
            <a:tailEnd/>
          </a:ln>
        </p:spPr>
        <p:txBody>
          <a:bodyPr>
            <a:spAutoFit/>
          </a:bodyPr>
          <a:lstStyle/>
          <a:p>
            <a:pPr>
              <a:spcBef>
                <a:spcPct val="50000"/>
              </a:spcBef>
            </a:pPr>
            <a:r>
              <a:rPr lang="en-US" sz="1000"/>
              <a:t>Recorder</a:t>
            </a:r>
          </a:p>
        </p:txBody>
      </p:sp>
      <p:grpSp>
        <p:nvGrpSpPr>
          <p:cNvPr id="7" name="Group 60"/>
          <p:cNvGrpSpPr>
            <a:grpSpLocks/>
          </p:cNvGrpSpPr>
          <p:nvPr/>
        </p:nvGrpSpPr>
        <p:grpSpPr bwMode="auto">
          <a:xfrm>
            <a:off x="6070600" y="1651000"/>
            <a:ext cx="1504950" cy="889000"/>
            <a:chOff x="3824" y="1040"/>
            <a:chExt cx="948" cy="560"/>
          </a:xfrm>
        </p:grpSpPr>
        <p:grpSp>
          <p:nvGrpSpPr>
            <p:cNvPr id="8" name="Group 61"/>
            <p:cNvGrpSpPr>
              <a:grpSpLocks/>
            </p:cNvGrpSpPr>
            <p:nvPr/>
          </p:nvGrpSpPr>
          <p:grpSpPr bwMode="auto">
            <a:xfrm>
              <a:off x="3890" y="1040"/>
              <a:ext cx="882" cy="218"/>
              <a:chOff x="3802" y="1140"/>
              <a:chExt cx="746" cy="218"/>
            </a:xfrm>
          </p:grpSpPr>
          <p:sp>
            <p:nvSpPr>
              <p:cNvPr id="4153" name="Line 62"/>
              <p:cNvSpPr>
                <a:spLocks noChangeShapeType="1"/>
              </p:cNvSpPr>
              <p:nvPr/>
            </p:nvSpPr>
            <p:spPr bwMode="auto">
              <a:xfrm flipH="1" flipV="1">
                <a:off x="3814" y="1140"/>
                <a:ext cx="688" cy="6"/>
              </a:xfrm>
              <a:prstGeom prst="line">
                <a:avLst/>
              </a:prstGeom>
              <a:noFill/>
              <a:ln w="50800">
                <a:solidFill>
                  <a:schemeClr val="tx1"/>
                </a:solidFill>
                <a:round/>
                <a:headEnd type="triangle" w="med" len="med"/>
                <a:tailEnd/>
              </a:ln>
            </p:spPr>
            <p:txBody>
              <a:bodyPr wrap="none">
                <a:spAutoFit/>
              </a:bodyPr>
              <a:lstStyle/>
              <a:p>
                <a:endParaRPr lang="en-US"/>
              </a:p>
            </p:txBody>
          </p:sp>
          <p:sp>
            <p:nvSpPr>
              <p:cNvPr id="4154" name="Text Box 63"/>
              <p:cNvSpPr txBox="1">
                <a:spLocks noChangeArrowheads="1"/>
              </p:cNvSpPr>
              <p:nvPr/>
            </p:nvSpPr>
            <p:spPr bwMode="auto">
              <a:xfrm>
                <a:off x="3802" y="1223"/>
                <a:ext cx="746" cy="135"/>
              </a:xfrm>
              <a:prstGeom prst="rect">
                <a:avLst/>
              </a:prstGeom>
              <a:noFill/>
              <a:ln w="9525" algn="ctr">
                <a:noFill/>
                <a:miter lim="800000"/>
                <a:headEnd/>
                <a:tailEnd/>
              </a:ln>
            </p:spPr>
            <p:txBody>
              <a:bodyPr>
                <a:spAutoFit/>
              </a:bodyPr>
              <a:lstStyle/>
              <a:p>
                <a:pPr>
                  <a:spcBef>
                    <a:spcPct val="50000"/>
                  </a:spcBef>
                </a:pPr>
                <a:r>
                  <a:rPr lang="en-US" sz="1000"/>
                  <a:t>JTAPI/TAPI</a:t>
                </a:r>
              </a:p>
            </p:txBody>
          </p:sp>
        </p:grpSp>
        <p:grpSp>
          <p:nvGrpSpPr>
            <p:cNvPr id="9" name="Group 64"/>
            <p:cNvGrpSpPr>
              <a:grpSpLocks/>
            </p:cNvGrpSpPr>
            <p:nvPr/>
          </p:nvGrpSpPr>
          <p:grpSpPr bwMode="auto">
            <a:xfrm rot="1162374">
              <a:off x="3824" y="1386"/>
              <a:ext cx="883" cy="214"/>
              <a:chOff x="3801" y="1140"/>
              <a:chExt cx="746" cy="221"/>
            </a:xfrm>
          </p:grpSpPr>
          <p:sp>
            <p:nvSpPr>
              <p:cNvPr id="4151" name="Line 65"/>
              <p:cNvSpPr>
                <a:spLocks noChangeShapeType="1"/>
              </p:cNvSpPr>
              <p:nvPr/>
            </p:nvSpPr>
            <p:spPr bwMode="auto">
              <a:xfrm flipH="1" flipV="1">
                <a:off x="3814" y="1140"/>
                <a:ext cx="688" cy="6"/>
              </a:xfrm>
              <a:prstGeom prst="line">
                <a:avLst/>
              </a:prstGeom>
              <a:noFill/>
              <a:ln w="50800">
                <a:solidFill>
                  <a:schemeClr val="tx1"/>
                </a:solidFill>
                <a:round/>
                <a:headEnd type="triangle" w="med" len="med"/>
                <a:tailEnd/>
              </a:ln>
            </p:spPr>
            <p:txBody>
              <a:bodyPr>
                <a:spAutoFit/>
              </a:bodyPr>
              <a:lstStyle/>
              <a:p>
                <a:endParaRPr lang="en-US"/>
              </a:p>
            </p:txBody>
          </p:sp>
          <p:sp>
            <p:nvSpPr>
              <p:cNvPr id="4152" name="Text Box 66"/>
              <p:cNvSpPr txBox="1">
                <a:spLocks noChangeArrowheads="1"/>
              </p:cNvSpPr>
              <p:nvPr/>
            </p:nvSpPr>
            <p:spPr bwMode="auto">
              <a:xfrm>
                <a:off x="3801" y="1222"/>
                <a:ext cx="746" cy="139"/>
              </a:xfrm>
              <a:prstGeom prst="rect">
                <a:avLst/>
              </a:prstGeom>
              <a:noFill/>
              <a:ln w="9525" algn="ctr">
                <a:noFill/>
                <a:miter lim="800000"/>
                <a:headEnd/>
                <a:tailEnd/>
              </a:ln>
            </p:spPr>
            <p:txBody>
              <a:bodyPr>
                <a:spAutoFit/>
              </a:bodyPr>
              <a:lstStyle/>
              <a:p>
                <a:pPr>
                  <a:spcBef>
                    <a:spcPct val="50000"/>
                  </a:spcBef>
                </a:pPr>
                <a:endParaRPr lang="en-US" sz="1000"/>
              </a:p>
            </p:txBody>
          </p:sp>
        </p:grpSp>
      </p:grpSp>
      <p:graphicFrame>
        <p:nvGraphicFramePr>
          <p:cNvPr id="440387" name="Object 67"/>
          <p:cNvGraphicFramePr>
            <a:graphicFrameLocks noChangeAspect="1"/>
          </p:cNvGraphicFramePr>
          <p:nvPr/>
        </p:nvGraphicFramePr>
        <p:xfrm>
          <a:off x="4002088" y="5386388"/>
          <a:ext cx="1249362" cy="520700"/>
        </p:xfrm>
        <a:graphic>
          <a:graphicData uri="http://schemas.openxmlformats.org/presentationml/2006/ole">
            <p:oleObj spid="_x0000_s4102" name="Visio" r:id="rId11" imgW="1298734" imgH="495776" progId="Visio.Drawing.11">
              <p:embed/>
            </p:oleObj>
          </a:graphicData>
        </a:graphic>
      </p:graphicFrame>
      <p:sp>
        <p:nvSpPr>
          <p:cNvPr id="440388" name="Freeform 68"/>
          <p:cNvSpPr>
            <a:spLocks/>
          </p:cNvSpPr>
          <p:nvPr/>
        </p:nvSpPr>
        <p:spPr bwMode="auto">
          <a:xfrm>
            <a:off x="4700588" y="4845050"/>
            <a:ext cx="857250" cy="392113"/>
          </a:xfrm>
          <a:custGeom>
            <a:avLst/>
            <a:gdLst>
              <a:gd name="T0" fmla="*/ 0 w 1263"/>
              <a:gd name="T1" fmla="*/ 2147483647 h 583"/>
              <a:gd name="T2" fmla="*/ 2147483647 w 1263"/>
              <a:gd name="T3" fmla="*/ 2147483647 h 583"/>
              <a:gd name="T4" fmla="*/ 0 60000 65536"/>
              <a:gd name="T5" fmla="*/ 0 60000 65536"/>
              <a:gd name="T6" fmla="*/ 0 w 1263"/>
              <a:gd name="T7" fmla="*/ 0 h 583"/>
              <a:gd name="T8" fmla="*/ 1263 w 1263"/>
              <a:gd name="T9" fmla="*/ 583 h 583"/>
            </a:gdLst>
            <a:ahLst/>
            <a:cxnLst>
              <a:cxn ang="T4">
                <a:pos x="T0" y="T1"/>
              </a:cxn>
              <a:cxn ang="T5">
                <a:pos x="T2" y="T3"/>
              </a:cxn>
            </a:cxnLst>
            <a:rect l="T6" t="T7" r="T8" b="T9"/>
            <a:pathLst>
              <a:path w="1263" h="583">
                <a:moveTo>
                  <a:pt x="0" y="583"/>
                </a:moveTo>
                <a:cubicBezTo>
                  <a:pt x="504" y="14"/>
                  <a:pt x="826" y="0"/>
                  <a:pt x="1263" y="522"/>
                </a:cubicBezTo>
              </a:path>
            </a:pathLst>
          </a:custGeom>
          <a:noFill/>
          <a:ln w="25400" cap="rnd">
            <a:solidFill>
              <a:srgbClr val="000000"/>
            </a:solidFill>
            <a:round/>
            <a:headEnd/>
            <a:tailEnd type="arrow" w="med" len="med"/>
          </a:ln>
        </p:spPr>
        <p:txBody>
          <a:bodyPr/>
          <a:lstStyle/>
          <a:p>
            <a:endParaRPr lang="en-US"/>
          </a:p>
        </p:txBody>
      </p:sp>
      <p:grpSp>
        <p:nvGrpSpPr>
          <p:cNvPr id="10" name="Group 69"/>
          <p:cNvGrpSpPr>
            <a:grpSpLocks/>
          </p:cNvGrpSpPr>
          <p:nvPr/>
        </p:nvGrpSpPr>
        <p:grpSpPr bwMode="auto">
          <a:xfrm>
            <a:off x="5421313" y="5205413"/>
            <a:ext cx="676275" cy="777875"/>
            <a:chOff x="3845" y="1698"/>
            <a:chExt cx="491" cy="534"/>
          </a:xfrm>
        </p:grpSpPr>
        <p:graphicFrame>
          <p:nvGraphicFramePr>
            <p:cNvPr id="4110" name="Object 70"/>
            <p:cNvGraphicFramePr>
              <a:graphicFrameLocks noChangeAspect="1"/>
            </p:cNvGraphicFramePr>
            <p:nvPr/>
          </p:nvGraphicFramePr>
          <p:xfrm>
            <a:off x="3845" y="1698"/>
            <a:ext cx="491" cy="343"/>
          </p:xfrm>
          <a:graphic>
            <a:graphicData uri="http://schemas.openxmlformats.org/presentationml/2006/ole">
              <p:oleObj spid="_x0000_s4110" name="Bitmap Image" r:id="rId12" imgW="885949" imgH="619211" progId="PBrush">
                <p:embed/>
              </p:oleObj>
            </a:graphicData>
          </a:graphic>
        </p:graphicFrame>
        <p:sp>
          <p:nvSpPr>
            <p:cNvPr id="4148" name="Text Box 71"/>
            <p:cNvSpPr txBox="1">
              <a:spLocks noChangeArrowheads="1"/>
            </p:cNvSpPr>
            <p:nvPr/>
          </p:nvSpPr>
          <p:spPr bwMode="auto">
            <a:xfrm>
              <a:off x="3862" y="2063"/>
              <a:ext cx="418" cy="169"/>
            </a:xfrm>
            <a:prstGeom prst="rect">
              <a:avLst/>
            </a:prstGeom>
            <a:noFill/>
            <a:ln w="9525" algn="ctr">
              <a:noFill/>
              <a:miter lim="800000"/>
              <a:headEnd/>
              <a:tailEnd/>
            </a:ln>
          </p:spPr>
          <p:txBody>
            <a:bodyPr>
              <a:spAutoFit/>
            </a:bodyPr>
            <a:lstStyle/>
            <a:p>
              <a:pPr>
                <a:spcBef>
                  <a:spcPct val="50000"/>
                </a:spcBef>
              </a:pPr>
              <a:r>
                <a:rPr lang="en-US" sz="1000"/>
                <a:t>Called</a:t>
              </a:r>
            </a:p>
          </p:txBody>
        </p:sp>
      </p:grpSp>
      <p:sp>
        <p:nvSpPr>
          <p:cNvPr id="440392" name="Line 72"/>
          <p:cNvSpPr>
            <a:spLocks noChangeShapeType="1"/>
          </p:cNvSpPr>
          <p:nvPr/>
        </p:nvSpPr>
        <p:spPr bwMode="auto">
          <a:xfrm flipV="1">
            <a:off x="4868863" y="5468938"/>
            <a:ext cx="469900" cy="4762"/>
          </a:xfrm>
          <a:prstGeom prst="line">
            <a:avLst/>
          </a:prstGeom>
          <a:noFill/>
          <a:ln w="38100" cap="rnd">
            <a:solidFill>
              <a:srgbClr val="0000FF"/>
            </a:solidFill>
            <a:round/>
            <a:headEnd type="triangle" w="med" len="med"/>
            <a:tailEnd/>
          </a:ln>
        </p:spPr>
        <p:txBody>
          <a:bodyPr/>
          <a:lstStyle/>
          <a:p>
            <a:endParaRPr lang="en-US"/>
          </a:p>
        </p:txBody>
      </p:sp>
      <p:sp>
        <p:nvSpPr>
          <p:cNvPr id="440393" name="Line 73"/>
          <p:cNvSpPr>
            <a:spLocks noChangeShapeType="1"/>
          </p:cNvSpPr>
          <p:nvPr/>
        </p:nvSpPr>
        <p:spPr bwMode="auto">
          <a:xfrm>
            <a:off x="4849813" y="5602288"/>
            <a:ext cx="552450" cy="7937"/>
          </a:xfrm>
          <a:prstGeom prst="line">
            <a:avLst/>
          </a:prstGeom>
          <a:noFill/>
          <a:ln w="38100" cap="rnd">
            <a:solidFill>
              <a:srgbClr val="FF0000"/>
            </a:solidFill>
            <a:round/>
            <a:headEnd/>
            <a:tailEnd type="triangle" w="med" len="med"/>
          </a:ln>
        </p:spPr>
        <p:txBody>
          <a:bodyPr/>
          <a:lstStyle/>
          <a:p>
            <a:endParaRPr lang="en-US"/>
          </a:p>
        </p:txBody>
      </p:sp>
      <p:grpSp>
        <p:nvGrpSpPr>
          <p:cNvPr id="11" name="Group 74"/>
          <p:cNvGrpSpPr>
            <a:grpSpLocks/>
          </p:cNvGrpSpPr>
          <p:nvPr/>
        </p:nvGrpSpPr>
        <p:grpSpPr bwMode="auto">
          <a:xfrm>
            <a:off x="5353050" y="3838575"/>
            <a:ext cx="923925" cy="665163"/>
            <a:chOff x="3302" y="1014"/>
            <a:chExt cx="582" cy="419"/>
          </a:xfrm>
        </p:grpSpPr>
        <p:pic>
          <p:nvPicPr>
            <p:cNvPr id="4146" name="Picture 75"/>
            <p:cNvPicPr>
              <a:picLocks noChangeAspect="1" noChangeArrowheads="1"/>
            </p:cNvPicPr>
            <p:nvPr/>
          </p:nvPicPr>
          <p:blipFill>
            <a:blip r:embed="rId9" cstate="print"/>
            <a:srcRect/>
            <a:stretch>
              <a:fillRect/>
            </a:stretch>
          </p:blipFill>
          <p:spPr bwMode="auto">
            <a:xfrm>
              <a:off x="3309" y="1014"/>
              <a:ext cx="410" cy="271"/>
            </a:xfrm>
            <a:prstGeom prst="rect">
              <a:avLst/>
            </a:prstGeom>
            <a:noFill/>
            <a:ln w="9525">
              <a:noFill/>
              <a:miter lim="800000"/>
              <a:headEnd/>
              <a:tailEnd/>
            </a:ln>
          </p:spPr>
        </p:pic>
        <p:sp>
          <p:nvSpPr>
            <p:cNvPr id="4147" name="Text Box 76"/>
            <p:cNvSpPr txBox="1">
              <a:spLocks noChangeArrowheads="1"/>
            </p:cNvSpPr>
            <p:nvPr/>
          </p:nvSpPr>
          <p:spPr bwMode="auto">
            <a:xfrm>
              <a:off x="3302" y="1278"/>
              <a:ext cx="582" cy="155"/>
            </a:xfrm>
            <a:prstGeom prst="rect">
              <a:avLst/>
            </a:prstGeom>
            <a:noFill/>
            <a:ln w="9525" algn="ctr">
              <a:noFill/>
              <a:miter lim="800000"/>
              <a:headEnd/>
              <a:tailEnd/>
            </a:ln>
          </p:spPr>
          <p:txBody>
            <a:bodyPr>
              <a:spAutoFit/>
            </a:bodyPr>
            <a:lstStyle/>
            <a:p>
              <a:pPr>
                <a:spcBef>
                  <a:spcPct val="50000"/>
                </a:spcBef>
              </a:pPr>
              <a:r>
                <a:rPr lang="en-US" sz="1000"/>
                <a:t>Unified CM</a:t>
              </a:r>
            </a:p>
          </p:txBody>
        </p:sp>
      </p:grpSp>
      <p:graphicFrame>
        <p:nvGraphicFramePr>
          <p:cNvPr id="440397" name="Object 77"/>
          <p:cNvGraphicFramePr>
            <a:graphicFrameLocks noChangeAspect="1"/>
          </p:cNvGraphicFramePr>
          <p:nvPr/>
        </p:nvGraphicFramePr>
        <p:xfrm>
          <a:off x="7245350" y="5153025"/>
          <a:ext cx="495300" cy="677863"/>
        </p:xfrm>
        <a:graphic>
          <a:graphicData uri="http://schemas.openxmlformats.org/presentationml/2006/ole">
            <p:oleObj spid="_x0000_s4103" name="Bitmap Image" r:id="rId13" imgW="542857" imgH="743054" progId="PBrush">
              <p:embed/>
            </p:oleObj>
          </a:graphicData>
        </a:graphic>
      </p:graphicFrame>
      <p:sp>
        <p:nvSpPr>
          <p:cNvPr id="440398" name="Text Box 78"/>
          <p:cNvSpPr txBox="1">
            <a:spLocks noChangeArrowheads="1"/>
          </p:cNvSpPr>
          <p:nvPr/>
        </p:nvSpPr>
        <p:spPr bwMode="auto">
          <a:xfrm>
            <a:off x="7162800" y="5922963"/>
            <a:ext cx="728663" cy="214312"/>
          </a:xfrm>
          <a:prstGeom prst="rect">
            <a:avLst/>
          </a:prstGeom>
          <a:noFill/>
          <a:ln w="9525" algn="ctr">
            <a:noFill/>
            <a:miter lim="800000"/>
            <a:headEnd/>
            <a:tailEnd/>
          </a:ln>
        </p:spPr>
        <p:txBody>
          <a:bodyPr>
            <a:spAutoFit/>
          </a:bodyPr>
          <a:lstStyle/>
          <a:p>
            <a:pPr>
              <a:spcBef>
                <a:spcPct val="50000"/>
              </a:spcBef>
            </a:pPr>
            <a:r>
              <a:rPr lang="en-US" sz="1000"/>
              <a:t>Recorder</a:t>
            </a:r>
          </a:p>
        </p:txBody>
      </p:sp>
      <p:grpSp>
        <p:nvGrpSpPr>
          <p:cNvPr id="12" name="Group 79"/>
          <p:cNvGrpSpPr>
            <a:grpSpLocks/>
          </p:cNvGrpSpPr>
          <p:nvPr/>
        </p:nvGrpSpPr>
        <p:grpSpPr bwMode="auto">
          <a:xfrm>
            <a:off x="6118225" y="4048125"/>
            <a:ext cx="1400175" cy="346075"/>
            <a:chOff x="3802" y="1140"/>
            <a:chExt cx="746" cy="218"/>
          </a:xfrm>
        </p:grpSpPr>
        <p:sp>
          <p:nvSpPr>
            <p:cNvPr id="4144" name="Line 80"/>
            <p:cNvSpPr>
              <a:spLocks noChangeShapeType="1"/>
            </p:cNvSpPr>
            <p:nvPr/>
          </p:nvSpPr>
          <p:spPr bwMode="auto">
            <a:xfrm flipH="1" flipV="1">
              <a:off x="3814" y="1140"/>
              <a:ext cx="688" cy="6"/>
            </a:xfrm>
            <a:prstGeom prst="line">
              <a:avLst/>
            </a:prstGeom>
            <a:noFill/>
            <a:ln w="38100">
              <a:solidFill>
                <a:schemeClr val="tx1"/>
              </a:solidFill>
              <a:round/>
              <a:headEnd/>
              <a:tailEnd type="triangle" w="med" len="med"/>
            </a:ln>
          </p:spPr>
          <p:txBody>
            <a:bodyPr wrap="none">
              <a:spAutoFit/>
            </a:bodyPr>
            <a:lstStyle/>
            <a:p>
              <a:endParaRPr lang="en-US"/>
            </a:p>
          </p:txBody>
        </p:sp>
        <p:sp>
          <p:nvSpPr>
            <p:cNvPr id="4145" name="Text Box 81"/>
            <p:cNvSpPr txBox="1">
              <a:spLocks noChangeArrowheads="1"/>
            </p:cNvSpPr>
            <p:nvPr/>
          </p:nvSpPr>
          <p:spPr bwMode="auto">
            <a:xfrm>
              <a:off x="3802" y="1223"/>
              <a:ext cx="746" cy="135"/>
            </a:xfrm>
            <a:prstGeom prst="rect">
              <a:avLst/>
            </a:prstGeom>
            <a:noFill/>
            <a:ln w="38100" algn="ctr">
              <a:noFill/>
              <a:miter lim="800000"/>
              <a:headEnd/>
              <a:tailEnd/>
            </a:ln>
          </p:spPr>
          <p:txBody>
            <a:bodyPr>
              <a:spAutoFit/>
            </a:bodyPr>
            <a:lstStyle/>
            <a:p>
              <a:pPr>
                <a:spcBef>
                  <a:spcPct val="50000"/>
                </a:spcBef>
              </a:pPr>
              <a:endParaRPr lang="en-US" sz="1000"/>
            </a:p>
          </p:txBody>
        </p:sp>
      </p:grpSp>
      <p:grpSp>
        <p:nvGrpSpPr>
          <p:cNvPr id="13" name="Group 82"/>
          <p:cNvGrpSpPr>
            <a:grpSpLocks/>
          </p:cNvGrpSpPr>
          <p:nvPr/>
        </p:nvGrpSpPr>
        <p:grpSpPr bwMode="auto">
          <a:xfrm>
            <a:off x="8229600" y="4351338"/>
            <a:ext cx="792163" cy="711200"/>
            <a:chOff x="4950" y="1777"/>
            <a:chExt cx="499" cy="448"/>
          </a:xfrm>
        </p:grpSpPr>
        <p:graphicFrame>
          <p:nvGraphicFramePr>
            <p:cNvPr id="4109" name="Object 83"/>
            <p:cNvGraphicFramePr>
              <a:graphicFrameLocks noChangeAspect="1"/>
            </p:cNvGraphicFramePr>
            <p:nvPr/>
          </p:nvGraphicFramePr>
          <p:xfrm>
            <a:off x="5039" y="1777"/>
            <a:ext cx="321" cy="253"/>
          </p:xfrm>
          <a:graphic>
            <a:graphicData uri="http://schemas.openxmlformats.org/presentationml/2006/ole">
              <p:oleObj spid="_x0000_s4109" name="Bitmap Image" r:id="rId14" imgW="628571" imgH="495369" progId="PBrush">
                <p:embed/>
              </p:oleObj>
            </a:graphicData>
          </a:graphic>
        </p:graphicFrame>
        <p:sp>
          <p:nvSpPr>
            <p:cNvPr id="4143" name="Text Box 84"/>
            <p:cNvSpPr txBox="1">
              <a:spLocks noChangeArrowheads="1"/>
            </p:cNvSpPr>
            <p:nvPr/>
          </p:nvSpPr>
          <p:spPr bwMode="auto">
            <a:xfrm>
              <a:off x="4950" y="2070"/>
              <a:ext cx="499" cy="155"/>
            </a:xfrm>
            <a:prstGeom prst="rect">
              <a:avLst/>
            </a:prstGeom>
            <a:noFill/>
            <a:ln w="9525" algn="ctr">
              <a:noFill/>
              <a:miter lim="800000"/>
              <a:headEnd/>
              <a:tailEnd/>
            </a:ln>
          </p:spPr>
          <p:txBody>
            <a:bodyPr>
              <a:spAutoFit/>
            </a:bodyPr>
            <a:lstStyle/>
            <a:p>
              <a:pPr>
                <a:spcBef>
                  <a:spcPct val="50000"/>
                </a:spcBef>
              </a:pPr>
              <a:r>
                <a:rPr lang="en-US" sz="1000"/>
                <a:t>Supervisor</a:t>
              </a:r>
            </a:p>
          </p:txBody>
        </p:sp>
      </p:grpSp>
      <p:sp>
        <p:nvSpPr>
          <p:cNvPr id="440405" name="Freeform 85"/>
          <p:cNvSpPr>
            <a:spLocks/>
          </p:cNvSpPr>
          <p:nvPr/>
        </p:nvSpPr>
        <p:spPr bwMode="auto">
          <a:xfrm rot="2228801">
            <a:off x="6203950" y="4137025"/>
            <a:ext cx="1663700" cy="622300"/>
          </a:xfrm>
          <a:custGeom>
            <a:avLst/>
            <a:gdLst>
              <a:gd name="T0" fmla="*/ 0 w 1263"/>
              <a:gd name="T1" fmla="*/ 2147483647 h 583"/>
              <a:gd name="T2" fmla="*/ 2147483647 w 1263"/>
              <a:gd name="T3" fmla="*/ 2147483647 h 583"/>
              <a:gd name="T4" fmla="*/ 0 60000 65536"/>
              <a:gd name="T5" fmla="*/ 0 60000 65536"/>
              <a:gd name="T6" fmla="*/ 0 w 1263"/>
              <a:gd name="T7" fmla="*/ 0 h 583"/>
              <a:gd name="T8" fmla="*/ 1263 w 1263"/>
              <a:gd name="T9" fmla="*/ 583 h 583"/>
            </a:gdLst>
            <a:ahLst/>
            <a:cxnLst>
              <a:cxn ang="T4">
                <a:pos x="T0" y="T1"/>
              </a:cxn>
              <a:cxn ang="T5">
                <a:pos x="T2" y="T3"/>
              </a:cxn>
            </a:cxnLst>
            <a:rect l="T6" t="T7" r="T8" b="T9"/>
            <a:pathLst>
              <a:path w="1263" h="583">
                <a:moveTo>
                  <a:pt x="0" y="583"/>
                </a:moveTo>
                <a:cubicBezTo>
                  <a:pt x="504" y="14"/>
                  <a:pt x="826" y="0"/>
                  <a:pt x="1263" y="522"/>
                </a:cubicBezTo>
              </a:path>
            </a:pathLst>
          </a:custGeom>
          <a:noFill/>
          <a:ln w="38100" cap="rnd">
            <a:solidFill>
              <a:srgbClr val="000000"/>
            </a:solidFill>
            <a:round/>
            <a:headEnd type="triangle" w="med" len="med"/>
            <a:tailEnd/>
          </a:ln>
        </p:spPr>
        <p:txBody>
          <a:bodyPr/>
          <a:lstStyle/>
          <a:p>
            <a:endParaRPr lang="en-US"/>
          </a:p>
        </p:txBody>
      </p:sp>
      <p:sp>
        <p:nvSpPr>
          <p:cNvPr id="440406" name="Text Box 86"/>
          <p:cNvSpPr txBox="1">
            <a:spLocks noChangeArrowheads="1"/>
          </p:cNvSpPr>
          <p:nvPr/>
        </p:nvSpPr>
        <p:spPr bwMode="auto">
          <a:xfrm>
            <a:off x="6437313" y="3797300"/>
            <a:ext cx="950912" cy="531813"/>
          </a:xfrm>
          <a:prstGeom prst="rect">
            <a:avLst/>
          </a:prstGeom>
          <a:noFill/>
          <a:ln w="9525" algn="ctr">
            <a:noFill/>
            <a:miter lim="800000"/>
            <a:headEnd/>
            <a:tailEnd/>
          </a:ln>
        </p:spPr>
        <p:txBody>
          <a:bodyPr>
            <a:spAutoFit/>
          </a:bodyPr>
          <a:lstStyle/>
          <a:p>
            <a:pPr>
              <a:spcBef>
                <a:spcPct val="50000"/>
              </a:spcBef>
            </a:pPr>
            <a:r>
              <a:rPr lang="en-US" sz="1000"/>
              <a:t>JTAPI/TAPI</a:t>
            </a:r>
          </a:p>
          <a:p>
            <a:pPr>
              <a:spcBef>
                <a:spcPct val="50000"/>
              </a:spcBef>
            </a:pPr>
            <a:endParaRPr lang="en-US"/>
          </a:p>
        </p:txBody>
      </p:sp>
      <p:grpSp>
        <p:nvGrpSpPr>
          <p:cNvPr id="14" name="Group 87"/>
          <p:cNvGrpSpPr>
            <a:grpSpLocks/>
          </p:cNvGrpSpPr>
          <p:nvPr/>
        </p:nvGrpSpPr>
        <p:grpSpPr bwMode="auto">
          <a:xfrm>
            <a:off x="5481638" y="4375150"/>
            <a:ext cx="2774950" cy="765175"/>
            <a:chOff x="3448" y="2668"/>
            <a:chExt cx="1748" cy="482"/>
          </a:xfrm>
        </p:grpSpPr>
        <p:sp>
          <p:nvSpPr>
            <p:cNvPr id="4142" name="Freeform 88"/>
            <p:cNvSpPr>
              <a:spLocks/>
            </p:cNvSpPr>
            <p:nvPr/>
          </p:nvSpPr>
          <p:spPr bwMode="auto">
            <a:xfrm>
              <a:off x="3647" y="2776"/>
              <a:ext cx="1063" cy="374"/>
            </a:xfrm>
            <a:custGeom>
              <a:avLst/>
              <a:gdLst>
                <a:gd name="T0" fmla="*/ 0 w 1263"/>
                <a:gd name="T1" fmla="*/ 1 h 583"/>
                <a:gd name="T2" fmla="*/ 8 w 1263"/>
                <a:gd name="T3" fmla="*/ 1 h 583"/>
                <a:gd name="T4" fmla="*/ 0 60000 65536"/>
                <a:gd name="T5" fmla="*/ 0 60000 65536"/>
                <a:gd name="T6" fmla="*/ 0 w 1263"/>
                <a:gd name="T7" fmla="*/ 0 h 583"/>
                <a:gd name="T8" fmla="*/ 1263 w 1263"/>
                <a:gd name="T9" fmla="*/ 583 h 583"/>
              </a:gdLst>
              <a:ahLst/>
              <a:cxnLst>
                <a:cxn ang="T4">
                  <a:pos x="T0" y="T1"/>
                </a:cxn>
                <a:cxn ang="T5">
                  <a:pos x="T2" y="T3"/>
                </a:cxn>
              </a:cxnLst>
              <a:rect l="T6" t="T7" r="T8" b="T9"/>
              <a:pathLst>
                <a:path w="1263" h="583">
                  <a:moveTo>
                    <a:pt x="0" y="583"/>
                  </a:moveTo>
                  <a:cubicBezTo>
                    <a:pt x="504" y="14"/>
                    <a:pt x="826" y="0"/>
                    <a:pt x="1263" y="522"/>
                  </a:cubicBezTo>
                </a:path>
              </a:pathLst>
            </a:custGeom>
            <a:noFill/>
            <a:ln w="38100" cap="rnd">
              <a:solidFill>
                <a:srgbClr val="0000FF"/>
              </a:solidFill>
              <a:round/>
              <a:headEnd type="arrow" w="med" len="med"/>
              <a:tailEnd type="arrow" w="med" len="med"/>
            </a:ln>
          </p:spPr>
          <p:txBody>
            <a:bodyPr/>
            <a:lstStyle/>
            <a:p>
              <a:endParaRPr lang="en-US"/>
            </a:p>
          </p:txBody>
        </p:sp>
        <p:graphicFrame>
          <p:nvGraphicFramePr>
            <p:cNvPr id="4107" name="Object 89"/>
            <p:cNvGraphicFramePr>
              <a:graphicFrameLocks noChangeAspect="1"/>
            </p:cNvGraphicFramePr>
            <p:nvPr/>
          </p:nvGraphicFramePr>
          <p:xfrm>
            <a:off x="3448" y="2715"/>
            <a:ext cx="467" cy="188"/>
          </p:xfrm>
          <a:graphic>
            <a:graphicData uri="http://schemas.openxmlformats.org/presentationml/2006/ole">
              <p:oleObj spid="_x0000_s4107" name="Visio" r:id="rId15" imgW="618405" imgH="200117" progId="Visio.Drawing.11">
                <p:embed/>
              </p:oleObj>
            </a:graphicData>
          </a:graphic>
        </p:graphicFrame>
        <p:graphicFrame>
          <p:nvGraphicFramePr>
            <p:cNvPr id="4108" name="Object 90"/>
            <p:cNvGraphicFramePr>
              <a:graphicFrameLocks noChangeAspect="1"/>
            </p:cNvGraphicFramePr>
            <p:nvPr/>
          </p:nvGraphicFramePr>
          <p:xfrm>
            <a:off x="4729" y="2668"/>
            <a:ext cx="467" cy="188"/>
          </p:xfrm>
          <a:graphic>
            <a:graphicData uri="http://schemas.openxmlformats.org/presentationml/2006/ole">
              <p:oleObj spid="_x0000_s4108" name="Visio" r:id="rId16" imgW="618405" imgH="200117" progId="Visio.Drawing.11">
                <p:embed/>
              </p:oleObj>
            </a:graphicData>
          </a:graphic>
        </p:graphicFrame>
      </p:grpSp>
      <p:grpSp>
        <p:nvGrpSpPr>
          <p:cNvPr id="15" name="Group 91"/>
          <p:cNvGrpSpPr>
            <a:grpSpLocks/>
          </p:cNvGrpSpPr>
          <p:nvPr/>
        </p:nvGrpSpPr>
        <p:grpSpPr bwMode="auto">
          <a:xfrm>
            <a:off x="5468938" y="4637088"/>
            <a:ext cx="2794000" cy="550862"/>
            <a:chOff x="3445" y="2921"/>
            <a:chExt cx="1760" cy="347"/>
          </a:xfrm>
        </p:grpSpPr>
        <p:sp>
          <p:nvSpPr>
            <p:cNvPr id="4141" name="Freeform 92"/>
            <p:cNvSpPr>
              <a:spLocks/>
            </p:cNvSpPr>
            <p:nvPr/>
          </p:nvSpPr>
          <p:spPr bwMode="auto">
            <a:xfrm>
              <a:off x="3722" y="3011"/>
              <a:ext cx="899" cy="257"/>
            </a:xfrm>
            <a:custGeom>
              <a:avLst/>
              <a:gdLst>
                <a:gd name="T0" fmla="*/ 0 w 1263"/>
                <a:gd name="T1" fmla="*/ 0 h 583"/>
                <a:gd name="T2" fmla="*/ 1 w 1263"/>
                <a:gd name="T3" fmla="*/ 0 h 583"/>
                <a:gd name="T4" fmla="*/ 0 60000 65536"/>
                <a:gd name="T5" fmla="*/ 0 60000 65536"/>
                <a:gd name="T6" fmla="*/ 0 w 1263"/>
                <a:gd name="T7" fmla="*/ 0 h 583"/>
                <a:gd name="T8" fmla="*/ 1263 w 1263"/>
                <a:gd name="T9" fmla="*/ 583 h 583"/>
              </a:gdLst>
              <a:ahLst/>
              <a:cxnLst>
                <a:cxn ang="T4">
                  <a:pos x="T0" y="T1"/>
                </a:cxn>
                <a:cxn ang="T5">
                  <a:pos x="T2" y="T3"/>
                </a:cxn>
              </a:cxnLst>
              <a:rect l="T6" t="T7" r="T8" b="T9"/>
              <a:pathLst>
                <a:path w="1263" h="583">
                  <a:moveTo>
                    <a:pt x="0" y="583"/>
                  </a:moveTo>
                  <a:cubicBezTo>
                    <a:pt x="504" y="14"/>
                    <a:pt x="826" y="0"/>
                    <a:pt x="1263" y="522"/>
                  </a:cubicBezTo>
                </a:path>
              </a:pathLst>
            </a:custGeom>
            <a:noFill/>
            <a:ln w="38100" cap="rnd">
              <a:solidFill>
                <a:srgbClr val="FF0000"/>
              </a:solidFill>
              <a:round/>
              <a:headEnd type="arrow" w="med" len="med"/>
              <a:tailEnd type="arrow" w="med" len="med"/>
            </a:ln>
          </p:spPr>
          <p:txBody>
            <a:bodyPr/>
            <a:lstStyle/>
            <a:p>
              <a:endParaRPr lang="en-US"/>
            </a:p>
          </p:txBody>
        </p:sp>
        <p:graphicFrame>
          <p:nvGraphicFramePr>
            <p:cNvPr id="4105" name="Object 93"/>
            <p:cNvGraphicFramePr>
              <a:graphicFrameLocks noChangeAspect="1"/>
            </p:cNvGraphicFramePr>
            <p:nvPr/>
          </p:nvGraphicFramePr>
          <p:xfrm>
            <a:off x="3445" y="2973"/>
            <a:ext cx="467" cy="188"/>
          </p:xfrm>
          <a:graphic>
            <a:graphicData uri="http://schemas.openxmlformats.org/presentationml/2006/ole">
              <p:oleObj spid="_x0000_s4105" name="Visio" r:id="rId17" imgW="618405" imgH="200117" progId="Visio.Drawing.11">
                <p:embed/>
              </p:oleObj>
            </a:graphicData>
          </a:graphic>
        </p:graphicFrame>
        <p:graphicFrame>
          <p:nvGraphicFramePr>
            <p:cNvPr id="4106" name="Object 94"/>
            <p:cNvGraphicFramePr>
              <a:graphicFrameLocks noChangeAspect="1"/>
            </p:cNvGraphicFramePr>
            <p:nvPr/>
          </p:nvGraphicFramePr>
          <p:xfrm>
            <a:off x="4738" y="2921"/>
            <a:ext cx="467" cy="188"/>
          </p:xfrm>
          <a:graphic>
            <a:graphicData uri="http://schemas.openxmlformats.org/presentationml/2006/ole">
              <p:oleObj spid="_x0000_s4106" name="Visio" r:id="rId18" imgW="618405" imgH="200117" progId="Visio.Drawing.11">
                <p:embed/>
              </p:oleObj>
            </a:graphicData>
          </a:graphic>
        </p:graphicFrame>
      </p:grpSp>
      <p:sp>
        <p:nvSpPr>
          <p:cNvPr id="440415" name="Text Box 95"/>
          <p:cNvSpPr txBox="1">
            <a:spLocks noChangeArrowheads="1"/>
          </p:cNvSpPr>
          <p:nvPr/>
        </p:nvSpPr>
        <p:spPr bwMode="auto">
          <a:xfrm>
            <a:off x="7894638" y="5272088"/>
            <a:ext cx="857250" cy="384175"/>
          </a:xfrm>
          <a:prstGeom prst="rect">
            <a:avLst/>
          </a:prstGeom>
          <a:noFill/>
          <a:ln w="9525" algn="ctr">
            <a:noFill/>
            <a:miter lim="800000"/>
            <a:headEnd/>
            <a:tailEnd/>
          </a:ln>
        </p:spPr>
        <p:txBody>
          <a:bodyPr>
            <a:spAutoFit/>
          </a:bodyPr>
          <a:lstStyle/>
          <a:p>
            <a:pPr>
              <a:spcBef>
                <a:spcPct val="50000"/>
              </a:spcBef>
            </a:pPr>
            <a:r>
              <a:rPr lang="en-US" sz="2400"/>
              <a:t>OR</a:t>
            </a:r>
          </a:p>
        </p:txBody>
      </p:sp>
      <p:graphicFrame>
        <p:nvGraphicFramePr>
          <p:cNvPr id="440416" name="Object 96"/>
          <p:cNvGraphicFramePr>
            <a:graphicFrameLocks noChangeAspect="1"/>
          </p:cNvGraphicFramePr>
          <p:nvPr>
            <p:ph sz="half" idx="2"/>
          </p:nvPr>
        </p:nvGraphicFramePr>
        <p:xfrm>
          <a:off x="7392988" y="3448050"/>
          <a:ext cx="1611312" cy="915988"/>
        </p:xfrm>
        <a:graphic>
          <a:graphicData uri="http://schemas.openxmlformats.org/presentationml/2006/ole">
            <p:oleObj spid="_x0000_s4104" name="Visio" r:id="rId19" imgW="1637824" imgH="931545" progId="Visio.Drawing.11">
              <p:embed/>
            </p:oleObj>
          </a:graphicData>
        </a:graphic>
      </p:graphicFrame>
      <p:sp>
        <p:nvSpPr>
          <p:cNvPr id="440417" name="Line 97"/>
          <p:cNvSpPr>
            <a:spLocks noChangeShapeType="1"/>
          </p:cNvSpPr>
          <p:nvPr/>
        </p:nvSpPr>
        <p:spPr bwMode="auto">
          <a:xfrm>
            <a:off x="6110288" y="5456238"/>
            <a:ext cx="879475" cy="15875"/>
          </a:xfrm>
          <a:prstGeom prst="line">
            <a:avLst/>
          </a:prstGeom>
          <a:noFill/>
          <a:ln w="63500" cap="rnd">
            <a:solidFill>
              <a:srgbClr val="0000FF"/>
            </a:solidFill>
            <a:round/>
            <a:headEnd/>
            <a:tailEnd type="triangle" w="med" len="med"/>
          </a:ln>
        </p:spPr>
        <p:txBody>
          <a:bodyPr/>
          <a:lstStyle/>
          <a:p>
            <a:endParaRPr lang="en-US"/>
          </a:p>
        </p:txBody>
      </p:sp>
      <p:sp>
        <p:nvSpPr>
          <p:cNvPr id="440418" name="Line 98"/>
          <p:cNvSpPr>
            <a:spLocks noChangeShapeType="1"/>
          </p:cNvSpPr>
          <p:nvPr/>
        </p:nvSpPr>
        <p:spPr bwMode="auto">
          <a:xfrm>
            <a:off x="6110288" y="5659438"/>
            <a:ext cx="860425" cy="6350"/>
          </a:xfrm>
          <a:prstGeom prst="line">
            <a:avLst/>
          </a:prstGeom>
          <a:noFill/>
          <a:ln w="63500" cap="rnd">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440359"/>
                                        </p:tgtEl>
                                        <p:attrNameLst>
                                          <p:attrName>style.visibility</p:attrName>
                                        </p:attrNameLst>
                                      </p:cBhvr>
                                      <p:to>
                                        <p:strVal val="visible"/>
                                      </p:to>
                                    </p:set>
                                    <p:animEffect transition="in" filter="diamond(in)">
                                      <p:cBhvr>
                                        <p:cTn id="7" dur="2000"/>
                                        <p:tgtEl>
                                          <p:spTgt spid="440359"/>
                                        </p:tgtEl>
                                      </p:cBhvr>
                                    </p:animEffect>
                                  </p:childTnLst>
                                </p:cTn>
                              </p:par>
                              <p:par>
                                <p:cTn id="8" presetID="8"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amond(in)">
                                      <p:cBhvr>
                                        <p:cTn id="10" dur="2000"/>
                                        <p:tgtEl>
                                          <p:spTgt spid="4"/>
                                        </p:tgtEl>
                                      </p:cBhvr>
                                    </p:animEffect>
                                  </p:childTnLst>
                                </p:cTn>
                              </p:par>
                              <p:par>
                                <p:cTn id="11" presetID="8"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amond(in)">
                                      <p:cBhvr>
                                        <p:cTn id="13" dur="2000"/>
                                        <p:tgtEl>
                                          <p:spTgt spid="6"/>
                                        </p:tgtEl>
                                      </p:cBhvr>
                                    </p:animEffect>
                                  </p:childTnLst>
                                </p:cTn>
                              </p:par>
                              <p:par>
                                <p:cTn id="14" presetID="8" presetClass="entr" presetSubtype="16"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amond(in)">
                                      <p:cBhvr>
                                        <p:cTn id="16" dur="2000"/>
                                        <p:tgtEl>
                                          <p:spTgt spid="2"/>
                                        </p:tgtEl>
                                      </p:cBhvr>
                                    </p:animEffect>
                                  </p:childTnLst>
                                </p:cTn>
                              </p:par>
                              <p:par>
                                <p:cTn id="17" presetID="8" presetClass="entr" presetSubtype="16" fill="hold" nodeType="withEffect">
                                  <p:stCondLst>
                                    <p:cond delay="0"/>
                                  </p:stCondLst>
                                  <p:childTnLst>
                                    <p:set>
                                      <p:cBhvr>
                                        <p:cTn id="18" dur="1" fill="hold">
                                          <p:stCondLst>
                                            <p:cond delay="0"/>
                                          </p:stCondLst>
                                        </p:cTn>
                                        <p:tgtEl>
                                          <p:spTgt spid="440378"/>
                                        </p:tgtEl>
                                        <p:attrNameLst>
                                          <p:attrName>style.visibility</p:attrName>
                                        </p:attrNameLst>
                                      </p:cBhvr>
                                      <p:to>
                                        <p:strVal val="visible"/>
                                      </p:to>
                                    </p:set>
                                    <p:animEffect transition="in" filter="diamond(in)">
                                      <p:cBhvr>
                                        <p:cTn id="19" dur="2000"/>
                                        <p:tgtEl>
                                          <p:spTgt spid="440378"/>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440379"/>
                                        </p:tgtEl>
                                        <p:attrNameLst>
                                          <p:attrName>style.visibility</p:attrName>
                                        </p:attrNameLst>
                                      </p:cBhvr>
                                      <p:to>
                                        <p:strVal val="visible"/>
                                      </p:to>
                                    </p:set>
                                    <p:animEffect transition="in" filter="diamond(in)">
                                      <p:cBhvr>
                                        <p:cTn id="22" dur="2000"/>
                                        <p:tgtEl>
                                          <p:spTgt spid="440379"/>
                                        </p:tgtEl>
                                      </p:cBhvr>
                                    </p:animEffect>
                                  </p:childTnLst>
                                </p:cTn>
                              </p:par>
                              <p:par>
                                <p:cTn id="23" presetID="8" presetClass="entr" presetSubtype="16"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amond(in)">
                                      <p:cBhvr>
                                        <p:cTn id="25" dur="2000"/>
                                        <p:tgtEl>
                                          <p:spTgt spid="3"/>
                                        </p:tgtEl>
                                      </p:cBhvr>
                                    </p:animEffect>
                                  </p:childTnLst>
                                </p:cTn>
                              </p:par>
                            </p:childTnLst>
                          </p:cTn>
                        </p:par>
                        <p:par>
                          <p:cTn id="26" fill="hold">
                            <p:stCondLst>
                              <p:cond delay="2000"/>
                            </p:stCondLst>
                            <p:childTnLst>
                              <p:par>
                                <p:cTn id="27" presetID="2" presetClass="entr" presetSubtype="4" fill="hold" nodeType="afterEffect">
                                  <p:stCondLst>
                                    <p:cond delay="0"/>
                                  </p:stCondLst>
                                  <p:childTnLst>
                                    <p:set>
                                      <p:cBhvr>
                                        <p:cTn id="28" dur="1" fill="hold">
                                          <p:stCondLst>
                                            <p:cond delay="0"/>
                                          </p:stCondLst>
                                        </p:cTn>
                                        <p:tgtEl>
                                          <p:spTgt spid="440361"/>
                                        </p:tgtEl>
                                        <p:attrNameLst>
                                          <p:attrName>style.visibility</p:attrName>
                                        </p:attrNameLst>
                                      </p:cBhvr>
                                      <p:to>
                                        <p:strVal val="visible"/>
                                      </p:to>
                                    </p:set>
                                    <p:anim calcmode="lin" valueType="num">
                                      <p:cBhvr additive="base">
                                        <p:cTn id="29" dur="1000" fill="hold"/>
                                        <p:tgtEl>
                                          <p:spTgt spid="440361"/>
                                        </p:tgtEl>
                                        <p:attrNameLst>
                                          <p:attrName>ppt_x</p:attrName>
                                        </p:attrNameLst>
                                      </p:cBhvr>
                                      <p:tavLst>
                                        <p:tav tm="0">
                                          <p:val>
                                            <p:strVal val="#ppt_x"/>
                                          </p:val>
                                        </p:tav>
                                        <p:tav tm="100000">
                                          <p:val>
                                            <p:strVal val="#ppt_x"/>
                                          </p:val>
                                        </p:tav>
                                      </p:tavLst>
                                    </p:anim>
                                    <p:anim calcmode="lin" valueType="num">
                                      <p:cBhvr additive="base">
                                        <p:cTn id="30" dur="1000" fill="hold"/>
                                        <p:tgtEl>
                                          <p:spTgt spid="44036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8" fill="hold" grpId="0" nodeType="afterEffect">
                                  <p:stCondLst>
                                    <p:cond delay="0"/>
                                  </p:stCondLst>
                                  <p:childTnLst>
                                    <p:set>
                                      <p:cBhvr>
                                        <p:cTn id="33" dur="1" fill="hold">
                                          <p:stCondLst>
                                            <p:cond delay="0"/>
                                          </p:stCondLst>
                                        </p:cTn>
                                        <p:tgtEl>
                                          <p:spTgt spid="440362"/>
                                        </p:tgtEl>
                                        <p:attrNameLst>
                                          <p:attrName>style.visibility</p:attrName>
                                        </p:attrNameLst>
                                      </p:cBhvr>
                                      <p:to>
                                        <p:strVal val="visible"/>
                                      </p:to>
                                    </p:set>
                                    <p:anim calcmode="lin" valueType="num">
                                      <p:cBhvr additive="base">
                                        <p:cTn id="34" dur="1000" fill="hold"/>
                                        <p:tgtEl>
                                          <p:spTgt spid="440362"/>
                                        </p:tgtEl>
                                        <p:attrNameLst>
                                          <p:attrName>ppt_x</p:attrName>
                                        </p:attrNameLst>
                                      </p:cBhvr>
                                      <p:tavLst>
                                        <p:tav tm="0">
                                          <p:val>
                                            <p:strVal val="0-#ppt_w/2"/>
                                          </p:val>
                                        </p:tav>
                                        <p:tav tm="100000">
                                          <p:val>
                                            <p:strVal val="#ppt_x"/>
                                          </p:val>
                                        </p:tav>
                                      </p:tavLst>
                                    </p:anim>
                                    <p:anim calcmode="lin" valueType="num">
                                      <p:cBhvr additive="base">
                                        <p:cTn id="35" dur="1000" fill="hold"/>
                                        <p:tgtEl>
                                          <p:spTgt spid="440362"/>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440360"/>
                                        </p:tgtEl>
                                        <p:attrNameLst>
                                          <p:attrName>style.visibility</p:attrName>
                                        </p:attrNameLst>
                                      </p:cBhvr>
                                      <p:to>
                                        <p:strVal val="visible"/>
                                      </p:to>
                                    </p:set>
                                    <p:anim calcmode="lin" valueType="num">
                                      <p:cBhvr additive="base">
                                        <p:cTn id="38" dur="1000" fill="hold"/>
                                        <p:tgtEl>
                                          <p:spTgt spid="440360"/>
                                        </p:tgtEl>
                                        <p:attrNameLst>
                                          <p:attrName>ppt_x</p:attrName>
                                        </p:attrNameLst>
                                      </p:cBhvr>
                                      <p:tavLst>
                                        <p:tav tm="0">
                                          <p:val>
                                            <p:strVal val="0-#ppt_w/2"/>
                                          </p:val>
                                        </p:tav>
                                        <p:tav tm="100000">
                                          <p:val>
                                            <p:strVal val="#ppt_x"/>
                                          </p:val>
                                        </p:tav>
                                      </p:tavLst>
                                    </p:anim>
                                    <p:anim calcmode="lin" valueType="num">
                                      <p:cBhvr additive="base">
                                        <p:cTn id="39" dur="1000" fill="hold"/>
                                        <p:tgtEl>
                                          <p:spTgt spid="440360"/>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2" presetClass="entr" presetSubtype="2" fill="hold" grpId="0" nodeType="afterEffect">
                                  <p:stCondLst>
                                    <p:cond delay="0"/>
                                  </p:stCondLst>
                                  <p:childTnLst>
                                    <p:set>
                                      <p:cBhvr>
                                        <p:cTn id="42" dur="1" fill="hold">
                                          <p:stCondLst>
                                            <p:cond delay="0"/>
                                          </p:stCondLst>
                                        </p:cTn>
                                        <p:tgtEl>
                                          <p:spTgt spid="440366"/>
                                        </p:tgtEl>
                                        <p:attrNameLst>
                                          <p:attrName>style.visibility</p:attrName>
                                        </p:attrNameLst>
                                      </p:cBhvr>
                                      <p:to>
                                        <p:strVal val="visible"/>
                                      </p:to>
                                    </p:set>
                                    <p:anim calcmode="lin" valueType="num">
                                      <p:cBhvr additive="base">
                                        <p:cTn id="43" dur="1000" fill="hold"/>
                                        <p:tgtEl>
                                          <p:spTgt spid="440366"/>
                                        </p:tgtEl>
                                        <p:attrNameLst>
                                          <p:attrName>ppt_x</p:attrName>
                                        </p:attrNameLst>
                                      </p:cBhvr>
                                      <p:tavLst>
                                        <p:tav tm="0">
                                          <p:val>
                                            <p:strVal val="1+#ppt_w/2"/>
                                          </p:val>
                                        </p:tav>
                                        <p:tav tm="100000">
                                          <p:val>
                                            <p:strVal val="#ppt_x"/>
                                          </p:val>
                                        </p:tav>
                                      </p:tavLst>
                                    </p:anim>
                                    <p:anim calcmode="lin" valueType="num">
                                      <p:cBhvr additive="base">
                                        <p:cTn id="44" dur="1000" fill="hold"/>
                                        <p:tgtEl>
                                          <p:spTgt spid="440366"/>
                                        </p:tgtEl>
                                        <p:attrNameLst>
                                          <p:attrName>ppt_y</p:attrName>
                                        </p:attrNameLst>
                                      </p:cBhvr>
                                      <p:tavLst>
                                        <p:tav tm="0">
                                          <p:val>
                                            <p:strVal val="#ppt_y"/>
                                          </p:val>
                                        </p:tav>
                                        <p:tav tm="100000">
                                          <p:val>
                                            <p:strVal val="#ppt_y"/>
                                          </p:val>
                                        </p:tav>
                                      </p:tavLst>
                                    </p:anim>
                                  </p:childTnLst>
                                </p:cTn>
                              </p:par>
                            </p:childTnLst>
                          </p:cTn>
                        </p:par>
                        <p:par>
                          <p:cTn id="45" fill="hold">
                            <p:stCondLst>
                              <p:cond delay="5000"/>
                            </p:stCondLst>
                            <p:childTnLst>
                              <p:par>
                                <p:cTn id="46" presetID="2" presetClass="entr" presetSubtype="8" fill="hold" grpId="0" nodeType="afterEffect">
                                  <p:stCondLst>
                                    <p:cond delay="0"/>
                                  </p:stCondLst>
                                  <p:childTnLst>
                                    <p:set>
                                      <p:cBhvr>
                                        <p:cTn id="47" dur="1" fill="hold">
                                          <p:stCondLst>
                                            <p:cond delay="0"/>
                                          </p:stCondLst>
                                        </p:cTn>
                                        <p:tgtEl>
                                          <p:spTgt spid="440367"/>
                                        </p:tgtEl>
                                        <p:attrNameLst>
                                          <p:attrName>style.visibility</p:attrName>
                                        </p:attrNameLst>
                                      </p:cBhvr>
                                      <p:to>
                                        <p:strVal val="visible"/>
                                      </p:to>
                                    </p:set>
                                    <p:anim calcmode="lin" valueType="num">
                                      <p:cBhvr additive="base">
                                        <p:cTn id="48" dur="1000" fill="hold"/>
                                        <p:tgtEl>
                                          <p:spTgt spid="440367"/>
                                        </p:tgtEl>
                                        <p:attrNameLst>
                                          <p:attrName>ppt_x</p:attrName>
                                        </p:attrNameLst>
                                      </p:cBhvr>
                                      <p:tavLst>
                                        <p:tav tm="0">
                                          <p:val>
                                            <p:strVal val="0-#ppt_w/2"/>
                                          </p:val>
                                        </p:tav>
                                        <p:tav tm="100000">
                                          <p:val>
                                            <p:strVal val="#ppt_x"/>
                                          </p:val>
                                        </p:tav>
                                      </p:tavLst>
                                    </p:anim>
                                    <p:anim calcmode="lin" valueType="num">
                                      <p:cBhvr additive="base">
                                        <p:cTn id="49" dur="1000" fill="hold"/>
                                        <p:tgtEl>
                                          <p:spTgt spid="440367"/>
                                        </p:tgtEl>
                                        <p:attrNameLst>
                                          <p:attrName>ppt_y</p:attrName>
                                        </p:attrNameLst>
                                      </p:cBhvr>
                                      <p:tavLst>
                                        <p:tav tm="0">
                                          <p:val>
                                            <p:strVal val="#ppt_y"/>
                                          </p:val>
                                        </p:tav>
                                        <p:tav tm="100000">
                                          <p:val>
                                            <p:strVal val="#ppt_y"/>
                                          </p:val>
                                        </p:tav>
                                      </p:tavLst>
                                    </p:anim>
                                  </p:childTnLst>
                                </p:cTn>
                              </p:par>
                            </p:childTnLst>
                          </p:cTn>
                        </p:par>
                        <p:par>
                          <p:cTn id="50" fill="hold">
                            <p:stCondLst>
                              <p:cond delay="6000"/>
                            </p:stCondLst>
                            <p:childTnLst>
                              <p:par>
                                <p:cTn id="51" presetID="32" presetClass="emph" presetSubtype="0" fill="hold" nodeType="afterEffect">
                                  <p:stCondLst>
                                    <p:cond delay="0"/>
                                  </p:stCondLst>
                                  <p:childTnLst>
                                    <p:animClr clrSpc="rgb" dir="cw">
                                      <p:cBhvr override="childStyle">
                                        <p:cTn id="52" dur="100" fill="hold"/>
                                        <p:tgtEl>
                                          <p:spTgt spid="6"/>
                                        </p:tgtEl>
                                        <p:attrNameLst>
                                          <p:attrName>style.color</p:attrName>
                                        </p:attrNameLst>
                                      </p:cBhvr>
                                      <p:to>
                                        <a:schemeClr val="accent2"/>
                                      </p:to>
                                    </p:animClr>
                                    <p:animClr clrSpc="rgb" dir="cw">
                                      <p:cBhvr>
                                        <p:cTn id="53" dur="100" fill="hold"/>
                                        <p:tgtEl>
                                          <p:spTgt spid="6"/>
                                        </p:tgtEl>
                                        <p:attrNameLst>
                                          <p:attrName>fillcolor</p:attrName>
                                        </p:attrNameLst>
                                      </p:cBhvr>
                                      <p:to>
                                        <a:schemeClr val="accent2"/>
                                      </p:to>
                                    </p:animClr>
                                    <p:set>
                                      <p:cBhvr>
                                        <p:cTn id="54" dur="100" fill="hold"/>
                                        <p:tgtEl>
                                          <p:spTgt spid="6"/>
                                        </p:tgtEl>
                                        <p:attrNameLst>
                                          <p:attrName>fill.type</p:attrName>
                                        </p:attrNameLst>
                                      </p:cBhvr>
                                      <p:to>
                                        <p:strVal val="solid"/>
                                      </p:to>
                                    </p:set>
                                    <p:set>
                                      <p:cBhvr>
                                        <p:cTn id="55" dur="100" fill="hold"/>
                                        <p:tgtEl>
                                          <p:spTgt spid="6"/>
                                        </p:tgtEl>
                                        <p:attrNameLst>
                                          <p:attrName>fill.on</p:attrName>
                                        </p:attrNameLst>
                                      </p:cBhvr>
                                      <p:to>
                                        <p:strVal val="true"/>
                                      </p:to>
                                    </p:set>
                                    <p:animRot by="120000">
                                      <p:cBhvr>
                                        <p:cTn id="56" dur="100" fill="hold">
                                          <p:stCondLst>
                                            <p:cond delay="0"/>
                                          </p:stCondLst>
                                        </p:cTn>
                                        <p:tgtEl>
                                          <p:spTgt spid="6"/>
                                        </p:tgtEl>
                                        <p:attrNameLst>
                                          <p:attrName>r</p:attrName>
                                        </p:attrNameLst>
                                      </p:cBhvr>
                                    </p:animRot>
                                    <p:animRot by="-240000">
                                      <p:cBhvr>
                                        <p:cTn id="57" dur="200" fill="hold">
                                          <p:stCondLst>
                                            <p:cond delay="200"/>
                                          </p:stCondLst>
                                        </p:cTn>
                                        <p:tgtEl>
                                          <p:spTgt spid="6"/>
                                        </p:tgtEl>
                                        <p:attrNameLst>
                                          <p:attrName>r</p:attrName>
                                        </p:attrNameLst>
                                      </p:cBhvr>
                                    </p:animRot>
                                    <p:animRot by="240000">
                                      <p:cBhvr>
                                        <p:cTn id="58" dur="200" fill="hold">
                                          <p:stCondLst>
                                            <p:cond delay="400"/>
                                          </p:stCondLst>
                                        </p:cTn>
                                        <p:tgtEl>
                                          <p:spTgt spid="6"/>
                                        </p:tgtEl>
                                        <p:attrNameLst>
                                          <p:attrName>r</p:attrName>
                                        </p:attrNameLst>
                                      </p:cBhvr>
                                    </p:animRot>
                                    <p:animRot by="-240000">
                                      <p:cBhvr>
                                        <p:cTn id="59" dur="200" fill="hold">
                                          <p:stCondLst>
                                            <p:cond delay="600"/>
                                          </p:stCondLst>
                                        </p:cTn>
                                        <p:tgtEl>
                                          <p:spTgt spid="6"/>
                                        </p:tgtEl>
                                        <p:attrNameLst>
                                          <p:attrName>r</p:attrName>
                                        </p:attrNameLst>
                                      </p:cBhvr>
                                    </p:animRot>
                                    <p:animRot by="120000">
                                      <p:cBhvr>
                                        <p:cTn id="60" dur="200" fill="hold">
                                          <p:stCondLst>
                                            <p:cond delay="800"/>
                                          </p:stCondLst>
                                        </p:cTn>
                                        <p:tgtEl>
                                          <p:spTgt spid="6"/>
                                        </p:tgtEl>
                                        <p:attrNameLst>
                                          <p:attrName>r</p:attrName>
                                        </p:attrNameLst>
                                      </p:cBhvr>
                                    </p:animRot>
                                  </p:childTnLst>
                                </p:cTn>
                              </p:par>
                            </p:childTnLst>
                          </p:cTn>
                        </p:par>
                        <p:par>
                          <p:cTn id="61" fill="hold">
                            <p:stCondLst>
                              <p:cond delay="7000"/>
                            </p:stCondLst>
                            <p:childTnLst>
                              <p:par>
                                <p:cTn id="62" presetID="2" presetClass="entr" presetSubtype="8" fill="hold" nodeType="afterEffect">
                                  <p:stCondLst>
                                    <p:cond delay="0"/>
                                  </p:stCondLst>
                                  <p:childTnLst>
                                    <p:set>
                                      <p:cBhvr>
                                        <p:cTn id="63" dur="1" fill="hold">
                                          <p:stCondLst>
                                            <p:cond delay="0"/>
                                          </p:stCondLst>
                                        </p:cTn>
                                        <p:tgtEl>
                                          <p:spTgt spid="7"/>
                                        </p:tgtEl>
                                        <p:attrNameLst>
                                          <p:attrName>style.visibility</p:attrName>
                                        </p:attrNameLst>
                                      </p:cBhvr>
                                      <p:to>
                                        <p:strVal val="visible"/>
                                      </p:to>
                                    </p:set>
                                    <p:anim calcmode="lin" valueType="num">
                                      <p:cBhvr additive="base">
                                        <p:cTn id="64" dur="1000" fill="hold"/>
                                        <p:tgtEl>
                                          <p:spTgt spid="7"/>
                                        </p:tgtEl>
                                        <p:attrNameLst>
                                          <p:attrName>ppt_x</p:attrName>
                                        </p:attrNameLst>
                                      </p:cBhvr>
                                      <p:tavLst>
                                        <p:tav tm="0">
                                          <p:val>
                                            <p:strVal val="0-#ppt_w/2"/>
                                          </p:val>
                                        </p:tav>
                                        <p:tav tm="100000">
                                          <p:val>
                                            <p:strVal val="#ppt_x"/>
                                          </p:val>
                                        </p:tav>
                                      </p:tavLst>
                                    </p:anim>
                                    <p:anim calcmode="lin" valueType="num">
                                      <p:cBhvr additive="base">
                                        <p:cTn id="65" dur="1000" fill="hold"/>
                                        <p:tgtEl>
                                          <p:spTgt spid="7"/>
                                        </p:tgtEl>
                                        <p:attrNameLst>
                                          <p:attrName>ppt_y</p:attrName>
                                        </p:attrNameLst>
                                      </p:cBhvr>
                                      <p:tavLst>
                                        <p:tav tm="0">
                                          <p:val>
                                            <p:strVal val="#ppt_y"/>
                                          </p:val>
                                        </p:tav>
                                        <p:tav tm="100000">
                                          <p:val>
                                            <p:strVal val="#ppt_y"/>
                                          </p:val>
                                        </p:tav>
                                      </p:tavLst>
                                    </p:anim>
                                  </p:childTnLst>
                                </p:cTn>
                              </p:par>
                            </p:childTnLst>
                          </p:cTn>
                        </p:par>
                        <p:par>
                          <p:cTn id="66" fill="hold">
                            <p:stCondLst>
                              <p:cond delay="8000"/>
                            </p:stCondLst>
                            <p:childTnLst>
                              <p:par>
                                <p:cTn id="67" presetID="6" presetClass="emph" presetSubtype="0" fill="remove" nodeType="afterEffect">
                                  <p:stCondLst>
                                    <p:cond delay="0"/>
                                  </p:stCondLst>
                                  <p:childTnLst>
                                    <p:animScale>
                                      <p:cBhvr>
                                        <p:cTn id="68" dur="2000" fill="hold"/>
                                        <p:tgtEl>
                                          <p:spTgt spid="2"/>
                                        </p:tgtEl>
                                      </p:cBhvr>
                                      <p:by x="150000" y="150000"/>
                                    </p:animScale>
                                  </p:childTnLst>
                                </p:cTn>
                              </p:par>
                              <p:par>
                                <p:cTn id="69" presetID="6" presetClass="emph" presetSubtype="0" fill="remove" nodeType="withEffect">
                                  <p:stCondLst>
                                    <p:cond delay="0"/>
                                  </p:stCondLst>
                                  <p:childTnLst>
                                    <p:animScale>
                                      <p:cBhvr>
                                        <p:cTn id="70" dur="2000" fill="hold"/>
                                        <p:tgtEl>
                                          <p:spTgt spid="440378"/>
                                        </p:tgtEl>
                                      </p:cBhvr>
                                      <p:by x="150000" y="150000"/>
                                    </p:animScale>
                                  </p:childTnLst>
                                </p:cTn>
                              </p:par>
                            </p:childTnLst>
                          </p:cTn>
                        </p:par>
                        <p:par>
                          <p:cTn id="71" fill="hold">
                            <p:stCondLst>
                              <p:cond delay="10000"/>
                            </p:stCondLst>
                            <p:childTnLst>
                              <p:par>
                                <p:cTn id="72" presetID="8" presetClass="entr" presetSubtype="16" fill="hold" nodeType="afterEffect">
                                  <p:stCondLst>
                                    <p:cond delay="0"/>
                                  </p:stCondLst>
                                  <p:childTnLst>
                                    <p:set>
                                      <p:cBhvr>
                                        <p:cTn id="73" dur="1" fill="hold">
                                          <p:stCondLst>
                                            <p:cond delay="0"/>
                                          </p:stCondLst>
                                        </p:cTn>
                                        <p:tgtEl>
                                          <p:spTgt spid="440387"/>
                                        </p:tgtEl>
                                        <p:attrNameLst>
                                          <p:attrName>style.visibility</p:attrName>
                                        </p:attrNameLst>
                                      </p:cBhvr>
                                      <p:to>
                                        <p:strVal val="visible"/>
                                      </p:to>
                                    </p:set>
                                    <p:animEffect transition="in" filter="diamond(in)">
                                      <p:cBhvr>
                                        <p:cTn id="74" dur="2000"/>
                                        <p:tgtEl>
                                          <p:spTgt spid="440387"/>
                                        </p:tgtEl>
                                      </p:cBhvr>
                                    </p:animEffect>
                                  </p:childTnLst>
                                </p:cTn>
                              </p:par>
                              <p:par>
                                <p:cTn id="75" presetID="8" presetClass="entr" presetSubtype="16" fill="hold" grpId="0" nodeType="withEffect">
                                  <p:stCondLst>
                                    <p:cond delay="0"/>
                                  </p:stCondLst>
                                  <p:childTnLst>
                                    <p:set>
                                      <p:cBhvr>
                                        <p:cTn id="76" dur="1" fill="hold">
                                          <p:stCondLst>
                                            <p:cond delay="0"/>
                                          </p:stCondLst>
                                        </p:cTn>
                                        <p:tgtEl>
                                          <p:spTgt spid="440392"/>
                                        </p:tgtEl>
                                        <p:attrNameLst>
                                          <p:attrName>style.visibility</p:attrName>
                                        </p:attrNameLst>
                                      </p:cBhvr>
                                      <p:to>
                                        <p:strVal val="visible"/>
                                      </p:to>
                                    </p:set>
                                    <p:animEffect transition="in" filter="diamond(in)">
                                      <p:cBhvr>
                                        <p:cTn id="77" dur="2000"/>
                                        <p:tgtEl>
                                          <p:spTgt spid="440392"/>
                                        </p:tgtEl>
                                      </p:cBhvr>
                                    </p:animEffect>
                                  </p:childTnLst>
                                </p:cTn>
                              </p:par>
                              <p:par>
                                <p:cTn id="78" presetID="8" presetClass="entr" presetSubtype="16" fill="hold" grpId="0" nodeType="withEffect">
                                  <p:stCondLst>
                                    <p:cond delay="0"/>
                                  </p:stCondLst>
                                  <p:childTnLst>
                                    <p:set>
                                      <p:cBhvr>
                                        <p:cTn id="79" dur="1" fill="hold">
                                          <p:stCondLst>
                                            <p:cond delay="0"/>
                                          </p:stCondLst>
                                        </p:cTn>
                                        <p:tgtEl>
                                          <p:spTgt spid="440393"/>
                                        </p:tgtEl>
                                        <p:attrNameLst>
                                          <p:attrName>style.visibility</p:attrName>
                                        </p:attrNameLst>
                                      </p:cBhvr>
                                      <p:to>
                                        <p:strVal val="visible"/>
                                      </p:to>
                                    </p:set>
                                    <p:animEffect transition="in" filter="diamond(in)">
                                      <p:cBhvr>
                                        <p:cTn id="80" dur="2000"/>
                                        <p:tgtEl>
                                          <p:spTgt spid="440393"/>
                                        </p:tgtEl>
                                      </p:cBhvr>
                                    </p:animEffect>
                                  </p:childTnLst>
                                </p:cTn>
                              </p:par>
                              <p:par>
                                <p:cTn id="81" presetID="8" presetClass="entr" presetSubtype="16" fill="hold" nodeType="with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diamond(in)">
                                      <p:cBhvr>
                                        <p:cTn id="83" dur="2000"/>
                                        <p:tgtEl>
                                          <p:spTgt spid="10"/>
                                        </p:tgtEl>
                                      </p:cBhvr>
                                    </p:animEffect>
                                  </p:childTnLst>
                                </p:cTn>
                              </p:par>
                              <p:par>
                                <p:cTn id="84" presetID="8" presetClass="entr" presetSubtype="16" fill="hold" grpId="0" nodeType="withEffect">
                                  <p:stCondLst>
                                    <p:cond delay="0"/>
                                  </p:stCondLst>
                                  <p:childTnLst>
                                    <p:set>
                                      <p:cBhvr>
                                        <p:cTn id="85" dur="1" fill="hold">
                                          <p:stCondLst>
                                            <p:cond delay="0"/>
                                          </p:stCondLst>
                                        </p:cTn>
                                        <p:tgtEl>
                                          <p:spTgt spid="440388"/>
                                        </p:tgtEl>
                                        <p:attrNameLst>
                                          <p:attrName>style.visibility</p:attrName>
                                        </p:attrNameLst>
                                      </p:cBhvr>
                                      <p:to>
                                        <p:strVal val="visible"/>
                                      </p:to>
                                    </p:set>
                                    <p:animEffect transition="in" filter="diamond(in)">
                                      <p:cBhvr>
                                        <p:cTn id="86" dur="2000"/>
                                        <p:tgtEl>
                                          <p:spTgt spid="440388"/>
                                        </p:tgtEl>
                                      </p:cBhvr>
                                    </p:animEffect>
                                  </p:childTnLst>
                                </p:cTn>
                              </p:par>
                              <p:par>
                                <p:cTn id="87" presetID="8" presetClass="entr" presetSubtype="16" fill="hold" nodeType="with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diamond(in)">
                                      <p:cBhvr>
                                        <p:cTn id="89" dur="2000"/>
                                        <p:tgtEl>
                                          <p:spTgt spid="11"/>
                                        </p:tgtEl>
                                      </p:cBhvr>
                                    </p:animEffect>
                                  </p:childTnLst>
                                </p:cTn>
                              </p:par>
                              <p:par>
                                <p:cTn id="90" presetID="8" presetClass="entr" presetSubtype="16" fill="hold" nodeType="with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diamond(in)">
                                      <p:cBhvr>
                                        <p:cTn id="92" dur="2000"/>
                                        <p:tgtEl>
                                          <p:spTgt spid="13"/>
                                        </p:tgtEl>
                                      </p:cBhvr>
                                    </p:animEffect>
                                  </p:childTnLst>
                                </p:cTn>
                              </p:par>
                              <p:par>
                                <p:cTn id="93" presetID="8" presetClass="entr" presetSubtype="16" fill="hold" nodeType="withEffect">
                                  <p:stCondLst>
                                    <p:cond delay="0"/>
                                  </p:stCondLst>
                                  <p:childTnLst>
                                    <p:set>
                                      <p:cBhvr>
                                        <p:cTn id="94" dur="1" fill="hold">
                                          <p:stCondLst>
                                            <p:cond delay="0"/>
                                          </p:stCondLst>
                                        </p:cTn>
                                        <p:tgtEl>
                                          <p:spTgt spid="440397"/>
                                        </p:tgtEl>
                                        <p:attrNameLst>
                                          <p:attrName>style.visibility</p:attrName>
                                        </p:attrNameLst>
                                      </p:cBhvr>
                                      <p:to>
                                        <p:strVal val="visible"/>
                                      </p:to>
                                    </p:set>
                                    <p:animEffect transition="in" filter="diamond(in)">
                                      <p:cBhvr>
                                        <p:cTn id="95" dur="2000"/>
                                        <p:tgtEl>
                                          <p:spTgt spid="440397"/>
                                        </p:tgtEl>
                                      </p:cBhvr>
                                    </p:animEffect>
                                  </p:childTnLst>
                                </p:cTn>
                              </p:par>
                              <p:par>
                                <p:cTn id="96" presetID="8" presetClass="entr" presetSubtype="16" fill="hold" grpId="0" nodeType="withEffect">
                                  <p:stCondLst>
                                    <p:cond delay="0"/>
                                  </p:stCondLst>
                                  <p:childTnLst>
                                    <p:set>
                                      <p:cBhvr>
                                        <p:cTn id="97" dur="1" fill="hold">
                                          <p:stCondLst>
                                            <p:cond delay="0"/>
                                          </p:stCondLst>
                                        </p:cTn>
                                        <p:tgtEl>
                                          <p:spTgt spid="440398"/>
                                        </p:tgtEl>
                                        <p:attrNameLst>
                                          <p:attrName>style.visibility</p:attrName>
                                        </p:attrNameLst>
                                      </p:cBhvr>
                                      <p:to>
                                        <p:strVal val="visible"/>
                                      </p:to>
                                    </p:set>
                                    <p:animEffect transition="in" filter="diamond(in)">
                                      <p:cBhvr>
                                        <p:cTn id="98" dur="2000"/>
                                        <p:tgtEl>
                                          <p:spTgt spid="440398"/>
                                        </p:tgtEl>
                                      </p:cBhvr>
                                    </p:animEffect>
                                  </p:childTnLst>
                                </p:cTn>
                              </p:par>
                              <p:par>
                                <p:cTn id="99" presetID="8" presetClass="entr" presetSubtype="16" fill="hold" nodeType="withEffect">
                                  <p:stCondLst>
                                    <p:cond delay="0"/>
                                  </p:stCondLst>
                                  <p:childTnLst>
                                    <p:set>
                                      <p:cBhvr>
                                        <p:cTn id="100" dur="1" fill="hold">
                                          <p:stCondLst>
                                            <p:cond delay="0"/>
                                          </p:stCondLst>
                                        </p:cTn>
                                        <p:tgtEl>
                                          <p:spTgt spid="440416"/>
                                        </p:tgtEl>
                                        <p:attrNameLst>
                                          <p:attrName>style.visibility</p:attrName>
                                        </p:attrNameLst>
                                      </p:cBhvr>
                                      <p:to>
                                        <p:strVal val="visible"/>
                                      </p:to>
                                    </p:set>
                                    <p:animEffect transition="in" filter="diamond(in)">
                                      <p:cBhvr>
                                        <p:cTn id="101" dur="500"/>
                                        <p:tgtEl>
                                          <p:spTgt spid="440416"/>
                                        </p:tgtEl>
                                      </p:cBhvr>
                                    </p:animEffect>
                                  </p:childTnLst>
                                </p:cTn>
                              </p:par>
                            </p:childTnLst>
                          </p:cTn>
                        </p:par>
                      </p:childTnLst>
                    </p:cTn>
                  </p:par>
                  <p:par>
                    <p:cTn id="102" fill="hold">
                      <p:stCondLst>
                        <p:cond delay="indefinite"/>
                      </p:stCondLst>
                      <p:childTnLst>
                        <p:par>
                          <p:cTn id="103" fill="hold">
                            <p:stCondLst>
                              <p:cond delay="0"/>
                            </p:stCondLst>
                            <p:childTnLst>
                              <p:par>
                                <p:cTn id="104" presetID="6" presetClass="emph" presetSubtype="0" fill="remove" nodeType="clickEffect">
                                  <p:stCondLst>
                                    <p:cond delay="0"/>
                                  </p:stCondLst>
                                  <p:childTnLst>
                                    <p:animScale>
                                      <p:cBhvr>
                                        <p:cTn id="105" dur="2000" fill="hold"/>
                                        <p:tgtEl>
                                          <p:spTgt spid="440397"/>
                                        </p:tgtEl>
                                      </p:cBhvr>
                                      <p:by x="150000" y="150000"/>
                                    </p:animScale>
                                  </p:childTnLst>
                                </p:cTn>
                              </p:par>
                            </p:childTnLst>
                          </p:cTn>
                        </p:par>
                        <p:par>
                          <p:cTn id="106" fill="hold">
                            <p:stCondLst>
                              <p:cond delay="2000"/>
                            </p:stCondLst>
                            <p:childTnLst>
                              <p:par>
                                <p:cTn id="107" presetID="2" presetClass="entr" presetSubtype="2" fill="hold" grpId="0" nodeType="afterEffect">
                                  <p:stCondLst>
                                    <p:cond delay="0"/>
                                  </p:stCondLst>
                                  <p:childTnLst>
                                    <p:set>
                                      <p:cBhvr>
                                        <p:cTn id="108" dur="1" fill="hold">
                                          <p:stCondLst>
                                            <p:cond delay="0"/>
                                          </p:stCondLst>
                                        </p:cTn>
                                        <p:tgtEl>
                                          <p:spTgt spid="440405"/>
                                        </p:tgtEl>
                                        <p:attrNameLst>
                                          <p:attrName>style.visibility</p:attrName>
                                        </p:attrNameLst>
                                      </p:cBhvr>
                                      <p:to>
                                        <p:strVal val="visible"/>
                                      </p:to>
                                    </p:set>
                                    <p:anim calcmode="lin" valueType="num">
                                      <p:cBhvr additive="base">
                                        <p:cTn id="109" dur="1000" fill="hold"/>
                                        <p:tgtEl>
                                          <p:spTgt spid="440405"/>
                                        </p:tgtEl>
                                        <p:attrNameLst>
                                          <p:attrName>ppt_x</p:attrName>
                                        </p:attrNameLst>
                                      </p:cBhvr>
                                      <p:tavLst>
                                        <p:tav tm="0">
                                          <p:val>
                                            <p:strVal val="1+#ppt_w/2"/>
                                          </p:val>
                                        </p:tav>
                                        <p:tav tm="100000">
                                          <p:val>
                                            <p:strVal val="#ppt_x"/>
                                          </p:val>
                                        </p:tav>
                                      </p:tavLst>
                                    </p:anim>
                                    <p:anim calcmode="lin" valueType="num">
                                      <p:cBhvr additive="base">
                                        <p:cTn id="110" dur="1000" fill="hold"/>
                                        <p:tgtEl>
                                          <p:spTgt spid="440405"/>
                                        </p:tgtEl>
                                        <p:attrNameLst>
                                          <p:attrName>ppt_y</p:attrName>
                                        </p:attrNameLst>
                                      </p:cBhvr>
                                      <p:tavLst>
                                        <p:tav tm="0">
                                          <p:val>
                                            <p:strVal val="#ppt_y"/>
                                          </p:val>
                                        </p:tav>
                                        <p:tav tm="100000">
                                          <p:val>
                                            <p:strVal val="#ppt_y"/>
                                          </p:val>
                                        </p:tav>
                                      </p:tavLst>
                                    </p:anim>
                                  </p:childTnLst>
                                </p:cTn>
                              </p:par>
                              <p:par>
                                <p:cTn id="111" presetID="2" presetClass="entr" presetSubtype="2" fill="hold" grpId="0" nodeType="withEffect">
                                  <p:stCondLst>
                                    <p:cond delay="0"/>
                                  </p:stCondLst>
                                  <p:childTnLst>
                                    <p:set>
                                      <p:cBhvr>
                                        <p:cTn id="112" dur="1" fill="hold">
                                          <p:stCondLst>
                                            <p:cond delay="0"/>
                                          </p:stCondLst>
                                        </p:cTn>
                                        <p:tgtEl>
                                          <p:spTgt spid="440406"/>
                                        </p:tgtEl>
                                        <p:attrNameLst>
                                          <p:attrName>style.visibility</p:attrName>
                                        </p:attrNameLst>
                                      </p:cBhvr>
                                      <p:to>
                                        <p:strVal val="visible"/>
                                      </p:to>
                                    </p:set>
                                    <p:anim calcmode="lin" valueType="num">
                                      <p:cBhvr additive="base">
                                        <p:cTn id="113" dur="1000" fill="hold"/>
                                        <p:tgtEl>
                                          <p:spTgt spid="440406"/>
                                        </p:tgtEl>
                                        <p:attrNameLst>
                                          <p:attrName>ppt_x</p:attrName>
                                        </p:attrNameLst>
                                      </p:cBhvr>
                                      <p:tavLst>
                                        <p:tav tm="0">
                                          <p:val>
                                            <p:strVal val="1+#ppt_w/2"/>
                                          </p:val>
                                        </p:tav>
                                        <p:tav tm="100000">
                                          <p:val>
                                            <p:strVal val="#ppt_x"/>
                                          </p:val>
                                        </p:tav>
                                      </p:tavLst>
                                    </p:anim>
                                    <p:anim calcmode="lin" valueType="num">
                                      <p:cBhvr additive="base">
                                        <p:cTn id="114" dur="1000" fill="hold"/>
                                        <p:tgtEl>
                                          <p:spTgt spid="440406"/>
                                        </p:tgtEl>
                                        <p:attrNameLst>
                                          <p:attrName>ppt_y</p:attrName>
                                        </p:attrNameLst>
                                      </p:cBhvr>
                                      <p:tavLst>
                                        <p:tav tm="0">
                                          <p:val>
                                            <p:strVal val="#ppt_y"/>
                                          </p:val>
                                        </p:tav>
                                        <p:tav tm="100000">
                                          <p:val>
                                            <p:strVal val="#ppt_y"/>
                                          </p:val>
                                        </p:tav>
                                      </p:tavLst>
                                    </p:anim>
                                  </p:childTnLst>
                                </p:cTn>
                              </p:par>
                            </p:childTnLst>
                          </p:cTn>
                        </p:par>
                        <p:par>
                          <p:cTn id="115" fill="hold">
                            <p:stCondLst>
                              <p:cond delay="3000"/>
                            </p:stCondLst>
                            <p:childTnLst>
                              <p:par>
                                <p:cTn id="116" presetID="8" presetClass="entr" presetSubtype="16" fill="hold" grpId="1" nodeType="afterEffect">
                                  <p:stCondLst>
                                    <p:cond delay="0"/>
                                  </p:stCondLst>
                                  <p:childTnLst>
                                    <p:set>
                                      <p:cBhvr>
                                        <p:cTn id="117" dur="1" fill="hold">
                                          <p:stCondLst>
                                            <p:cond delay="0"/>
                                          </p:stCondLst>
                                        </p:cTn>
                                        <p:tgtEl>
                                          <p:spTgt spid="440415"/>
                                        </p:tgtEl>
                                        <p:attrNameLst>
                                          <p:attrName>style.visibility</p:attrName>
                                        </p:attrNameLst>
                                      </p:cBhvr>
                                      <p:to>
                                        <p:strVal val="visible"/>
                                      </p:to>
                                    </p:set>
                                    <p:animEffect transition="in" filter="diamond(in)">
                                      <p:cBhvr>
                                        <p:cTn id="118" dur="500"/>
                                        <p:tgtEl>
                                          <p:spTgt spid="440415"/>
                                        </p:tgtEl>
                                      </p:cBhvr>
                                    </p:animEffect>
                                  </p:childTnLst>
                                </p:cTn>
                              </p:par>
                            </p:childTnLst>
                          </p:cTn>
                        </p:par>
                        <p:par>
                          <p:cTn id="119" fill="hold">
                            <p:stCondLst>
                              <p:cond delay="3500"/>
                            </p:stCondLst>
                            <p:childTnLst>
                              <p:par>
                                <p:cTn id="120" presetID="6" presetClass="emph" presetSubtype="0" autoRev="1" fill="remove" grpId="0" nodeType="afterEffect">
                                  <p:stCondLst>
                                    <p:cond delay="0"/>
                                  </p:stCondLst>
                                  <p:childTnLst>
                                    <p:animScale>
                                      <p:cBhvr>
                                        <p:cTn id="121" dur="1000" fill="hold"/>
                                        <p:tgtEl>
                                          <p:spTgt spid="440415"/>
                                        </p:tgtEl>
                                      </p:cBhvr>
                                      <p:by x="400000" y="400000"/>
                                    </p:animScale>
                                  </p:childTnLst>
                                  <p:subTnLst>
                                    <p:set>
                                      <p:cBhvr override="childStyle">
                                        <p:cTn dur="1" fill="hold" display="0" masterRel="sameClick" afterEffect="1">
                                          <p:stCondLst>
                                            <p:cond evt="end" delay="0">
                                              <p:tn val="120"/>
                                            </p:cond>
                                          </p:stCondLst>
                                        </p:cTn>
                                        <p:tgtEl>
                                          <p:spTgt spid="440415"/>
                                        </p:tgtEl>
                                        <p:attrNameLst>
                                          <p:attrName>style.visibility</p:attrName>
                                        </p:attrNameLst>
                                      </p:cBhvr>
                                      <p:to>
                                        <p:strVal val="hidden"/>
                                      </p:to>
                                    </p:set>
                                  </p:subTnLst>
                                </p:cTn>
                              </p:par>
                            </p:childTnLst>
                          </p:cTn>
                        </p:par>
                        <p:par>
                          <p:cTn id="122" fill="hold">
                            <p:stCondLst>
                              <p:cond delay="5500"/>
                            </p:stCondLst>
                            <p:childTnLst>
                              <p:par>
                                <p:cTn id="123" presetID="6" presetClass="emph" presetSubtype="0" autoRev="1" fill="hold" nodeType="afterEffect">
                                  <p:stCondLst>
                                    <p:cond delay="0"/>
                                  </p:stCondLst>
                                  <p:childTnLst>
                                    <p:animScale>
                                      <p:cBhvr>
                                        <p:cTn id="124" dur="2000" fill="hold"/>
                                        <p:tgtEl>
                                          <p:spTgt spid="440416"/>
                                        </p:tgtEl>
                                      </p:cBhvr>
                                      <p:by x="150000" y="150000"/>
                                    </p:animScale>
                                  </p:childTnLst>
                                </p:cTn>
                              </p:par>
                            </p:childTnLst>
                          </p:cTn>
                        </p:par>
                        <p:par>
                          <p:cTn id="125" fill="hold">
                            <p:stCondLst>
                              <p:cond delay="9500"/>
                            </p:stCondLst>
                            <p:childTnLst>
                              <p:par>
                                <p:cTn id="126" presetID="2" presetClass="entr" presetSubtype="2" fill="hold" nodeType="afterEffect">
                                  <p:stCondLst>
                                    <p:cond delay="0"/>
                                  </p:stCondLst>
                                  <p:childTnLst>
                                    <p:set>
                                      <p:cBhvr>
                                        <p:cTn id="127" dur="1" fill="hold">
                                          <p:stCondLst>
                                            <p:cond delay="0"/>
                                          </p:stCondLst>
                                        </p:cTn>
                                        <p:tgtEl>
                                          <p:spTgt spid="12"/>
                                        </p:tgtEl>
                                        <p:attrNameLst>
                                          <p:attrName>style.visibility</p:attrName>
                                        </p:attrNameLst>
                                      </p:cBhvr>
                                      <p:to>
                                        <p:strVal val="visible"/>
                                      </p:to>
                                    </p:set>
                                    <p:anim calcmode="lin" valueType="num">
                                      <p:cBhvr additive="base">
                                        <p:cTn id="128" dur="1000" fill="hold"/>
                                        <p:tgtEl>
                                          <p:spTgt spid="12"/>
                                        </p:tgtEl>
                                        <p:attrNameLst>
                                          <p:attrName>ppt_x</p:attrName>
                                        </p:attrNameLst>
                                      </p:cBhvr>
                                      <p:tavLst>
                                        <p:tav tm="0">
                                          <p:val>
                                            <p:strVal val="1+#ppt_w/2"/>
                                          </p:val>
                                        </p:tav>
                                        <p:tav tm="100000">
                                          <p:val>
                                            <p:strVal val="#ppt_x"/>
                                          </p:val>
                                        </p:tav>
                                      </p:tavLst>
                                    </p:anim>
                                    <p:anim calcmode="lin" valueType="num">
                                      <p:cBhvr additive="base">
                                        <p:cTn id="129" dur="1000" fill="hold"/>
                                        <p:tgtEl>
                                          <p:spTgt spid="12"/>
                                        </p:tgtEl>
                                        <p:attrNameLst>
                                          <p:attrName>ppt_y</p:attrName>
                                        </p:attrNameLst>
                                      </p:cBhvr>
                                      <p:tavLst>
                                        <p:tav tm="0">
                                          <p:val>
                                            <p:strVal val="#ppt_y"/>
                                          </p:val>
                                        </p:tav>
                                        <p:tav tm="100000">
                                          <p:val>
                                            <p:strVal val="#ppt_y"/>
                                          </p:val>
                                        </p:tav>
                                      </p:tavLst>
                                    </p:anim>
                                  </p:childTnLst>
                                </p:cTn>
                              </p:par>
                            </p:childTnLst>
                          </p:cTn>
                        </p:par>
                        <p:par>
                          <p:cTn id="130" fill="hold">
                            <p:stCondLst>
                              <p:cond delay="10500"/>
                            </p:stCondLst>
                            <p:childTnLst>
                              <p:par>
                                <p:cTn id="131" presetID="32" presetClass="emph" presetSubtype="0" fill="hold" nodeType="afterEffect">
                                  <p:stCondLst>
                                    <p:cond delay="0"/>
                                  </p:stCondLst>
                                  <p:childTnLst>
                                    <p:animClr clrSpc="rgb" dir="cw">
                                      <p:cBhvr override="childStyle">
                                        <p:cTn id="132" dur="100" fill="hold"/>
                                        <p:tgtEl>
                                          <p:spTgt spid="11"/>
                                        </p:tgtEl>
                                        <p:attrNameLst>
                                          <p:attrName>style.color</p:attrName>
                                        </p:attrNameLst>
                                      </p:cBhvr>
                                      <p:to>
                                        <a:schemeClr val="accent2"/>
                                      </p:to>
                                    </p:animClr>
                                    <p:animClr clrSpc="rgb" dir="cw">
                                      <p:cBhvr>
                                        <p:cTn id="133" dur="100" fill="hold"/>
                                        <p:tgtEl>
                                          <p:spTgt spid="11"/>
                                        </p:tgtEl>
                                        <p:attrNameLst>
                                          <p:attrName>fillcolor</p:attrName>
                                        </p:attrNameLst>
                                      </p:cBhvr>
                                      <p:to>
                                        <a:schemeClr val="accent2"/>
                                      </p:to>
                                    </p:animClr>
                                    <p:set>
                                      <p:cBhvr>
                                        <p:cTn id="134" dur="100" fill="hold"/>
                                        <p:tgtEl>
                                          <p:spTgt spid="11"/>
                                        </p:tgtEl>
                                        <p:attrNameLst>
                                          <p:attrName>fill.type</p:attrName>
                                        </p:attrNameLst>
                                      </p:cBhvr>
                                      <p:to>
                                        <p:strVal val="solid"/>
                                      </p:to>
                                    </p:set>
                                    <p:set>
                                      <p:cBhvr>
                                        <p:cTn id="135" dur="100" fill="hold"/>
                                        <p:tgtEl>
                                          <p:spTgt spid="11"/>
                                        </p:tgtEl>
                                        <p:attrNameLst>
                                          <p:attrName>fill.on</p:attrName>
                                        </p:attrNameLst>
                                      </p:cBhvr>
                                      <p:to>
                                        <p:strVal val="true"/>
                                      </p:to>
                                    </p:set>
                                    <p:animRot by="120000">
                                      <p:cBhvr>
                                        <p:cTn id="136" dur="100" fill="hold">
                                          <p:stCondLst>
                                            <p:cond delay="0"/>
                                          </p:stCondLst>
                                        </p:cTn>
                                        <p:tgtEl>
                                          <p:spTgt spid="11"/>
                                        </p:tgtEl>
                                        <p:attrNameLst>
                                          <p:attrName>r</p:attrName>
                                        </p:attrNameLst>
                                      </p:cBhvr>
                                    </p:animRot>
                                    <p:animRot by="-240000">
                                      <p:cBhvr>
                                        <p:cTn id="137" dur="200" fill="hold">
                                          <p:stCondLst>
                                            <p:cond delay="200"/>
                                          </p:stCondLst>
                                        </p:cTn>
                                        <p:tgtEl>
                                          <p:spTgt spid="11"/>
                                        </p:tgtEl>
                                        <p:attrNameLst>
                                          <p:attrName>r</p:attrName>
                                        </p:attrNameLst>
                                      </p:cBhvr>
                                    </p:animRot>
                                    <p:animRot by="240000">
                                      <p:cBhvr>
                                        <p:cTn id="138" dur="200" fill="hold">
                                          <p:stCondLst>
                                            <p:cond delay="400"/>
                                          </p:stCondLst>
                                        </p:cTn>
                                        <p:tgtEl>
                                          <p:spTgt spid="11"/>
                                        </p:tgtEl>
                                        <p:attrNameLst>
                                          <p:attrName>r</p:attrName>
                                        </p:attrNameLst>
                                      </p:cBhvr>
                                    </p:animRot>
                                    <p:animRot by="-240000">
                                      <p:cBhvr>
                                        <p:cTn id="139" dur="200" fill="hold">
                                          <p:stCondLst>
                                            <p:cond delay="600"/>
                                          </p:stCondLst>
                                        </p:cTn>
                                        <p:tgtEl>
                                          <p:spTgt spid="11"/>
                                        </p:tgtEl>
                                        <p:attrNameLst>
                                          <p:attrName>r</p:attrName>
                                        </p:attrNameLst>
                                      </p:cBhvr>
                                    </p:animRot>
                                    <p:animRot by="120000">
                                      <p:cBhvr>
                                        <p:cTn id="140" dur="200" fill="hold">
                                          <p:stCondLst>
                                            <p:cond delay="800"/>
                                          </p:stCondLst>
                                        </p:cTn>
                                        <p:tgtEl>
                                          <p:spTgt spid="11"/>
                                        </p:tgtEl>
                                        <p:attrNameLst>
                                          <p:attrName>r</p:attrName>
                                        </p:attrNameLst>
                                      </p:cBhvr>
                                    </p:animRot>
                                  </p:childTnLst>
                                </p:cTn>
                              </p:par>
                            </p:childTnLst>
                          </p:cTn>
                        </p:par>
                        <p:par>
                          <p:cTn id="141" fill="hold">
                            <p:stCondLst>
                              <p:cond delay="11500"/>
                            </p:stCondLst>
                            <p:childTnLst>
                              <p:par>
                                <p:cTn id="142" presetID="2" presetClass="entr" presetSubtype="1" fill="hold" nodeType="afterEffect">
                                  <p:stCondLst>
                                    <p:cond delay="0"/>
                                  </p:stCondLst>
                                  <p:childTnLst>
                                    <p:set>
                                      <p:cBhvr>
                                        <p:cTn id="143" dur="1" fill="hold">
                                          <p:stCondLst>
                                            <p:cond delay="0"/>
                                          </p:stCondLst>
                                        </p:cTn>
                                        <p:tgtEl>
                                          <p:spTgt spid="14"/>
                                        </p:tgtEl>
                                        <p:attrNameLst>
                                          <p:attrName>style.visibility</p:attrName>
                                        </p:attrNameLst>
                                      </p:cBhvr>
                                      <p:to>
                                        <p:strVal val="visible"/>
                                      </p:to>
                                    </p:set>
                                    <p:anim calcmode="lin" valueType="num">
                                      <p:cBhvr additive="base">
                                        <p:cTn id="144" dur="1000" fill="hold"/>
                                        <p:tgtEl>
                                          <p:spTgt spid="14"/>
                                        </p:tgtEl>
                                        <p:attrNameLst>
                                          <p:attrName>ppt_x</p:attrName>
                                        </p:attrNameLst>
                                      </p:cBhvr>
                                      <p:tavLst>
                                        <p:tav tm="0">
                                          <p:val>
                                            <p:strVal val="#ppt_x"/>
                                          </p:val>
                                        </p:tav>
                                        <p:tav tm="100000">
                                          <p:val>
                                            <p:strVal val="#ppt_x"/>
                                          </p:val>
                                        </p:tav>
                                      </p:tavLst>
                                    </p:anim>
                                    <p:anim calcmode="lin" valueType="num">
                                      <p:cBhvr additive="base">
                                        <p:cTn id="145" dur="1000" fill="hold"/>
                                        <p:tgtEl>
                                          <p:spTgt spid="14"/>
                                        </p:tgtEl>
                                        <p:attrNameLst>
                                          <p:attrName>ppt_y</p:attrName>
                                        </p:attrNameLst>
                                      </p:cBhvr>
                                      <p:tavLst>
                                        <p:tav tm="0">
                                          <p:val>
                                            <p:strVal val="0-#ppt_h/2"/>
                                          </p:val>
                                        </p:tav>
                                        <p:tav tm="100000">
                                          <p:val>
                                            <p:strVal val="#ppt_y"/>
                                          </p:val>
                                        </p:tav>
                                      </p:tavLst>
                                    </p:anim>
                                  </p:childTnLst>
                                </p:cTn>
                              </p:par>
                            </p:childTnLst>
                          </p:cTn>
                        </p:par>
                        <p:par>
                          <p:cTn id="146" fill="hold">
                            <p:stCondLst>
                              <p:cond delay="12500"/>
                            </p:stCondLst>
                            <p:childTnLst>
                              <p:par>
                                <p:cTn id="147" presetID="2" presetClass="entr" presetSubtype="1" fill="hold" nodeType="afterEffect">
                                  <p:stCondLst>
                                    <p:cond delay="0"/>
                                  </p:stCondLst>
                                  <p:childTnLst>
                                    <p:set>
                                      <p:cBhvr>
                                        <p:cTn id="148" dur="1" fill="hold">
                                          <p:stCondLst>
                                            <p:cond delay="0"/>
                                          </p:stCondLst>
                                        </p:cTn>
                                        <p:tgtEl>
                                          <p:spTgt spid="15"/>
                                        </p:tgtEl>
                                        <p:attrNameLst>
                                          <p:attrName>style.visibility</p:attrName>
                                        </p:attrNameLst>
                                      </p:cBhvr>
                                      <p:to>
                                        <p:strVal val="visible"/>
                                      </p:to>
                                    </p:set>
                                    <p:anim calcmode="lin" valueType="num">
                                      <p:cBhvr additive="base">
                                        <p:cTn id="149" dur="1000" fill="hold"/>
                                        <p:tgtEl>
                                          <p:spTgt spid="15"/>
                                        </p:tgtEl>
                                        <p:attrNameLst>
                                          <p:attrName>ppt_x</p:attrName>
                                        </p:attrNameLst>
                                      </p:cBhvr>
                                      <p:tavLst>
                                        <p:tav tm="0">
                                          <p:val>
                                            <p:strVal val="#ppt_x"/>
                                          </p:val>
                                        </p:tav>
                                        <p:tav tm="100000">
                                          <p:val>
                                            <p:strVal val="#ppt_x"/>
                                          </p:val>
                                        </p:tav>
                                      </p:tavLst>
                                    </p:anim>
                                    <p:anim calcmode="lin" valueType="num">
                                      <p:cBhvr additive="base">
                                        <p:cTn id="150" dur="1000" fill="hold"/>
                                        <p:tgtEl>
                                          <p:spTgt spid="15"/>
                                        </p:tgtEl>
                                        <p:attrNameLst>
                                          <p:attrName>ppt_y</p:attrName>
                                        </p:attrNameLst>
                                      </p:cBhvr>
                                      <p:tavLst>
                                        <p:tav tm="0">
                                          <p:val>
                                            <p:strVal val="0-#ppt_h/2"/>
                                          </p:val>
                                        </p:tav>
                                        <p:tav tm="100000">
                                          <p:val>
                                            <p:strVal val="#ppt_y"/>
                                          </p:val>
                                        </p:tav>
                                      </p:tavLst>
                                    </p:anim>
                                  </p:childTnLst>
                                </p:cTn>
                              </p:par>
                            </p:childTnLst>
                          </p:cTn>
                        </p:par>
                        <p:par>
                          <p:cTn id="151" fill="hold">
                            <p:stCondLst>
                              <p:cond delay="13500"/>
                            </p:stCondLst>
                            <p:childTnLst>
                              <p:par>
                                <p:cTn id="152" presetID="2" presetClass="entr" presetSubtype="8" fill="hold" grpId="0" nodeType="afterEffect">
                                  <p:stCondLst>
                                    <p:cond delay="0"/>
                                  </p:stCondLst>
                                  <p:childTnLst>
                                    <p:set>
                                      <p:cBhvr>
                                        <p:cTn id="153" dur="1" fill="hold">
                                          <p:stCondLst>
                                            <p:cond delay="0"/>
                                          </p:stCondLst>
                                        </p:cTn>
                                        <p:tgtEl>
                                          <p:spTgt spid="440417"/>
                                        </p:tgtEl>
                                        <p:attrNameLst>
                                          <p:attrName>style.visibility</p:attrName>
                                        </p:attrNameLst>
                                      </p:cBhvr>
                                      <p:to>
                                        <p:strVal val="visible"/>
                                      </p:to>
                                    </p:set>
                                    <p:anim calcmode="lin" valueType="num">
                                      <p:cBhvr additive="base">
                                        <p:cTn id="154" dur="1000" fill="hold"/>
                                        <p:tgtEl>
                                          <p:spTgt spid="440417"/>
                                        </p:tgtEl>
                                        <p:attrNameLst>
                                          <p:attrName>ppt_x</p:attrName>
                                        </p:attrNameLst>
                                      </p:cBhvr>
                                      <p:tavLst>
                                        <p:tav tm="0">
                                          <p:val>
                                            <p:strVal val="0-#ppt_w/2"/>
                                          </p:val>
                                        </p:tav>
                                        <p:tav tm="100000">
                                          <p:val>
                                            <p:strVal val="#ppt_x"/>
                                          </p:val>
                                        </p:tav>
                                      </p:tavLst>
                                    </p:anim>
                                    <p:anim calcmode="lin" valueType="num">
                                      <p:cBhvr additive="base">
                                        <p:cTn id="155" dur="1000" fill="hold"/>
                                        <p:tgtEl>
                                          <p:spTgt spid="440417"/>
                                        </p:tgtEl>
                                        <p:attrNameLst>
                                          <p:attrName>ppt_y</p:attrName>
                                        </p:attrNameLst>
                                      </p:cBhvr>
                                      <p:tavLst>
                                        <p:tav tm="0">
                                          <p:val>
                                            <p:strVal val="#ppt_y"/>
                                          </p:val>
                                        </p:tav>
                                        <p:tav tm="100000">
                                          <p:val>
                                            <p:strVal val="#ppt_y"/>
                                          </p:val>
                                        </p:tav>
                                      </p:tavLst>
                                    </p:anim>
                                  </p:childTnLst>
                                </p:cTn>
                              </p:par>
                              <p:par>
                                <p:cTn id="156" presetID="2" presetClass="entr" presetSubtype="8" fill="hold" grpId="0" nodeType="withEffect">
                                  <p:stCondLst>
                                    <p:cond delay="0"/>
                                  </p:stCondLst>
                                  <p:childTnLst>
                                    <p:set>
                                      <p:cBhvr>
                                        <p:cTn id="157" dur="1" fill="hold">
                                          <p:stCondLst>
                                            <p:cond delay="0"/>
                                          </p:stCondLst>
                                        </p:cTn>
                                        <p:tgtEl>
                                          <p:spTgt spid="440418"/>
                                        </p:tgtEl>
                                        <p:attrNameLst>
                                          <p:attrName>style.visibility</p:attrName>
                                        </p:attrNameLst>
                                      </p:cBhvr>
                                      <p:to>
                                        <p:strVal val="visible"/>
                                      </p:to>
                                    </p:set>
                                    <p:anim calcmode="lin" valueType="num">
                                      <p:cBhvr additive="base">
                                        <p:cTn id="158" dur="1000" fill="hold"/>
                                        <p:tgtEl>
                                          <p:spTgt spid="440418"/>
                                        </p:tgtEl>
                                        <p:attrNameLst>
                                          <p:attrName>ppt_x</p:attrName>
                                        </p:attrNameLst>
                                      </p:cBhvr>
                                      <p:tavLst>
                                        <p:tav tm="0">
                                          <p:val>
                                            <p:strVal val="0-#ppt_w/2"/>
                                          </p:val>
                                        </p:tav>
                                        <p:tav tm="100000">
                                          <p:val>
                                            <p:strVal val="#ppt_x"/>
                                          </p:val>
                                        </p:tav>
                                      </p:tavLst>
                                    </p:anim>
                                    <p:anim calcmode="lin" valueType="num">
                                      <p:cBhvr additive="base">
                                        <p:cTn id="159" dur="1000" fill="hold"/>
                                        <p:tgtEl>
                                          <p:spTgt spid="4404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2" grpId="0" animBg="1"/>
      <p:bldP spid="440366" grpId="0" animBg="1"/>
      <p:bldP spid="440367" grpId="0" animBg="1"/>
      <p:bldP spid="440379" grpId="0"/>
      <p:bldP spid="440388" grpId="0" animBg="1"/>
      <p:bldP spid="440392" grpId="0" animBg="1"/>
      <p:bldP spid="440393" grpId="0" animBg="1"/>
      <p:bldP spid="440398" grpId="0"/>
      <p:bldP spid="440405" grpId="0" animBg="1"/>
      <p:bldP spid="440406" grpId="0"/>
      <p:bldP spid="440415" grpId="0"/>
      <p:bldP spid="440415" grpId="1"/>
      <p:bldP spid="440417" grpId="0" animBg="1"/>
      <p:bldP spid="4404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3" name="Rectangle 2"/>
          <p:cNvSpPr>
            <a:spLocks noGrp="1" noChangeArrowheads="1"/>
          </p:cNvSpPr>
          <p:nvPr>
            <p:ph type="title"/>
          </p:nvPr>
        </p:nvSpPr>
        <p:spPr/>
        <p:txBody>
          <a:bodyPr/>
          <a:lstStyle/>
          <a:p>
            <a:pPr eaLnBrk="1" hangingPunct="1"/>
            <a:r>
              <a:rPr lang="en-US" sz="3200" dirty="0" smtClean="0"/>
              <a:t>Selective Recording (User)</a:t>
            </a:r>
            <a:br>
              <a:rPr lang="en-US" sz="3200" dirty="0" smtClean="0"/>
            </a:br>
            <a:r>
              <a:rPr lang="en-US" sz="3200" dirty="0" smtClean="0"/>
              <a:t>How does it work?</a:t>
            </a:r>
          </a:p>
        </p:txBody>
      </p:sp>
      <p:sp>
        <p:nvSpPr>
          <p:cNvPr id="4114" name="Rectangle 3"/>
          <p:cNvSpPr>
            <a:spLocks noGrp="1" noChangeArrowheads="1"/>
          </p:cNvSpPr>
          <p:nvPr>
            <p:ph type="body" sz="half" idx="1"/>
          </p:nvPr>
        </p:nvSpPr>
        <p:spPr>
          <a:xfrm>
            <a:off x="330200" y="1162050"/>
            <a:ext cx="4386179" cy="5200249"/>
          </a:xfrm>
        </p:spPr>
        <p:txBody>
          <a:bodyPr>
            <a:normAutofit/>
          </a:bodyPr>
          <a:lstStyle/>
          <a:p>
            <a:pPr eaLnBrk="1" hangingPunct="1">
              <a:lnSpc>
                <a:spcPct val="75000"/>
              </a:lnSpc>
            </a:pPr>
            <a:r>
              <a:rPr lang="en-US" sz="1600" dirty="0" smtClean="0"/>
              <a:t>A calls is received and answered on a line configured for selective recording  </a:t>
            </a:r>
          </a:p>
          <a:p>
            <a:pPr eaLnBrk="1" hangingPunct="1">
              <a:lnSpc>
                <a:spcPct val="75000"/>
              </a:lnSpc>
            </a:pPr>
            <a:r>
              <a:rPr lang="en-US" sz="1600" dirty="0" smtClean="0"/>
              <a:t>Recording is started by the User by pressing the ‘Record’ softkey/PLK</a:t>
            </a:r>
          </a:p>
          <a:p>
            <a:pPr eaLnBrk="1" hangingPunct="1">
              <a:lnSpc>
                <a:spcPct val="75000"/>
              </a:lnSpc>
            </a:pPr>
            <a:r>
              <a:rPr lang="en-US" sz="1600" dirty="0" smtClean="0"/>
              <a:t>Cisco Unified CM automatically sends two call setup messages to the BiB (Called) device </a:t>
            </a:r>
          </a:p>
          <a:p>
            <a:pPr marL="342900" lvl="1" indent="117475" eaLnBrk="1" hangingPunct="1">
              <a:lnSpc>
                <a:spcPct val="75000"/>
              </a:lnSpc>
            </a:pPr>
            <a:r>
              <a:rPr lang="en-US" sz="1600" dirty="0" smtClean="0"/>
              <a:t>1st call is for Calling Party stream</a:t>
            </a:r>
          </a:p>
          <a:p>
            <a:pPr marL="342900" lvl="1" indent="117475" eaLnBrk="1" hangingPunct="1">
              <a:lnSpc>
                <a:spcPct val="75000"/>
              </a:lnSpc>
            </a:pPr>
            <a:r>
              <a:rPr lang="en-US" sz="1600" dirty="0" smtClean="0"/>
              <a:t>2nd call is for Called Party stream </a:t>
            </a:r>
          </a:p>
          <a:p>
            <a:pPr eaLnBrk="1" hangingPunct="1">
              <a:lnSpc>
                <a:spcPct val="75000"/>
              </a:lnSpc>
            </a:pPr>
            <a:r>
              <a:rPr lang="en-US" sz="1600" dirty="0" smtClean="0"/>
              <a:t>Unified CM INVITES Recorder to both calls via SIP Trunk </a:t>
            </a:r>
          </a:p>
          <a:p>
            <a:pPr eaLnBrk="1" hangingPunct="1">
              <a:lnSpc>
                <a:spcPct val="75000"/>
              </a:lnSpc>
            </a:pPr>
            <a:r>
              <a:rPr lang="en-US" sz="1600" dirty="0" smtClean="0"/>
              <a:t>Recorder accepts both calls and receives two RTP streams from the device BiB </a:t>
            </a:r>
          </a:p>
          <a:p>
            <a:pPr eaLnBrk="1" hangingPunct="1">
              <a:lnSpc>
                <a:spcPct val="75000"/>
              </a:lnSpc>
            </a:pPr>
            <a:r>
              <a:rPr lang="en-US" sz="1600" dirty="0" smtClean="0"/>
              <a:t>An optional recording tone can be configured to play to the Calling, Called, or both parties   </a:t>
            </a:r>
          </a:p>
          <a:p>
            <a:pPr eaLnBrk="1" hangingPunct="1">
              <a:lnSpc>
                <a:spcPct val="75000"/>
              </a:lnSpc>
            </a:pPr>
            <a:r>
              <a:rPr lang="en-US" sz="1600" dirty="0" smtClean="0"/>
              <a:t>Recording tone settings overrides monitoring tone settings when the call is being monitored and recorded simultaneously </a:t>
            </a:r>
          </a:p>
        </p:txBody>
      </p:sp>
      <p:sp>
        <p:nvSpPr>
          <p:cNvPr id="4115" name="Rectangle 4"/>
          <p:cNvSpPr>
            <a:spLocks noChangeArrowheads="1"/>
          </p:cNvSpPr>
          <p:nvPr/>
        </p:nvSpPr>
        <p:spPr bwMode="auto">
          <a:xfrm>
            <a:off x="0" y="923925"/>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440359" name="Object 39"/>
          <p:cNvGraphicFramePr>
            <a:graphicFrameLocks noChangeAspect="1"/>
          </p:cNvGraphicFramePr>
          <p:nvPr/>
        </p:nvGraphicFramePr>
        <p:xfrm>
          <a:off x="5086852" y="1252370"/>
          <a:ext cx="1473200" cy="614362"/>
        </p:xfrm>
        <a:graphic>
          <a:graphicData uri="http://schemas.openxmlformats.org/presentationml/2006/ole">
            <p:oleObj spid="_x0000_s5122" name="Visio" r:id="rId3" imgW="1298734" imgH="495776" progId="Visio.Drawing.11">
              <p:embed/>
            </p:oleObj>
          </a:graphicData>
        </a:graphic>
      </p:graphicFrame>
      <p:graphicFrame>
        <p:nvGraphicFramePr>
          <p:cNvPr id="440360" name="Object 40"/>
          <p:cNvGraphicFramePr>
            <a:graphicFrameLocks noChangeAspect="1"/>
          </p:cNvGraphicFramePr>
          <p:nvPr/>
        </p:nvGraphicFramePr>
        <p:xfrm>
          <a:off x="7441115" y="765007"/>
          <a:ext cx="741362" cy="298450"/>
        </p:xfrm>
        <a:graphic>
          <a:graphicData uri="http://schemas.openxmlformats.org/presentationml/2006/ole">
            <p:oleObj spid="_x0000_s5123" name="Visio" r:id="rId4" imgW="657000" imgH="214200" progId="Visio.Drawing.11">
              <p:embed/>
            </p:oleObj>
          </a:graphicData>
        </a:graphic>
      </p:graphicFrame>
      <p:graphicFrame>
        <p:nvGraphicFramePr>
          <p:cNvPr id="440361" name="Object 41"/>
          <p:cNvGraphicFramePr>
            <a:graphicFrameLocks noChangeAspect="1"/>
          </p:cNvGraphicFramePr>
          <p:nvPr/>
        </p:nvGraphicFramePr>
        <p:xfrm>
          <a:off x="5436102" y="731670"/>
          <a:ext cx="715963" cy="334962"/>
        </p:xfrm>
        <a:graphic>
          <a:graphicData uri="http://schemas.openxmlformats.org/presentationml/2006/ole">
            <p:oleObj spid="_x0000_s5124" name="Visio" r:id="rId5" imgW="539280" imgH="214200" progId="Visio.Drawing.11">
              <p:embed/>
            </p:oleObj>
          </a:graphicData>
        </a:graphic>
      </p:graphicFrame>
      <p:sp>
        <p:nvSpPr>
          <p:cNvPr id="440362" name="Freeform 42"/>
          <p:cNvSpPr>
            <a:spLocks/>
          </p:cNvSpPr>
          <p:nvPr/>
        </p:nvSpPr>
        <p:spPr bwMode="auto">
          <a:xfrm>
            <a:off x="5980615" y="711032"/>
            <a:ext cx="1416050" cy="392113"/>
          </a:xfrm>
          <a:custGeom>
            <a:avLst/>
            <a:gdLst>
              <a:gd name="T0" fmla="*/ 0 w 1263"/>
              <a:gd name="T1" fmla="*/ 2147483647 h 583"/>
              <a:gd name="T2" fmla="*/ 2147483647 w 1263"/>
              <a:gd name="T3" fmla="*/ 2147483647 h 583"/>
              <a:gd name="T4" fmla="*/ 0 60000 65536"/>
              <a:gd name="T5" fmla="*/ 0 60000 65536"/>
              <a:gd name="T6" fmla="*/ 0 w 1263"/>
              <a:gd name="T7" fmla="*/ 0 h 583"/>
              <a:gd name="T8" fmla="*/ 1263 w 1263"/>
              <a:gd name="T9" fmla="*/ 583 h 583"/>
            </a:gdLst>
            <a:ahLst/>
            <a:cxnLst>
              <a:cxn ang="T4">
                <a:pos x="T0" y="T1"/>
              </a:cxn>
              <a:cxn ang="T5">
                <a:pos x="T2" y="T3"/>
              </a:cxn>
            </a:cxnLst>
            <a:rect l="T6" t="T7" r="T8" b="T9"/>
            <a:pathLst>
              <a:path w="1263" h="583">
                <a:moveTo>
                  <a:pt x="0" y="583"/>
                </a:moveTo>
                <a:cubicBezTo>
                  <a:pt x="504" y="14"/>
                  <a:pt x="826" y="0"/>
                  <a:pt x="1263" y="522"/>
                </a:cubicBezTo>
              </a:path>
            </a:pathLst>
          </a:custGeom>
          <a:noFill/>
          <a:ln w="25400" cap="rnd">
            <a:solidFill>
              <a:srgbClr val="000000"/>
            </a:solidFill>
            <a:round/>
            <a:headEnd/>
            <a:tailEnd type="arrow" w="med" len="med"/>
          </a:ln>
        </p:spPr>
        <p:txBody>
          <a:bodyPr/>
          <a:lstStyle/>
          <a:p>
            <a:endParaRPr lang="en-US"/>
          </a:p>
        </p:txBody>
      </p:sp>
      <p:grpSp>
        <p:nvGrpSpPr>
          <p:cNvPr id="2" name="Group 43"/>
          <p:cNvGrpSpPr>
            <a:grpSpLocks/>
          </p:cNvGrpSpPr>
          <p:nvPr/>
        </p:nvGrpSpPr>
        <p:grpSpPr bwMode="auto">
          <a:xfrm>
            <a:off x="7066465" y="1155532"/>
            <a:ext cx="779462" cy="825500"/>
            <a:chOff x="3845" y="1698"/>
            <a:chExt cx="491" cy="520"/>
          </a:xfrm>
        </p:grpSpPr>
        <p:graphicFrame>
          <p:nvGraphicFramePr>
            <p:cNvPr id="4111" name="Object 44"/>
            <p:cNvGraphicFramePr>
              <a:graphicFrameLocks noChangeAspect="1"/>
            </p:cNvGraphicFramePr>
            <p:nvPr/>
          </p:nvGraphicFramePr>
          <p:xfrm>
            <a:off x="3845" y="1698"/>
            <a:ext cx="491" cy="343"/>
          </p:xfrm>
          <a:graphic>
            <a:graphicData uri="http://schemas.openxmlformats.org/presentationml/2006/ole">
              <p:oleObj spid="_x0000_s5132" name="Bitmap Image" r:id="rId6" imgW="885949" imgH="619211" progId="PBrush">
                <p:embed/>
              </p:oleObj>
            </a:graphicData>
          </a:graphic>
        </p:graphicFrame>
        <p:sp>
          <p:nvSpPr>
            <p:cNvPr id="4161" name="Text Box 45"/>
            <p:cNvSpPr txBox="1">
              <a:spLocks noChangeArrowheads="1"/>
            </p:cNvSpPr>
            <p:nvPr/>
          </p:nvSpPr>
          <p:spPr bwMode="auto">
            <a:xfrm>
              <a:off x="3862" y="2063"/>
              <a:ext cx="417" cy="155"/>
            </a:xfrm>
            <a:prstGeom prst="rect">
              <a:avLst/>
            </a:prstGeom>
            <a:noFill/>
            <a:ln w="9525" algn="ctr">
              <a:noFill/>
              <a:miter lim="800000"/>
              <a:headEnd/>
              <a:tailEnd/>
            </a:ln>
          </p:spPr>
          <p:txBody>
            <a:bodyPr>
              <a:spAutoFit/>
            </a:bodyPr>
            <a:lstStyle/>
            <a:p>
              <a:pPr>
                <a:spcBef>
                  <a:spcPct val="50000"/>
                </a:spcBef>
              </a:pPr>
              <a:r>
                <a:rPr lang="en-US" sz="1000"/>
                <a:t>Called</a:t>
              </a:r>
            </a:p>
          </p:txBody>
        </p:sp>
      </p:grpSp>
      <p:sp>
        <p:nvSpPr>
          <p:cNvPr id="440366" name="Line 46"/>
          <p:cNvSpPr>
            <a:spLocks noChangeShapeType="1"/>
          </p:cNvSpPr>
          <p:nvPr/>
        </p:nvSpPr>
        <p:spPr bwMode="auto">
          <a:xfrm>
            <a:off x="6158415" y="1339682"/>
            <a:ext cx="879475" cy="15875"/>
          </a:xfrm>
          <a:prstGeom prst="line">
            <a:avLst/>
          </a:prstGeom>
          <a:noFill/>
          <a:ln w="63500" cap="rnd">
            <a:solidFill>
              <a:srgbClr val="0000FF"/>
            </a:solidFill>
            <a:round/>
            <a:headEnd type="triangle" w="med" len="med"/>
            <a:tailEnd/>
          </a:ln>
        </p:spPr>
        <p:txBody>
          <a:bodyPr/>
          <a:lstStyle/>
          <a:p>
            <a:endParaRPr lang="en-US"/>
          </a:p>
        </p:txBody>
      </p:sp>
      <p:sp>
        <p:nvSpPr>
          <p:cNvPr id="440367" name="Line 47"/>
          <p:cNvSpPr>
            <a:spLocks noChangeShapeType="1"/>
          </p:cNvSpPr>
          <p:nvPr/>
        </p:nvSpPr>
        <p:spPr bwMode="auto">
          <a:xfrm>
            <a:off x="6186990" y="1525420"/>
            <a:ext cx="860425" cy="6350"/>
          </a:xfrm>
          <a:prstGeom prst="line">
            <a:avLst/>
          </a:prstGeom>
          <a:noFill/>
          <a:ln w="63500" cap="rnd">
            <a:solidFill>
              <a:srgbClr val="FF0000"/>
            </a:solidFill>
            <a:round/>
            <a:headEnd/>
            <a:tailEnd type="triangle" w="med" len="med"/>
          </a:ln>
        </p:spPr>
        <p:txBody>
          <a:bodyPr/>
          <a:lstStyle/>
          <a:p>
            <a:endParaRPr lang="en-US"/>
          </a:p>
        </p:txBody>
      </p:sp>
      <p:grpSp>
        <p:nvGrpSpPr>
          <p:cNvPr id="3" name="Group 48"/>
          <p:cNvGrpSpPr>
            <a:grpSpLocks/>
          </p:cNvGrpSpPr>
          <p:nvPr/>
        </p:nvGrpSpPr>
        <p:grpSpPr bwMode="auto">
          <a:xfrm>
            <a:off x="5524902" y="6105886"/>
            <a:ext cx="1366391" cy="314325"/>
            <a:chOff x="3433" y="3944"/>
            <a:chExt cx="896" cy="198"/>
          </a:xfrm>
        </p:grpSpPr>
        <p:sp>
          <p:nvSpPr>
            <p:cNvPr id="4157" name="Line 49"/>
            <p:cNvSpPr>
              <a:spLocks noChangeShapeType="1"/>
            </p:cNvSpPr>
            <p:nvPr/>
          </p:nvSpPr>
          <p:spPr bwMode="auto">
            <a:xfrm flipV="1">
              <a:off x="3449" y="3957"/>
              <a:ext cx="318" cy="3"/>
            </a:xfrm>
            <a:prstGeom prst="line">
              <a:avLst/>
            </a:prstGeom>
            <a:noFill/>
            <a:ln w="44450" cap="rnd">
              <a:solidFill>
                <a:srgbClr val="0000FF"/>
              </a:solidFill>
              <a:round/>
              <a:headEnd/>
              <a:tailEnd type="triangle" w="med" len="med"/>
            </a:ln>
          </p:spPr>
          <p:txBody>
            <a:bodyPr/>
            <a:lstStyle/>
            <a:p>
              <a:endParaRPr lang="en-US"/>
            </a:p>
          </p:txBody>
        </p:sp>
        <p:sp>
          <p:nvSpPr>
            <p:cNvPr id="4158" name="Text Box 50"/>
            <p:cNvSpPr txBox="1">
              <a:spLocks noChangeArrowheads="1"/>
            </p:cNvSpPr>
            <p:nvPr/>
          </p:nvSpPr>
          <p:spPr bwMode="auto">
            <a:xfrm>
              <a:off x="3433" y="4010"/>
              <a:ext cx="328" cy="128"/>
            </a:xfrm>
            <a:prstGeom prst="rect">
              <a:avLst/>
            </a:prstGeom>
            <a:noFill/>
            <a:ln w="9525" algn="ctr">
              <a:noFill/>
              <a:miter lim="800000"/>
              <a:headEnd/>
              <a:tailEnd/>
            </a:ln>
          </p:spPr>
          <p:txBody>
            <a:bodyPr wrap="square">
              <a:spAutoFit/>
            </a:bodyPr>
            <a:lstStyle/>
            <a:p>
              <a:pPr>
                <a:spcBef>
                  <a:spcPct val="50000"/>
                </a:spcBef>
              </a:pPr>
              <a:r>
                <a:rPr lang="en-US" sz="800" dirty="0"/>
                <a:t>Called</a:t>
              </a:r>
            </a:p>
          </p:txBody>
        </p:sp>
        <p:sp>
          <p:nvSpPr>
            <p:cNvPr id="4159" name="Line 52"/>
            <p:cNvSpPr>
              <a:spLocks noChangeShapeType="1"/>
            </p:cNvSpPr>
            <p:nvPr/>
          </p:nvSpPr>
          <p:spPr bwMode="auto">
            <a:xfrm flipV="1">
              <a:off x="4005" y="3944"/>
              <a:ext cx="318" cy="3"/>
            </a:xfrm>
            <a:prstGeom prst="line">
              <a:avLst/>
            </a:prstGeom>
            <a:noFill/>
            <a:ln w="44450" cap="rnd">
              <a:solidFill>
                <a:srgbClr val="FF0000"/>
              </a:solidFill>
              <a:round/>
              <a:headEnd/>
              <a:tailEnd type="triangle" w="med" len="med"/>
            </a:ln>
          </p:spPr>
          <p:txBody>
            <a:bodyPr/>
            <a:lstStyle/>
            <a:p>
              <a:endParaRPr lang="en-US"/>
            </a:p>
          </p:txBody>
        </p:sp>
        <p:sp>
          <p:nvSpPr>
            <p:cNvPr id="4160" name="Text Box 53"/>
            <p:cNvSpPr txBox="1">
              <a:spLocks noChangeArrowheads="1"/>
            </p:cNvSpPr>
            <p:nvPr/>
          </p:nvSpPr>
          <p:spPr bwMode="auto">
            <a:xfrm>
              <a:off x="3985" y="4014"/>
              <a:ext cx="344" cy="128"/>
            </a:xfrm>
            <a:prstGeom prst="rect">
              <a:avLst/>
            </a:prstGeom>
            <a:noFill/>
            <a:ln w="9525" algn="ctr">
              <a:noFill/>
              <a:miter lim="800000"/>
              <a:headEnd/>
              <a:tailEnd/>
            </a:ln>
          </p:spPr>
          <p:txBody>
            <a:bodyPr wrap="square">
              <a:spAutoFit/>
            </a:bodyPr>
            <a:lstStyle/>
            <a:p>
              <a:pPr>
                <a:spcBef>
                  <a:spcPct val="50000"/>
                </a:spcBef>
              </a:pPr>
              <a:r>
                <a:rPr lang="en-US" sz="800" dirty="0"/>
                <a:t>Calling</a:t>
              </a:r>
            </a:p>
          </p:txBody>
        </p:sp>
      </p:grpSp>
      <p:graphicFrame>
        <p:nvGraphicFramePr>
          <p:cNvPr id="440387" name="Object 67"/>
          <p:cNvGraphicFramePr>
            <a:graphicFrameLocks noChangeAspect="1"/>
          </p:cNvGraphicFramePr>
          <p:nvPr/>
        </p:nvGraphicFramePr>
        <p:xfrm>
          <a:off x="4531477" y="5383279"/>
          <a:ext cx="1249362" cy="520700"/>
        </p:xfrm>
        <a:graphic>
          <a:graphicData uri="http://schemas.openxmlformats.org/presentationml/2006/ole">
            <p:oleObj spid="_x0000_s5125" name="Visio" r:id="rId7" imgW="1298734" imgH="495776" progId="Visio.Drawing.11">
              <p:embed/>
            </p:oleObj>
          </a:graphicData>
        </a:graphic>
      </p:graphicFrame>
      <p:sp>
        <p:nvSpPr>
          <p:cNvPr id="440388" name="Freeform 68"/>
          <p:cNvSpPr>
            <a:spLocks/>
          </p:cNvSpPr>
          <p:nvPr/>
        </p:nvSpPr>
        <p:spPr bwMode="auto">
          <a:xfrm>
            <a:off x="5229977" y="4841941"/>
            <a:ext cx="857250" cy="392113"/>
          </a:xfrm>
          <a:custGeom>
            <a:avLst/>
            <a:gdLst>
              <a:gd name="T0" fmla="*/ 0 w 1263"/>
              <a:gd name="T1" fmla="*/ 2147483647 h 583"/>
              <a:gd name="T2" fmla="*/ 2147483647 w 1263"/>
              <a:gd name="T3" fmla="*/ 2147483647 h 583"/>
              <a:gd name="T4" fmla="*/ 0 60000 65536"/>
              <a:gd name="T5" fmla="*/ 0 60000 65536"/>
              <a:gd name="T6" fmla="*/ 0 w 1263"/>
              <a:gd name="T7" fmla="*/ 0 h 583"/>
              <a:gd name="T8" fmla="*/ 1263 w 1263"/>
              <a:gd name="T9" fmla="*/ 583 h 583"/>
            </a:gdLst>
            <a:ahLst/>
            <a:cxnLst>
              <a:cxn ang="T4">
                <a:pos x="T0" y="T1"/>
              </a:cxn>
              <a:cxn ang="T5">
                <a:pos x="T2" y="T3"/>
              </a:cxn>
            </a:cxnLst>
            <a:rect l="T6" t="T7" r="T8" b="T9"/>
            <a:pathLst>
              <a:path w="1263" h="583">
                <a:moveTo>
                  <a:pt x="0" y="583"/>
                </a:moveTo>
                <a:cubicBezTo>
                  <a:pt x="504" y="14"/>
                  <a:pt x="826" y="0"/>
                  <a:pt x="1263" y="522"/>
                </a:cubicBezTo>
              </a:path>
            </a:pathLst>
          </a:custGeom>
          <a:noFill/>
          <a:ln w="25400" cap="rnd">
            <a:solidFill>
              <a:srgbClr val="000000"/>
            </a:solidFill>
            <a:round/>
            <a:headEnd/>
            <a:tailEnd type="arrow" w="med" len="med"/>
          </a:ln>
        </p:spPr>
        <p:txBody>
          <a:bodyPr/>
          <a:lstStyle/>
          <a:p>
            <a:endParaRPr lang="en-US"/>
          </a:p>
        </p:txBody>
      </p:sp>
      <p:grpSp>
        <p:nvGrpSpPr>
          <p:cNvPr id="4" name="Group 69"/>
          <p:cNvGrpSpPr>
            <a:grpSpLocks/>
          </p:cNvGrpSpPr>
          <p:nvPr/>
        </p:nvGrpSpPr>
        <p:grpSpPr bwMode="auto">
          <a:xfrm>
            <a:off x="5950702" y="5202304"/>
            <a:ext cx="676275" cy="777875"/>
            <a:chOff x="3845" y="1698"/>
            <a:chExt cx="491" cy="534"/>
          </a:xfrm>
        </p:grpSpPr>
        <p:graphicFrame>
          <p:nvGraphicFramePr>
            <p:cNvPr id="4110" name="Object 70"/>
            <p:cNvGraphicFramePr>
              <a:graphicFrameLocks noChangeAspect="1"/>
            </p:cNvGraphicFramePr>
            <p:nvPr/>
          </p:nvGraphicFramePr>
          <p:xfrm>
            <a:off x="3845" y="1698"/>
            <a:ext cx="491" cy="343"/>
          </p:xfrm>
          <a:graphic>
            <a:graphicData uri="http://schemas.openxmlformats.org/presentationml/2006/ole">
              <p:oleObj spid="_x0000_s5131" name="Bitmap Image" r:id="rId8" imgW="885949" imgH="619211" progId="PBrush">
                <p:embed/>
              </p:oleObj>
            </a:graphicData>
          </a:graphic>
        </p:graphicFrame>
        <p:sp>
          <p:nvSpPr>
            <p:cNvPr id="4148" name="Text Box 71"/>
            <p:cNvSpPr txBox="1">
              <a:spLocks noChangeArrowheads="1"/>
            </p:cNvSpPr>
            <p:nvPr/>
          </p:nvSpPr>
          <p:spPr bwMode="auto">
            <a:xfrm>
              <a:off x="3862" y="2063"/>
              <a:ext cx="418" cy="169"/>
            </a:xfrm>
            <a:prstGeom prst="rect">
              <a:avLst/>
            </a:prstGeom>
            <a:noFill/>
            <a:ln w="9525" algn="ctr">
              <a:noFill/>
              <a:miter lim="800000"/>
              <a:headEnd/>
              <a:tailEnd/>
            </a:ln>
          </p:spPr>
          <p:txBody>
            <a:bodyPr>
              <a:spAutoFit/>
            </a:bodyPr>
            <a:lstStyle/>
            <a:p>
              <a:pPr>
                <a:spcBef>
                  <a:spcPct val="50000"/>
                </a:spcBef>
              </a:pPr>
              <a:r>
                <a:rPr lang="en-US" sz="1000"/>
                <a:t>Called</a:t>
              </a:r>
            </a:p>
          </p:txBody>
        </p:sp>
      </p:grpSp>
      <p:sp>
        <p:nvSpPr>
          <p:cNvPr id="440392" name="Line 72"/>
          <p:cNvSpPr>
            <a:spLocks noChangeShapeType="1"/>
          </p:cNvSpPr>
          <p:nvPr/>
        </p:nvSpPr>
        <p:spPr bwMode="auto">
          <a:xfrm flipV="1">
            <a:off x="5398252" y="5465829"/>
            <a:ext cx="469900" cy="4762"/>
          </a:xfrm>
          <a:prstGeom prst="line">
            <a:avLst/>
          </a:prstGeom>
          <a:noFill/>
          <a:ln w="38100" cap="rnd">
            <a:solidFill>
              <a:srgbClr val="0000FF"/>
            </a:solidFill>
            <a:round/>
            <a:headEnd type="triangle" w="med" len="med"/>
            <a:tailEnd/>
          </a:ln>
        </p:spPr>
        <p:txBody>
          <a:bodyPr/>
          <a:lstStyle/>
          <a:p>
            <a:endParaRPr lang="en-US"/>
          </a:p>
        </p:txBody>
      </p:sp>
      <p:sp>
        <p:nvSpPr>
          <p:cNvPr id="440393" name="Line 73"/>
          <p:cNvSpPr>
            <a:spLocks noChangeShapeType="1"/>
          </p:cNvSpPr>
          <p:nvPr/>
        </p:nvSpPr>
        <p:spPr bwMode="auto">
          <a:xfrm>
            <a:off x="5379202" y="5599179"/>
            <a:ext cx="552450" cy="7937"/>
          </a:xfrm>
          <a:prstGeom prst="line">
            <a:avLst/>
          </a:prstGeom>
          <a:noFill/>
          <a:ln w="38100" cap="rnd">
            <a:solidFill>
              <a:srgbClr val="FF0000"/>
            </a:solidFill>
            <a:round/>
            <a:headEnd/>
            <a:tailEnd type="triangle" w="med" len="med"/>
          </a:ln>
        </p:spPr>
        <p:txBody>
          <a:bodyPr/>
          <a:lstStyle/>
          <a:p>
            <a:endParaRPr lang="en-US"/>
          </a:p>
        </p:txBody>
      </p:sp>
      <p:graphicFrame>
        <p:nvGraphicFramePr>
          <p:cNvPr id="440397" name="Object 77"/>
          <p:cNvGraphicFramePr>
            <a:graphicFrameLocks noChangeAspect="1"/>
          </p:cNvGraphicFramePr>
          <p:nvPr/>
        </p:nvGraphicFramePr>
        <p:xfrm>
          <a:off x="7774739" y="5149916"/>
          <a:ext cx="495300" cy="677863"/>
        </p:xfrm>
        <a:graphic>
          <a:graphicData uri="http://schemas.openxmlformats.org/presentationml/2006/ole">
            <p:oleObj spid="_x0000_s5126" name="Bitmap Image" r:id="rId9" imgW="542857" imgH="743054" progId="PBrush">
              <p:embed/>
            </p:oleObj>
          </a:graphicData>
        </a:graphic>
      </p:graphicFrame>
      <p:sp>
        <p:nvSpPr>
          <p:cNvPr id="440398" name="Text Box 78"/>
          <p:cNvSpPr txBox="1">
            <a:spLocks noChangeArrowheads="1"/>
          </p:cNvSpPr>
          <p:nvPr/>
        </p:nvSpPr>
        <p:spPr bwMode="auto">
          <a:xfrm>
            <a:off x="7692189" y="5919854"/>
            <a:ext cx="728663" cy="214312"/>
          </a:xfrm>
          <a:prstGeom prst="rect">
            <a:avLst/>
          </a:prstGeom>
          <a:noFill/>
          <a:ln w="9525" algn="ctr">
            <a:noFill/>
            <a:miter lim="800000"/>
            <a:headEnd/>
            <a:tailEnd/>
          </a:ln>
        </p:spPr>
        <p:txBody>
          <a:bodyPr>
            <a:spAutoFit/>
          </a:bodyPr>
          <a:lstStyle/>
          <a:p>
            <a:pPr>
              <a:spcBef>
                <a:spcPct val="50000"/>
              </a:spcBef>
            </a:pPr>
            <a:r>
              <a:rPr lang="en-US" sz="1000"/>
              <a:t>Recorder</a:t>
            </a:r>
          </a:p>
        </p:txBody>
      </p:sp>
      <p:grpSp>
        <p:nvGrpSpPr>
          <p:cNvPr id="5" name="Group 87"/>
          <p:cNvGrpSpPr>
            <a:grpSpLocks/>
          </p:cNvGrpSpPr>
          <p:nvPr/>
        </p:nvGrpSpPr>
        <p:grpSpPr bwMode="auto">
          <a:xfrm>
            <a:off x="6011027" y="4372041"/>
            <a:ext cx="2774950" cy="765175"/>
            <a:chOff x="3448" y="2668"/>
            <a:chExt cx="1748" cy="482"/>
          </a:xfrm>
        </p:grpSpPr>
        <p:sp>
          <p:nvSpPr>
            <p:cNvPr id="4142" name="Freeform 88"/>
            <p:cNvSpPr>
              <a:spLocks/>
            </p:cNvSpPr>
            <p:nvPr/>
          </p:nvSpPr>
          <p:spPr bwMode="auto">
            <a:xfrm>
              <a:off x="3647" y="2776"/>
              <a:ext cx="1063" cy="374"/>
            </a:xfrm>
            <a:custGeom>
              <a:avLst/>
              <a:gdLst>
                <a:gd name="T0" fmla="*/ 0 w 1263"/>
                <a:gd name="T1" fmla="*/ 1 h 583"/>
                <a:gd name="T2" fmla="*/ 8 w 1263"/>
                <a:gd name="T3" fmla="*/ 1 h 583"/>
                <a:gd name="T4" fmla="*/ 0 60000 65536"/>
                <a:gd name="T5" fmla="*/ 0 60000 65536"/>
                <a:gd name="T6" fmla="*/ 0 w 1263"/>
                <a:gd name="T7" fmla="*/ 0 h 583"/>
                <a:gd name="T8" fmla="*/ 1263 w 1263"/>
                <a:gd name="T9" fmla="*/ 583 h 583"/>
              </a:gdLst>
              <a:ahLst/>
              <a:cxnLst>
                <a:cxn ang="T4">
                  <a:pos x="T0" y="T1"/>
                </a:cxn>
                <a:cxn ang="T5">
                  <a:pos x="T2" y="T3"/>
                </a:cxn>
              </a:cxnLst>
              <a:rect l="T6" t="T7" r="T8" b="T9"/>
              <a:pathLst>
                <a:path w="1263" h="583">
                  <a:moveTo>
                    <a:pt x="0" y="583"/>
                  </a:moveTo>
                  <a:cubicBezTo>
                    <a:pt x="504" y="14"/>
                    <a:pt x="826" y="0"/>
                    <a:pt x="1263" y="522"/>
                  </a:cubicBezTo>
                </a:path>
              </a:pathLst>
            </a:custGeom>
            <a:noFill/>
            <a:ln w="38100" cap="rnd">
              <a:solidFill>
                <a:srgbClr val="0000FF"/>
              </a:solidFill>
              <a:round/>
              <a:headEnd type="arrow" w="med" len="med"/>
              <a:tailEnd type="arrow" w="med" len="med"/>
            </a:ln>
          </p:spPr>
          <p:txBody>
            <a:bodyPr/>
            <a:lstStyle/>
            <a:p>
              <a:endParaRPr lang="en-US"/>
            </a:p>
          </p:txBody>
        </p:sp>
        <p:graphicFrame>
          <p:nvGraphicFramePr>
            <p:cNvPr id="4107" name="Object 89"/>
            <p:cNvGraphicFramePr>
              <a:graphicFrameLocks noChangeAspect="1"/>
            </p:cNvGraphicFramePr>
            <p:nvPr/>
          </p:nvGraphicFramePr>
          <p:xfrm>
            <a:off x="3448" y="2715"/>
            <a:ext cx="467" cy="188"/>
          </p:xfrm>
          <a:graphic>
            <a:graphicData uri="http://schemas.openxmlformats.org/presentationml/2006/ole">
              <p:oleObj spid="_x0000_s5129" name="Visio" r:id="rId10" imgW="618405" imgH="200117" progId="Visio.Drawing.11">
                <p:embed/>
              </p:oleObj>
            </a:graphicData>
          </a:graphic>
        </p:graphicFrame>
        <p:graphicFrame>
          <p:nvGraphicFramePr>
            <p:cNvPr id="4108" name="Object 90"/>
            <p:cNvGraphicFramePr>
              <a:graphicFrameLocks noChangeAspect="1"/>
            </p:cNvGraphicFramePr>
            <p:nvPr/>
          </p:nvGraphicFramePr>
          <p:xfrm>
            <a:off x="4729" y="2668"/>
            <a:ext cx="467" cy="188"/>
          </p:xfrm>
          <a:graphic>
            <a:graphicData uri="http://schemas.openxmlformats.org/presentationml/2006/ole">
              <p:oleObj spid="_x0000_s5130" name="Visio" r:id="rId11" imgW="618405" imgH="200117" progId="Visio.Drawing.11">
                <p:embed/>
              </p:oleObj>
            </a:graphicData>
          </a:graphic>
        </p:graphicFrame>
      </p:grpSp>
      <p:grpSp>
        <p:nvGrpSpPr>
          <p:cNvPr id="6" name="Group 91"/>
          <p:cNvGrpSpPr>
            <a:grpSpLocks/>
          </p:cNvGrpSpPr>
          <p:nvPr/>
        </p:nvGrpSpPr>
        <p:grpSpPr bwMode="auto">
          <a:xfrm>
            <a:off x="5998327" y="4633979"/>
            <a:ext cx="2794000" cy="550862"/>
            <a:chOff x="3445" y="2921"/>
            <a:chExt cx="1760" cy="347"/>
          </a:xfrm>
        </p:grpSpPr>
        <p:sp>
          <p:nvSpPr>
            <p:cNvPr id="4141" name="Freeform 92"/>
            <p:cNvSpPr>
              <a:spLocks/>
            </p:cNvSpPr>
            <p:nvPr/>
          </p:nvSpPr>
          <p:spPr bwMode="auto">
            <a:xfrm>
              <a:off x="3722" y="3011"/>
              <a:ext cx="899" cy="257"/>
            </a:xfrm>
            <a:custGeom>
              <a:avLst/>
              <a:gdLst>
                <a:gd name="T0" fmla="*/ 0 w 1263"/>
                <a:gd name="T1" fmla="*/ 0 h 583"/>
                <a:gd name="T2" fmla="*/ 1 w 1263"/>
                <a:gd name="T3" fmla="*/ 0 h 583"/>
                <a:gd name="T4" fmla="*/ 0 60000 65536"/>
                <a:gd name="T5" fmla="*/ 0 60000 65536"/>
                <a:gd name="T6" fmla="*/ 0 w 1263"/>
                <a:gd name="T7" fmla="*/ 0 h 583"/>
                <a:gd name="T8" fmla="*/ 1263 w 1263"/>
                <a:gd name="T9" fmla="*/ 583 h 583"/>
              </a:gdLst>
              <a:ahLst/>
              <a:cxnLst>
                <a:cxn ang="T4">
                  <a:pos x="T0" y="T1"/>
                </a:cxn>
                <a:cxn ang="T5">
                  <a:pos x="T2" y="T3"/>
                </a:cxn>
              </a:cxnLst>
              <a:rect l="T6" t="T7" r="T8" b="T9"/>
              <a:pathLst>
                <a:path w="1263" h="583">
                  <a:moveTo>
                    <a:pt x="0" y="583"/>
                  </a:moveTo>
                  <a:cubicBezTo>
                    <a:pt x="504" y="14"/>
                    <a:pt x="826" y="0"/>
                    <a:pt x="1263" y="522"/>
                  </a:cubicBezTo>
                </a:path>
              </a:pathLst>
            </a:custGeom>
            <a:noFill/>
            <a:ln w="38100" cap="rnd">
              <a:solidFill>
                <a:srgbClr val="FF0000"/>
              </a:solidFill>
              <a:round/>
              <a:headEnd type="arrow" w="med" len="med"/>
              <a:tailEnd type="arrow" w="med" len="med"/>
            </a:ln>
          </p:spPr>
          <p:txBody>
            <a:bodyPr/>
            <a:lstStyle/>
            <a:p>
              <a:endParaRPr lang="en-US"/>
            </a:p>
          </p:txBody>
        </p:sp>
        <p:graphicFrame>
          <p:nvGraphicFramePr>
            <p:cNvPr id="4105" name="Object 93"/>
            <p:cNvGraphicFramePr>
              <a:graphicFrameLocks noChangeAspect="1"/>
            </p:cNvGraphicFramePr>
            <p:nvPr/>
          </p:nvGraphicFramePr>
          <p:xfrm>
            <a:off x="3445" y="2973"/>
            <a:ext cx="467" cy="188"/>
          </p:xfrm>
          <a:graphic>
            <a:graphicData uri="http://schemas.openxmlformats.org/presentationml/2006/ole">
              <p:oleObj spid="_x0000_s5127" name="Visio" r:id="rId12" imgW="618405" imgH="200117" progId="Visio.Drawing.11">
                <p:embed/>
              </p:oleObj>
            </a:graphicData>
          </a:graphic>
        </p:graphicFrame>
        <p:graphicFrame>
          <p:nvGraphicFramePr>
            <p:cNvPr id="4106" name="Object 94"/>
            <p:cNvGraphicFramePr>
              <a:graphicFrameLocks noChangeAspect="1"/>
            </p:cNvGraphicFramePr>
            <p:nvPr/>
          </p:nvGraphicFramePr>
          <p:xfrm>
            <a:off x="4738" y="2921"/>
            <a:ext cx="467" cy="188"/>
          </p:xfrm>
          <a:graphic>
            <a:graphicData uri="http://schemas.openxmlformats.org/presentationml/2006/ole">
              <p:oleObj spid="_x0000_s5128" name="Visio" r:id="rId13" imgW="618405" imgH="200117" progId="Visio.Drawing.11">
                <p:embed/>
              </p:oleObj>
            </a:graphicData>
          </a:graphic>
        </p:graphicFrame>
      </p:grpSp>
      <p:sp>
        <p:nvSpPr>
          <p:cNvPr id="440417" name="Line 97"/>
          <p:cNvSpPr>
            <a:spLocks noChangeShapeType="1"/>
          </p:cNvSpPr>
          <p:nvPr/>
        </p:nvSpPr>
        <p:spPr bwMode="auto">
          <a:xfrm>
            <a:off x="6639677" y="5453129"/>
            <a:ext cx="879475" cy="15875"/>
          </a:xfrm>
          <a:prstGeom prst="line">
            <a:avLst/>
          </a:prstGeom>
          <a:noFill/>
          <a:ln w="63500" cap="rnd">
            <a:solidFill>
              <a:srgbClr val="0000FF"/>
            </a:solidFill>
            <a:round/>
            <a:headEnd/>
            <a:tailEnd type="triangle" w="med" len="med"/>
          </a:ln>
        </p:spPr>
        <p:txBody>
          <a:bodyPr/>
          <a:lstStyle/>
          <a:p>
            <a:endParaRPr lang="en-US"/>
          </a:p>
        </p:txBody>
      </p:sp>
      <p:sp>
        <p:nvSpPr>
          <p:cNvPr id="440418" name="Line 98"/>
          <p:cNvSpPr>
            <a:spLocks noChangeShapeType="1"/>
          </p:cNvSpPr>
          <p:nvPr/>
        </p:nvSpPr>
        <p:spPr bwMode="auto">
          <a:xfrm>
            <a:off x="6639677" y="5656329"/>
            <a:ext cx="860425" cy="6350"/>
          </a:xfrm>
          <a:prstGeom prst="line">
            <a:avLst/>
          </a:prstGeom>
          <a:noFill/>
          <a:ln w="63500" cap="rnd">
            <a:solidFill>
              <a:srgbClr val="FF0000"/>
            </a:solidFill>
            <a:round/>
            <a:headEnd/>
            <a:tailEnd type="triangle" w="med" len="med"/>
          </a:ln>
        </p:spPr>
        <p:txBody>
          <a:bodyPr/>
          <a:lstStyle/>
          <a:p>
            <a:endParaRPr lang="en-US"/>
          </a:p>
        </p:txBody>
      </p:sp>
      <p:pic>
        <p:nvPicPr>
          <p:cNvPr id="101" name="Content Placeholder 5" descr="RT SIP Phone in Connected State.jpg"/>
          <p:cNvPicPr>
            <a:picLocks noGrp="1" noChangeAspect="1"/>
          </p:cNvPicPr>
          <p:nvPr>
            <p:ph idx="1"/>
          </p:nvPr>
        </p:nvPicPr>
        <p:blipFill>
          <a:blip r:embed="rId14" cstate="print"/>
          <a:stretch>
            <a:fillRect/>
          </a:stretch>
        </p:blipFill>
        <p:spPr>
          <a:xfrm>
            <a:off x="5241490" y="2010478"/>
            <a:ext cx="2819400" cy="2114550"/>
          </a:xfrm>
        </p:spPr>
      </p:pic>
      <p:pic>
        <p:nvPicPr>
          <p:cNvPr id="102" name="Content Placeholder 4" descr="RT SIP Phone in Recording State.jpg"/>
          <p:cNvPicPr>
            <a:picLocks noChangeAspect="1"/>
          </p:cNvPicPr>
          <p:nvPr/>
        </p:nvPicPr>
        <p:blipFill>
          <a:blip r:embed="rId15" cstate="print"/>
          <a:stretch>
            <a:fillRect/>
          </a:stretch>
        </p:blipFill>
        <p:spPr bwMode="auto">
          <a:xfrm>
            <a:off x="5397367" y="2010879"/>
            <a:ext cx="2819400" cy="2114550"/>
          </a:xfrm>
          <a:prstGeom prst="rect">
            <a:avLst/>
          </a:prstGeom>
          <a:noFill/>
          <a:ln w="9525" algn="ctr">
            <a:noFill/>
            <a:miter lim="800000"/>
            <a:headEnd/>
            <a:tailEnd/>
          </a:ln>
        </p:spPr>
      </p:pic>
      <p:sp>
        <p:nvSpPr>
          <p:cNvPr id="40" name="Right Arrow 39"/>
          <p:cNvSpPr/>
          <p:nvPr/>
        </p:nvSpPr>
        <p:spPr>
          <a:xfrm>
            <a:off x="4331369" y="2800952"/>
            <a:ext cx="808522" cy="259882"/>
          </a:xfrm>
          <a:prstGeom prst="rightArrow">
            <a:avLst/>
          </a:prstGeom>
          <a:solidFill>
            <a:srgbClr val="0096D6"/>
          </a:solidFill>
          <a:ln>
            <a:noFill/>
          </a:ln>
          <a:effectLst>
            <a:outerShdw blurRad="76200" dist="50800" dir="5400000" algn="ctr" rotWithShape="0">
              <a:schemeClr val="bg1">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440359"/>
                                        </p:tgtEl>
                                        <p:attrNameLst>
                                          <p:attrName>style.visibility</p:attrName>
                                        </p:attrNameLst>
                                      </p:cBhvr>
                                      <p:to>
                                        <p:strVal val="visible"/>
                                      </p:to>
                                    </p:set>
                                    <p:animEffect transition="in" filter="diamond(in)">
                                      <p:cBhvr>
                                        <p:cTn id="7" dur="2000"/>
                                        <p:tgtEl>
                                          <p:spTgt spid="440359"/>
                                        </p:tgtEl>
                                      </p:cBhvr>
                                    </p:animEffect>
                                  </p:childTnLst>
                                </p:cTn>
                              </p:par>
                              <p:par>
                                <p:cTn id="8" presetID="8"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2000"/>
                                        <p:tgtEl>
                                          <p:spTgt spid="2"/>
                                        </p:tgtEl>
                                      </p:cBhvr>
                                    </p:animEffect>
                                  </p:childTnLst>
                                </p:cTn>
                              </p:par>
                            </p:childTnLst>
                          </p:cTn>
                        </p:par>
                        <p:par>
                          <p:cTn id="11" fill="hold">
                            <p:stCondLst>
                              <p:cond delay="2000"/>
                            </p:stCondLst>
                            <p:childTnLst>
                              <p:par>
                                <p:cTn id="12" presetID="2" presetClass="entr" presetSubtype="4" fill="hold" nodeType="afterEffect">
                                  <p:stCondLst>
                                    <p:cond delay="0"/>
                                  </p:stCondLst>
                                  <p:childTnLst>
                                    <p:set>
                                      <p:cBhvr>
                                        <p:cTn id="13" dur="1" fill="hold">
                                          <p:stCondLst>
                                            <p:cond delay="0"/>
                                          </p:stCondLst>
                                        </p:cTn>
                                        <p:tgtEl>
                                          <p:spTgt spid="440361"/>
                                        </p:tgtEl>
                                        <p:attrNameLst>
                                          <p:attrName>style.visibility</p:attrName>
                                        </p:attrNameLst>
                                      </p:cBhvr>
                                      <p:to>
                                        <p:strVal val="visible"/>
                                      </p:to>
                                    </p:set>
                                    <p:anim calcmode="lin" valueType="num">
                                      <p:cBhvr additive="base">
                                        <p:cTn id="14" dur="1000" fill="hold"/>
                                        <p:tgtEl>
                                          <p:spTgt spid="440361"/>
                                        </p:tgtEl>
                                        <p:attrNameLst>
                                          <p:attrName>ppt_x</p:attrName>
                                        </p:attrNameLst>
                                      </p:cBhvr>
                                      <p:tavLst>
                                        <p:tav tm="0">
                                          <p:val>
                                            <p:strVal val="#ppt_x"/>
                                          </p:val>
                                        </p:tav>
                                        <p:tav tm="100000">
                                          <p:val>
                                            <p:strVal val="#ppt_x"/>
                                          </p:val>
                                        </p:tav>
                                      </p:tavLst>
                                    </p:anim>
                                    <p:anim calcmode="lin" valueType="num">
                                      <p:cBhvr additive="base">
                                        <p:cTn id="15" dur="1000" fill="hold"/>
                                        <p:tgtEl>
                                          <p:spTgt spid="440361"/>
                                        </p:tgtEl>
                                        <p:attrNameLst>
                                          <p:attrName>ppt_y</p:attrName>
                                        </p:attrNameLst>
                                      </p:cBhvr>
                                      <p:tavLst>
                                        <p:tav tm="0">
                                          <p:val>
                                            <p:strVal val="1+#ppt_h/2"/>
                                          </p:val>
                                        </p:tav>
                                        <p:tav tm="100000">
                                          <p:val>
                                            <p:strVal val="#ppt_y"/>
                                          </p:val>
                                        </p:tav>
                                      </p:tavLst>
                                    </p:anim>
                                  </p:childTnLst>
                                </p:cTn>
                              </p:par>
                            </p:childTnLst>
                          </p:cTn>
                        </p:par>
                        <p:par>
                          <p:cTn id="16" fill="hold">
                            <p:stCondLst>
                              <p:cond delay="3000"/>
                            </p:stCondLst>
                            <p:childTnLst>
                              <p:par>
                                <p:cTn id="17" presetID="2" presetClass="entr" presetSubtype="8" fill="hold" grpId="0" nodeType="afterEffect">
                                  <p:stCondLst>
                                    <p:cond delay="0"/>
                                  </p:stCondLst>
                                  <p:childTnLst>
                                    <p:set>
                                      <p:cBhvr>
                                        <p:cTn id="18" dur="1" fill="hold">
                                          <p:stCondLst>
                                            <p:cond delay="0"/>
                                          </p:stCondLst>
                                        </p:cTn>
                                        <p:tgtEl>
                                          <p:spTgt spid="440362"/>
                                        </p:tgtEl>
                                        <p:attrNameLst>
                                          <p:attrName>style.visibility</p:attrName>
                                        </p:attrNameLst>
                                      </p:cBhvr>
                                      <p:to>
                                        <p:strVal val="visible"/>
                                      </p:to>
                                    </p:set>
                                    <p:anim calcmode="lin" valueType="num">
                                      <p:cBhvr additive="base">
                                        <p:cTn id="19" dur="1000" fill="hold"/>
                                        <p:tgtEl>
                                          <p:spTgt spid="440362"/>
                                        </p:tgtEl>
                                        <p:attrNameLst>
                                          <p:attrName>ppt_x</p:attrName>
                                        </p:attrNameLst>
                                      </p:cBhvr>
                                      <p:tavLst>
                                        <p:tav tm="0">
                                          <p:val>
                                            <p:strVal val="0-#ppt_w/2"/>
                                          </p:val>
                                        </p:tav>
                                        <p:tav tm="100000">
                                          <p:val>
                                            <p:strVal val="#ppt_x"/>
                                          </p:val>
                                        </p:tav>
                                      </p:tavLst>
                                    </p:anim>
                                    <p:anim calcmode="lin" valueType="num">
                                      <p:cBhvr additive="base">
                                        <p:cTn id="20" dur="1000" fill="hold"/>
                                        <p:tgtEl>
                                          <p:spTgt spid="44036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440360"/>
                                        </p:tgtEl>
                                        <p:attrNameLst>
                                          <p:attrName>style.visibility</p:attrName>
                                        </p:attrNameLst>
                                      </p:cBhvr>
                                      <p:to>
                                        <p:strVal val="visible"/>
                                      </p:to>
                                    </p:set>
                                    <p:anim calcmode="lin" valueType="num">
                                      <p:cBhvr additive="base">
                                        <p:cTn id="23" dur="1000" fill="hold"/>
                                        <p:tgtEl>
                                          <p:spTgt spid="440360"/>
                                        </p:tgtEl>
                                        <p:attrNameLst>
                                          <p:attrName>ppt_x</p:attrName>
                                        </p:attrNameLst>
                                      </p:cBhvr>
                                      <p:tavLst>
                                        <p:tav tm="0">
                                          <p:val>
                                            <p:strVal val="0-#ppt_w/2"/>
                                          </p:val>
                                        </p:tav>
                                        <p:tav tm="100000">
                                          <p:val>
                                            <p:strVal val="#ppt_x"/>
                                          </p:val>
                                        </p:tav>
                                      </p:tavLst>
                                    </p:anim>
                                    <p:anim calcmode="lin" valueType="num">
                                      <p:cBhvr additive="base">
                                        <p:cTn id="24" dur="1000" fill="hold"/>
                                        <p:tgtEl>
                                          <p:spTgt spid="440360"/>
                                        </p:tgtEl>
                                        <p:attrNameLst>
                                          <p:attrName>ppt_y</p:attrName>
                                        </p:attrNameLst>
                                      </p:cBhvr>
                                      <p:tavLst>
                                        <p:tav tm="0">
                                          <p:val>
                                            <p:strVal val="#ppt_y"/>
                                          </p:val>
                                        </p:tav>
                                        <p:tav tm="100000">
                                          <p:val>
                                            <p:strVal val="#ppt_y"/>
                                          </p:val>
                                        </p:tav>
                                      </p:tavLst>
                                    </p:anim>
                                  </p:childTnLst>
                                </p:cTn>
                              </p:par>
                            </p:childTnLst>
                          </p:cTn>
                        </p:par>
                        <p:par>
                          <p:cTn id="25" fill="hold">
                            <p:stCondLst>
                              <p:cond delay="4000"/>
                            </p:stCondLst>
                            <p:childTnLst>
                              <p:par>
                                <p:cTn id="26" presetID="2" presetClass="entr" presetSubtype="2" fill="hold" grpId="0" nodeType="afterEffect">
                                  <p:stCondLst>
                                    <p:cond delay="0"/>
                                  </p:stCondLst>
                                  <p:childTnLst>
                                    <p:set>
                                      <p:cBhvr>
                                        <p:cTn id="27" dur="1" fill="hold">
                                          <p:stCondLst>
                                            <p:cond delay="0"/>
                                          </p:stCondLst>
                                        </p:cTn>
                                        <p:tgtEl>
                                          <p:spTgt spid="440366"/>
                                        </p:tgtEl>
                                        <p:attrNameLst>
                                          <p:attrName>style.visibility</p:attrName>
                                        </p:attrNameLst>
                                      </p:cBhvr>
                                      <p:to>
                                        <p:strVal val="visible"/>
                                      </p:to>
                                    </p:set>
                                    <p:anim calcmode="lin" valueType="num">
                                      <p:cBhvr additive="base">
                                        <p:cTn id="28" dur="1000" fill="hold"/>
                                        <p:tgtEl>
                                          <p:spTgt spid="440366"/>
                                        </p:tgtEl>
                                        <p:attrNameLst>
                                          <p:attrName>ppt_x</p:attrName>
                                        </p:attrNameLst>
                                      </p:cBhvr>
                                      <p:tavLst>
                                        <p:tav tm="0">
                                          <p:val>
                                            <p:strVal val="1+#ppt_w/2"/>
                                          </p:val>
                                        </p:tav>
                                        <p:tav tm="100000">
                                          <p:val>
                                            <p:strVal val="#ppt_x"/>
                                          </p:val>
                                        </p:tav>
                                      </p:tavLst>
                                    </p:anim>
                                    <p:anim calcmode="lin" valueType="num">
                                      <p:cBhvr additive="base">
                                        <p:cTn id="29" dur="1000" fill="hold"/>
                                        <p:tgtEl>
                                          <p:spTgt spid="440366"/>
                                        </p:tgtEl>
                                        <p:attrNameLst>
                                          <p:attrName>ppt_y</p:attrName>
                                        </p:attrNameLst>
                                      </p:cBhvr>
                                      <p:tavLst>
                                        <p:tav tm="0">
                                          <p:val>
                                            <p:strVal val="#ppt_y"/>
                                          </p:val>
                                        </p:tav>
                                        <p:tav tm="100000">
                                          <p:val>
                                            <p:strVal val="#ppt_y"/>
                                          </p:val>
                                        </p:tav>
                                      </p:tavLst>
                                    </p:anim>
                                  </p:childTnLst>
                                </p:cTn>
                              </p:par>
                            </p:childTnLst>
                          </p:cTn>
                        </p:par>
                        <p:par>
                          <p:cTn id="30" fill="hold">
                            <p:stCondLst>
                              <p:cond delay="5000"/>
                            </p:stCondLst>
                            <p:childTnLst>
                              <p:par>
                                <p:cTn id="31" presetID="2" presetClass="entr" presetSubtype="8" fill="hold" grpId="0" nodeType="afterEffect">
                                  <p:stCondLst>
                                    <p:cond delay="0"/>
                                  </p:stCondLst>
                                  <p:childTnLst>
                                    <p:set>
                                      <p:cBhvr>
                                        <p:cTn id="32" dur="1" fill="hold">
                                          <p:stCondLst>
                                            <p:cond delay="0"/>
                                          </p:stCondLst>
                                        </p:cTn>
                                        <p:tgtEl>
                                          <p:spTgt spid="440367"/>
                                        </p:tgtEl>
                                        <p:attrNameLst>
                                          <p:attrName>style.visibility</p:attrName>
                                        </p:attrNameLst>
                                      </p:cBhvr>
                                      <p:to>
                                        <p:strVal val="visible"/>
                                      </p:to>
                                    </p:set>
                                    <p:anim calcmode="lin" valueType="num">
                                      <p:cBhvr additive="base">
                                        <p:cTn id="33" dur="1000" fill="hold"/>
                                        <p:tgtEl>
                                          <p:spTgt spid="440367"/>
                                        </p:tgtEl>
                                        <p:attrNameLst>
                                          <p:attrName>ppt_x</p:attrName>
                                        </p:attrNameLst>
                                      </p:cBhvr>
                                      <p:tavLst>
                                        <p:tav tm="0">
                                          <p:val>
                                            <p:strVal val="0-#ppt_w/2"/>
                                          </p:val>
                                        </p:tav>
                                        <p:tav tm="100000">
                                          <p:val>
                                            <p:strVal val="#ppt_x"/>
                                          </p:val>
                                        </p:tav>
                                      </p:tavLst>
                                    </p:anim>
                                    <p:anim calcmode="lin" valueType="num">
                                      <p:cBhvr additive="base">
                                        <p:cTn id="34" dur="1000" fill="hold"/>
                                        <p:tgtEl>
                                          <p:spTgt spid="440367"/>
                                        </p:tgtEl>
                                        <p:attrNameLst>
                                          <p:attrName>ppt_y</p:attrName>
                                        </p:attrNameLst>
                                      </p:cBhvr>
                                      <p:tavLst>
                                        <p:tav tm="0">
                                          <p:val>
                                            <p:strVal val="#ppt_y"/>
                                          </p:val>
                                        </p:tav>
                                        <p:tav tm="100000">
                                          <p:val>
                                            <p:strVal val="#ppt_y"/>
                                          </p:val>
                                        </p:tav>
                                      </p:tavLst>
                                    </p:anim>
                                  </p:childTnLst>
                                </p:cTn>
                              </p:par>
                            </p:childTnLst>
                          </p:cTn>
                        </p:par>
                        <p:par>
                          <p:cTn id="35" fill="hold">
                            <p:stCondLst>
                              <p:cond delay="6000"/>
                            </p:stCondLst>
                            <p:childTnLst>
                              <p:par>
                                <p:cTn id="36" presetID="10" presetClass="entr" presetSubtype="0" fill="hold" nodeType="afterEffect">
                                  <p:stCondLst>
                                    <p:cond delay="0"/>
                                  </p:stCondLst>
                                  <p:childTnLst>
                                    <p:set>
                                      <p:cBhvr>
                                        <p:cTn id="37" dur="1" fill="hold">
                                          <p:stCondLst>
                                            <p:cond delay="0"/>
                                          </p:stCondLst>
                                        </p:cTn>
                                        <p:tgtEl>
                                          <p:spTgt spid="101"/>
                                        </p:tgtEl>
                                        <p:attrNameLst>
                                          <p:attrName>style.visibility</p:attrName>
                                        </p:attrNameLst>
                                      </p:cBhvr>
                                      <p:to>
                                        <p:strVal val="visible"/>
                                      </p:to>
                                    </p:set>
                                    <p:animEffect transition="in" filter="fade">
                                      <p:cBhvr>
                                        <p:cTn id="38" dur="2000"/>
                                        <p:tgtEl>
                                          <p:spTgt spid="101"/>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500" fill="hold"/>
                                        <p:tgtEl>
                                          <p:spTgt spid="40"/>
                                        </p:tgtEl>
                                        <p:attrNameLst>
                                          <p:attrName>ppt_x</p:attrName>
                                        </p:attrNameLst>
                                      </p:cBhvr>
                                      <p:tavLst>
                                        <p:tav tm="0">
                                          <p:val>
                                            <p:strVal val="0-#ppt_w/2"/>
                                          </p:val>
                                        </p:tav>
                                        <p:tav tm="100000">
                                          <p:val>
                                            <p:strVal val="#ppt_x"/>
                                          </p:val>
                                        </p:tav>
                                      </p:tavLst>
                                    </p:anim>
                                    <p:anim calcmode="lin" valueType="num">
                                      <p:cBhvr additive="base">
                                        <p:cTn id="44" dur="500" fill="hold"/>
                                        <p:tgtEl>
                                          <p:spTgt spid="40"/>
                                        </p:tgtEl>
                                        <p:attrNameLst>
                                          <p:attrName>ppt_y</p:attrName>
                                        </p:attrNameLst>
                                      </p:cBhvr>
                                      <p:tavLst>
                                        <p:tav tm="0">
                                          <p:val>
                                            <p:strVal val="#ppt_y"/>
                                          </p:val>
                                        </p:tav>
                                        <p:tav tm="100000">
                                          <p:val>
                                            <p:strVal val="#ppt_y"/>
                                          </p:val>
                                        </p:tav>
                                      </p:tavLst>
                                    </p:anim>
                                  </p:childTnLst>
                                </p:cTn>
                              </p:par>
                            </p:childTnLst>
                          </p:cTn>
                        </p:par>
                        <p:par>
                          <p:cTn id="45" fill="hold">
                            <p:stCondLst>
                              <p:cond delay="500"/>
                            </p:stCondLst>
                            <p:childTnLst>
                              <p:par>
                                <p:cTn id="46" presetID="8" presetClass="entr" presetSubtype="16" fill="hold" nodeType="afterEffect">
                                  <p:stCondLst>
                                    <p:cond delay="0"/>
                                  </p:stCondLst>
                                  <p:childTnLst>
                                    <p:set>
                                      <p:cBhvr>
                                        <p:cTn id="47" dur="1" fill="hold">
                                          <p:stCondLst>
                                            <p:cond delay="0"/>
                                          </p:stCondLst>
                                        </p:cTn>
                                        <p:tgtEl>
                                          <p:spTgt spid="440387"/>
                                        </p:tgtEl>
                                        <p:attrNameLst>
                                          <p:attrName>style.visibility</p:attrName>
                                        </p:attrNameLst>
                                      </p:cBhvr>
                                      <p:to>
                                        <p:strVal val="visible"/>
                                      </p:to>
                                    </p:set>
                                    <p:animEffect transition="in" filter="diamond(in)">
                                      <p:cBhvr>
                                        <p:cTn id="48" dur="2000"/>
                                        <p:tgtEl>
                                          <p:spTgt spid="440387"/>
                                        </p:tgtEl>
                                      </p:cBhvr>
                                    </p:animEffect>
                                  </p:childTnLst>
                                </p:cTn>
                              </p:par>
                              <p:par>
                                <p:cTn id="49" presetID="8" presetClass="entr" presetSubtype="16" fill="hold" grpId="0" nodeType="withEffect">
                                  <p:stCondLst>
                                    <p:cond delay="0"/>
                                  </p:stCondLst>
                                  <p:childTnLst>
                                    <p:set>
                                      <p:cBhvr>
                                        <p:cTn id="50" dur="1" fill="hold">
                                          <p:stCondLst>
                                            <p:cond delay="0"/>
                                          </p:stCondLst>
                                        </p:cTn>
                                        <p:tgtEl>
                                          <p:spTgt spid="440392"/>
                                        </p:tgtEl>
                                        <p:attrNameLst>
                                          <p:attrName>style.visibility</p:attrName>
                                        </p:attrNameLst>
                                      </p:cBhvr>
                                      <p:to>
                                        <p:strVal val="visible"/>
                                      </p:to>
                                    </p:set>
                                    <p:animEffect transition="in" filter="diamond(in)">
                                      <p:cBhvr>
                                        <p:cTn id="51" dur="2000"/>
                                        <p:tgtEl>
                                          <p:spTgt spid="440392"/>
                                        </p:tgtEl>
                                      </p:cBhvr>
                                    </p:animEffect>
                                  </p:childTnLst>
                                </p:cTn>
                              </p:par>
                              <p:par>
                                <p:cTn id="52" presetID="8" presetClass="entr" presetSubtype="16" fill="hold" grpId="0" nodeType="withEffect">
                                  <p:stCondLst>
                                    <p:cond delay="0"/>
                                  </p:stCondLst>
                                  <p:childTnLst>
                                    <p:set>
                                      <p:cBhvr>
                                        <p:cTn id="53" dur="1" fill="hold">
                                          <p:stCondLst>
                                            <p:cond delay="0"/>
                                          </p:stCondLst>
                                        </p:cTn>
                                        <p:tgtEl>
                                          <p:spTgt spid="440393"/>
                                        </p:tgtEl>
                                        <p:attrNameLst>
                                          <p:attrName>style.visibility</p:attrName>
                                        </p:attrNameLst>
                                      </p:cBhvr>
                                      <p:to>
                                        <p:strVal val="visible"/>
                                      </p:to>
                                    </p:set>
                                    <p:animEffect transition="in" filter="diamond(in)">
                                      <p:cBhvr>
                                        <p:cTn id="54" dur="2000"/>
                                        <p:tgtEl>
                                          <p:spTgt spid="440393"/>
                                        </p:tgtEl>
                                      </p:cBhvr>
                                    </p:animEffect>
                                  </p:childTnLst>
                                </p:cTn>
                              </p:par>
                              <p:par>
                                <p:cTn id="55" presetID="8" presetClass="entr" presetSubtype="16" fill="hold" nodeType="with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diamond(in)">
                                      <p:cBhvr>
                                        <p:cTn id="57" dur="2000"/>
                                        <p:tgtEl>
                                          <p:spTgt spid="4"/>
                                        </p:tgtEl>
                                      </p:cBhvr>
                                    </p:animEffect>
                                  </p:childTnLst>
                                </p:cTn>
                              </p:par>
                              <p:par>
                                <p:cTn id="58" presetID="8" presetClass="entr" presetSubtype="16" fill="hold" grpId="0" nodeType="withEffect">
                                  <p:stCondLst>
                                    <p:cond delay="0"/>
                                  </p:stCondLst>
                                  <p:childTnLst>
                                    <p:set>
                                      <p:cBhvr>
                                        <p:cTn id="59" dur="1" fill="hold">
                                          <p:stCondLst>
                                            <p:cond delay="0"/>
                                          </p:stCondLst>
                                        </p:cTn>
                                        <p:tgtEl>
                                          <p:spTgt spid="440388"/>
                                        </p:tgtEl>
                                        <p:attrNameLst>
                                          <p:attrName>style.visibility</p:attrName>
                                        </p:attrNameLst>
                                      </p:cBhvr>
                                      <p:to>
                                        <p:strVal val="visible"/>
                                      </p:to>
                                    </p:set>
                                    <p:animEffect transition="in" filter="diamond(in)">
                                      <p:cBhvr>
                                        <p:cTn id="60" dur="2000"/>
                                        <p:tgtEl>
                                          <p:spTgt spid="440388"/>
                                        </p:tgtEl>
                                      </p:cBhvr>
                                    </p:animEffect>
                                  </p:childTnLst>
                                </p:cTn>
                              </p:par>
                              <p:par>
                                <p:cTn id="61" presetID="8" presetClass="entr" presetSubtype="16" fill="hold" nodeType="withEffect">
                                  <p:stCondLst>
                                    <p:cond delay="0"/>
                                  </p:stCondLst>
                                  <p:childTnLst>
                                    <p:set>
                                      <p:cBhvr>
                                        <p:cTn id="62" dur="1" fill="hold">
                                          <p:stCondLst>
                                            <p:cond delay="0"/>
                                          </p:stCondLst>
                                        </p:cTn>
                                        <p:tgtEl>
                                          <p:spTgt spid="440397"/>
                                        </p:tgtEl>
                                        <p:attrNameLst>
                                          <p:attrName>style.visibility</p:attrName>
                                        </p:attrNameLst>
                                      </p:cBhvr>
                                      <p:to>
                                        <p:strVal val="visible"/>
                                      </p:to>
                                    </p:set>
                                    <p:animEffect transition="in" filter="diamond(in)">
                                      <p:cBhvr>
                                        <p:cTn id="63" dur="2000"/>
                                        <p:tgtEl>
                                          <p:spTgt spid="440397"/>
                                        </p:tgtEl>
                                      </p:cBhvr>
                                    </p:animEffect>
                                  </p:childTnLst>
                                </p:cTn>
                              </p:par>
                              <p:par>
                                <p:cTn id="64" presetID="8" presetClass="entr" presetSubtype="16" fill="hold" grpId="0" nodeType="withEffect">
                                  <p:stCondLst>
                                    <p:cond delay="0"/>
                                  </p:stCondLst>
                                  <p:childTnLst>
                                    <p:set>
                                      <p:cBhvr>
                                        <p:cTn id="65" dur="1" fill="hold">
                                          <p:stCondLst>
                                            <p:cond delay="0"/>
                                          </p:stCondLst>
                                        </p:cTn>
                                        <p:tgtEl>
                                          <p:spTgt spid="440398"/>
                                        </p:tgtEl>
                                        <p:attrNameLst>
                                          <p:attrName>style.visibility</p:attrName>
                                        </p:attrNameLst>
                                      </p:cBhvr>
                                      <p:to>
                                        <p:strVal val="visible"/>
                                      </p:to>
                                    </p:set>
                                    <p:animEffect transition="in" filter="diamond(in)">
                                      <p:cBhvr>
                                        <p:cTn id="66" dur="2000"/>
                                        <p:tgtEl>
                                          <p:spTgt spid="440398"/>
                                        </p:tgtEl>
                                      </p:cBhvr>
                                    </p:animEffect>
                                  </p:childTnLst>
                                </p:cTn>
                              </p:par>
                            </p:childTnLst>
                          </p:cTn>
                        </p:par>
                        <p:par>
                          <p:cTn id="67" fill="hold">
                            <p:stCondLst>
                              <p:cond delay="2500"/>
                            </p:stCondLst>
                            <p:childTnLst>
                              <p:par>
                                <p:cTn id="68" presetID="2" presetClass="entr" presetSubtype="1" fill="hold" nodeType="afterEffect">
                                  <p:stCondLst>
                                    <p:cond delay="0"/>
                                  </p:stCondLst>
                                  <p:childTnLst>
                                    <p:set>
                                      <p:cBhvr>
                                        <p:cTn id="69" dur="1" fill="hold">
                                          <p:stCondLst>
                                            <p:cond delay="0"/>
                                          </p:stCondLst>
                                        </p:cTn>
                                        <p:tgtEl>
                                          <p:spTgt spid="5"/>
                                        </p:tgtEl>
                                        <p:attrNameLst>
                                          <p:attrName>style.visibility</p:attrName>
                                        </p:attrNameLst>
                                      </p:cBhvr>
                                      <p:to>
                                        <p:strVal val="visible"/>
                                      </p:to>
                                    </p:set>
                                    <p:anim calcmode="lin" valueType="num">
                                      <p:cBhvr additive="base">
                                        <p:cTn id="70" dur="1000" fill="hold"/>
                                        <p:tgtEl>
                                          <p:spTgt spid="5"/>
                                        </p:tgtEl>
                                        <p:attrNameLst>
                                          <p:attrName>ppt_x</p:attrName>
                                        </p:attrNameLst>
                                      </p:cBhvr>
                                      <p:tavLst>
                                        <p:tav tm="0">
                                          <p:val>
                                            <p:strVal val="#ppt_x"/>
                                          </p:val>
                                        </p:tav>
                                        <p:tav tm="100000">
                                          <p:val>
                                            <p:strVal val="#ppt_x"/>
                                          </p:val>
                                        </p:tav>
                                      </p:tavLst>
                                    </p:anim>
                                    <p:anim calcmode="lin" valueType="num">
                                      <p:cBhvr additive="base">
                                        <p:cTn id="71" dur="1000" fill="hold"/>
                                        <p:tgtEl>
                                          <p:spTgt spid="5"/>
                                        </p:tgtEl>
                                        <p:attrNameLst>
                                          <p:attrName>ppt_y</p:attrName>
                                        </p:attrNameLst>
                                      </p:cBhvr>
                                      <p:tavLst>
                                        <p:tav tm="0">
                                          <p:val>
                                            <p:strVal val="0-#ppt_h/2"/>
                                          </p:val>
                                        </p:tav>
                                        <p:tav tm="100000">
                                          <p:val>
                                            <p:strVal val="#ppt_y"/>
                                          </p:val>
                                        </p:tav>
                                      </p:tavLst>
                                    </p:anim>
                                  </p:childTnLst>
                                </p:cTn>
                              </p:par>
                            </p:childTnLst>
                          </p:cTn>
                        </p:par>
                        <p:par>
                          <p:cTn id="72" fill="hold">
                            <p:stCondLst>
                              <p:cond delay="3500"/>
                            </p:stCondLst>
                            <p:childTnLst>
                              <p:par>
                                <p:cTn id="73" presetID="2" presetClass="entr" presetSubtype="1" fill="hold" nodeType="after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additive="base">
                                        <p:cTn id="75" dur="1000" fill="hold"/>
                                        <p:tgtEl>
                                          <p:spTgt spid="6"/>
                                        </p:tgtEl>
                                        <p:attrNameLst>
                                          <p:attrName>ppt_x</p:attrName>
                                        </p:attrNameLst>
                                      </p:cBhvr>
                                      <p:tavLst>
                                        <p:tav tm="0">
                                          <p:val>
                                            <p:strVal val="#ppt_x"/>
                                          </p:val>
                                        </p:tav>
                                        <p:tav tm="100000">
                                          <p:val>
                                            <p:strVal val="#ppt_x"/>
                                          </p:val>
                                        </p:tav>
                                      </p:tavLst>
                                    </p:anim>
                                    <p:anim calcmode="lin" valueType="num">
                                      <p:cBhvr additive="base">
                                        <p:cTn id="76" dur="1000" fill="hold"/>
                                        <p:tgtEl>
                                          <p:spTgt spid="6"/>
                                        </p:tgtEl>
                                        <p:attrNameLst>
                                          <p:attrName>ppt_y</p:attrName>
                                        </p:attrNameLst>
                                      </p:cBhvr>
                                      <p:tavLst>
                                        <p:tav tm="0">
                                          <p:val>
                                            <p:strVal val="0-#ppt_h/2"/>
                                          </p:val>
                                        </p:tav>
                                        <p:tav tm="100000">
                                          <p:val>
                                            <p:strVal val="#ppt_y"/>
                                          </p:val>
                                        </p:tav>
                                      </p:tavLst>
                                    </p:anim>
                                  </p:childTnLst>
                                </p:cTn>
                              </p:par>
                            </p:childTnLst>
                          </p:cTn>
                        </p:par>
                        <p:par>
                          <p:cTn id="77" fill="hold">
                            <p:stCondLst>
                              <p:cond delay="4500"/>
                            </p:stCondLst>
                            <p:childTnLst>
                              <p:par>
                                <p:cTn id="78" presetID="2" presetClass="entr" presetSubtype="8" fill="hold" grpId="0" nodeType="afterEffect">
                                  <p:stCondLst>
                                    <p:cond delay="0"/>
                                  </p:stCondLst>
                                  <p:childTnLst>
                                    <p:set>
                                      <p:cBhvr>
                                        <p:cTn id="79" dur="1" fill="hold">
                                          <p:stCondLst>
                                            <p:cond delay="0"/>
                                          </p:stCondLst>
                                        </p:cTn>
                                        <p:tgtEl>
                                          <p:spTgt spid="440417"/>
                                        </p:tgtEl>
                                        <p:attrNameLst>
                                          <p:attrName>style.visibility</p:attrName>
                                        </p:attrNameLst>
                                      </p:cBhvr>
                                      <p:to>
                                        <p:strVal val="visible"/>
                                      </p:to>
                                    </p:set>
                                    <p:anim calcmode="lin" valueType="num">
                                      <p:cBhvr additive="base">
                                        <p:cTn id="80" dur="1000" fill="hold"/>
                                        <p:tgtEl>
                                          <p:spTgt spid="440417"/>
                                        </p:tgtEl>
                                        <p:attrNameLst>
                                          <p:attrName>ppt_x</p:attrName>
                                        </p:attrNameLst>
                                      </p:cBhvr>
                                      <p:tavLst>
                                        <p:tav tm="0">
                                          <p:val>
                                            <p:strVal val="0-#ppt_w/2"/>
                                          </p:val>
                                        </p:tav>
                                        <p:tav tm="100000">
                                          <p:val>
                                            <p:strVal val="#ppt_x"/>
                                          </p:val>
                                        </p:tav>
                                      </p:tavLst>
                                    </p:anim>
                                    <p:anim calcmode="lin" valueType="num">
                                      <p:cBhvr additive="base">
                                        <p:cTn id="81" dur="1000" fill="hold"/>
                                        <p:tgtEl>
                                          <p:spTgt spid="440417"/>
                                        </p:tgtEl>
                                        <p:attrNameLst>
                                          <p:attrName>ppt_y</p:attrName>
                                        </p:attrNameLst>
                                      </p:cBhvr>
                                      <p:tavLst>
                                        <p:tav tm="0">
                                          <p:val>
                                            <p:strVal val="#ppt_y"/>
                                          </p:val>
                                        </p:tav>
                                        <p:tav tm="100000">
                                          <p:val>
                                            <p:strVal val="#ppt_y"/>
                                          </p:val>
                                        </p:tav>
                                      </p:tavLst>
                                    </p:anim>
                                  </p:childTnLst>
                                </p:cTn>
                              </p:par>
                              <p:par>
                                <p:cTn id="82" presetID="2" presetClass="entr" presetSubtype="8" fill="hold" grpId="0" nodeType="withEffect">
                                  <p:stCondLst>
                                    <p:cond delay="0"/>
                                  </p:stCondLst>
                                  <p:childTnLst>
                                    <p:set>
                                      <p:cBhvr>
                                        <p:cTn id="83" dur="1" fill="hold">
                                          <p:stCondLst>
                                            <p:cond delay="0"/>
                                          </p:stCondLst>
                                        </p:cTn>
                                        <p:tgtEl>
                                          <p:spTgt spid="440418"/>
                                        </p:tgtEl>
                                        <p:attrNameLst>
                                          <p:attrName>style.visibility</p:attrName>
                                        </p:attrNameLst>
                                      </p:cBhvr>
                                      <p:to>
                                        <p:strVal val="visible"/>
                                      </p:to>
                                    </p:set>
                                    <p:anim calcmode="lin" valueType="num">
                                      <p:cBhvr additive="base">
                                        <p:cTn id="84" dur="1000" fill="hold"/>
                                        <p:tgtEl>
                                          <p:spTgt spid="440418"/>
                                        </p:tgtEl>
                                        <p:attrNameLst>
                                          <p:attrName>ppt_x</p:attrName>
                                        </p:attrNameLst>
                                      </p:cBhvr>
                                      <p:tavLst>
                                        <p:tav tm="0">
                                          <p:val>
                                            <p:strVal val="0-#ppt_w/2"/>
                                          </p:val>
                                        </p:tav>
                                        <p:tav tm="100000">
                                          <p:val>
                                            <p:strVal val="#ppt_x"/>
                                          </p:val>
                                        </p:tav>
                                      </p:tavLst>
                                    </p:anim>
                                    <p:anim calcmode="lin" valueType="num">
                                      <p:cBhvr additive="base">
                                        <p:cTn id="85" dur="1000" fill="hold"/>
                                        <p:tgtEl>
                                          <p:spTgt spid="440418"/>
                                        </p:tgtEl>
                                        <p:attrNameLst>
                                          <p:attrName>ppt_y</p:attrName>
                                        </p:attrNameLst>
                                      </p:cBhvr>
                                      <p:tavLst>
                                        <p:tav tm="0">
                                          <p:val>
                                            <p:strVal val="#ppt_y"/>
                                          </p:val>
                                        </p:tav>
                                        <p:tav tm="100000">
                                          <p:val>
                                            <p:strVal val="#ppt_y"/>
                                          </p:val>
                                        </p:tav>
                                      </p:tavLst>
                                    </p:anim>
                                  </p:childTnLst>
                                </p:cTn>
                              </p:par>
                            </p:childTnLst>
                          </p:cTn>
                        </p:par>
                        <p:par>
                          <p:cTn id="86" fill="hold">
                            <p:stCondLst>
                              <p:cond delay="5500"/>
                            </p:stCondLst>
                            <p:childTnLst>
                              <p:par>
                                <p:cTn id="87" presetID="9" presetClass="exit" presetSubtype="0" fill="hold" nodeType="afterEffect">
                                  <p:stCondLst>
                                    <p:cond delay="0"/>
                                  </p:stCondLst>
                                  <p:childTnLst>
                                    <p:animEffect transition="out" filter="dissolve">
                                      <p:cBhvr>
                                        <p:cTn id="88" dur="500"/>
                                        <p:tgtEl>
                                          <p:spTgt spid="101"/>
                                        </p:tgtEl>
                                      </p:cBhvr>
                                    </p:animEffect>
                                    <p:set>
                                      <p:cBhvr>
                                        <p:cTn id="89" dur="1" fill="hold">
                                          <p:stCondLst>
                                            <p:cond delay="499"/>
                                          </p:stCondLst>
                                        </p:cTn>
                                        <p:tgtEl>
                                          <p:spTgt spid="101"/>
                                        </p:tgtEl>
                                        <p:attrNameLst>
                                          <p:attrName>style.visibility</p:attrName>
                                        </p:attrNameLst>
                                      </p:cBhvr>
                                      <p:to>
                                        <p:strVal val="hidden"/>
                                      </p:to>
                                    </p:set>
                                  </p:childTnLst>
                                </p:cTn>
                              </p:par>
                            </p:childTnLst>
                          </p:cTn>
                        </p:par>
                        <p:par>
                          <p:cTn id="90" fill="hold">
                            <p:stCondLst>
                              <p:cond delay="6000"/>
                            </p:stCondLst>
                            <p:childTnLst>
                              <p:par>
                                <p:cTn id="91" presetID="10" presetClass="entr" presetSubtype="0" fill="hold" nodeType="afterEffect">
                                  <p:stCondLst>
                                    <p:cond delay="0"/>
                                  </p:stCondLst>
                                  <p:childTnLst>
                                    <p:set>
                                      <p:cBhvr>
                                        <p:cTn id="92" dur="1" fill="hold">
                                          <p:stCondLst>
                                            <p:cond delay="0"/>
                                          </p:stCondLst>
                                        </p:cTn>
                                        <p:tgtEl>
                                          <p:spTgt spid="102"/>
                                        </p:tgtEl>
                                        <p:attrNameLst>
                                          <p:attrName>style.visibility</p:attrName>
                                        </p:attrNameLst>
                                      </p:cBhvr>
                                      <p:to>
                                        <p:strVal val="visible"/>
                                      </p:to>
                                    </p:set>
                                    <p:animEffect transition="in" filter="fade">
                                      <p:cBhvr>
                                        <p:cTn id="93"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2" grpId="0" animBg="1"/>
      <p:bldP spid="440366" grpId="0" animBg="1"/>
      <p:bldP spid="440367" grpId="0" animBg="1"/>
      <p:bldP spid="440388" grpId="0" animBg="1"/>
      <p:bldP spid="440392" grpId="0" animBg="1"/>
      <p:bldP spid="440393" grpId="0" animBg="1"/>
      <p:bldP spid="440398" grpId="0"/>
      <p:bldP spid="440417" grpId="0" animBg="1"/>
      <p:bldP spid="440418" grpId="0" animBg="1"/>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Silent &amp; User Selective Recording Modes </a:t>
            </a:r>
            <a:br>
              <a:rPr lang="en-US" dirty="0" smtClean="0"/>
            </a:br>
            <a:r>
              <a:rPr lang="en-US" sz="2800" dirty="0" smtClean="0"/>
              <a:t>Interaction</a:t>
            </a:r>
            <a:br>
              <a:rPr lang="en-US" sz="2800" dirty="0" smtClean="0"/>
            </a:br>
            <a:r>
              <a:rPr lang="en-US" dirty="0" smtClean="0"/>
              <a:t/>
            </a:r>
            <a:br>
              <a:rPr lang="en-US" dirty="0" smtClean="0"/>
            </a:br>
            <a:endParaRPr lang="en-US" dirty="0"/>
          </a:p>
        </p:txBody>
      </p:sp>
      <p:sp>
        <p:nvSpPr>
          <p:cNvPr id="3" name="Text Placeholder 2"/>
          <p:cNvSpPr>
            <a:spLocks noGrp="1"/>
          </p:cNvSpPr>
          <p:nvPr>
            <p:ph type="body" sz="quarter" idx="10"/>
          </p:nvPr>
        </p:nvSpPr>
        <p:spPr/>
        <p:txBody>
          <a:bodyPr>
            <a:normAutofit fontScale="92500" lnSpcReduction="10000"/>
          </a:bodyPr>
          <a:lstStyle/>
          <a:p>
            <a:r>
              <a:rPr lang="en-US" b="1" dirty="0" smtClean="0">
                <a:solidFill>
                  <a:schemeClr val="tx1"/>
                </a:solidFill>
              </a:rPr>
              <a:t>Silent</a:t>
            </a:r>
            <a:r>
              <a:rPr lang="en-US" b="1" dirty="0" smtClean="0"/>
              <a:t> </a:t>
            </a:r>
            <a:r>
              <a:rPr lang="en-US" dirty="0" smtClean="0"/>
              <a:t>recording is the default selective recording mode.</a:t>
            </a:r>
          </a:p>
          <a:p>
            <a:pPr lvl="1"/>
            <a:r>
              <a:rPr lang="en-US" dirty="0" smtClean="0"/>
              <a:t>No visual recording session messages are displayed on Cisco IP phone</a:t>
            </a:r>
          </a:p>
          <a:p>
            <a:r>
              <a:rPr lang="en-US" b="1" dirty="0" smtClean="0">
                <a:solidFill>
                  <a:schemeClr val="tx1"/>
                </a:solidFill>
              </a:rPr>
              <a:t>User</a:t>
            </a:r>
            <a:r>
              <a:rPr lang="en-US" dirty="0" smtClean="0"/>
              <a:t> recording is new in Unified CM 9.0(1)</a:t>
            </a:r>
          </a:p>
          <a:p>
            <a:pPr lvl="1"/>
            <a:r>
              <a:rPr lang="en-US" dirty="0" smtClean="0"/>
              <a:t>Provides visual recording session messages on Cisco IP device display indicating when a recording session is in-progress</a:t>
            </a:r>
          </a:p>
          <a:p>
            <a:pPr lvl="1"/>
            <a:r>
              <a:rPr lang="en-US" dirty="0" smtClean="0"/>
              <a:t>User can start/stop recording session from Cisco IP device via softkey/programmable line key and/or CTI-enabled application</a:t>
            </a:r>
          </a:p>
          <a:p>
            <a:r>
              <a:rPr lang="en-US" dirty="0" smtClean="0"/>
              <a:t>Silent &amp; User Selective recording modes may not be used together</a:t>
            </a:r>
          </a:p>
          <a:p>
            <a:pPr lvl="1"/>
            <a:r>
              <a:rPr lang="en-US" dirty="0" smtClean="0"/>
              <a:t>When a silent recording session in in progress, a user recording session cannot be started. User may see display message “Recording already started” when attempting to start a User recording session.</a:t>
            </a:r>
          </a:p>
          <a:p>
            <a:pPr lvl="1"/>
            <a:r>
              <a:rPr lang="en-US" dirty="0" smtClean="0"/>
              <a:t>When a user recording session in in progress, a silent recording session cannot be started.  Supervisor may see “Recording already started” when attempting to start a Silent recording session.</a:t>
            </a:r>
          </a:p>
          <a:p>
            <a:r>
              <a:rPr lang="en-US" dirty="0" smtClean="0"/>
              <a:t>Automatic recording is always silent</a:t>
            </a:r>
          </a:p>
          <a:p>
            <a:pPr lvl="1"/>
            <a:endParaRPr lang="en-US" dirty="0" smtClean="0"/>
          </a:p>
          <a:p>
            <a:endParaRPr lang="en-US" dirty="0"/>
          </a:p>
        </p:txBody>
      </p:sp>
    </p:spTree>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smtClean="0"/>
              <a:t>Call Recording Features</a:t>
            </a:r>
          </a:p>
        </p:txBody>
      </p:sp>
      <p:sp>
        <p:nvSpPr>
          <p:cNvPr id="99331" name="Rectangle 3"/>
          <p:cNvSpPr>
            <a:spLocks noGrp="1" noChangeArrowheads="1"/>
          </p:cNvSpPr>
          <p:nvPr>
            <p:ph type="body" sz="quarter" idx="10"/>
          </p:nvPr>
        </p:nvSpPr>
        <p:spPr/>
        <p:txBody>
          <a:bodyPr>
            <a:normAutofit lnSpcReduction="10000"/>
          </a:bodyPr>
          <a:lstStyle/>
          <a:p>
            <a:pPr eaLnBrk="1" hangingPunct="1">
              <a:lnSpc>
                <a:spcPct val="85000"/>
              </a:lnSpc>
            </a:pPr>
            <a:r>
              <a:rPr lang="en-US" sz="2000" dirty="0" smtClean="0"/>
              <a:t>Call data provided in SIP header – CallID (</a:t>
            </a:r>
            <a:r>
              <a:rPr lang="en-US" sz="2000" dirty="0" err="1" smtClean="0"/>
              <a:t>RefCI</a:t>
            </a:r>
            <a:r>
              <a:rPr lang="en-US" sz="2000" dirty="0" smtClean="0"/>
              <a:t>), Directory Number (DN), Device Name (MAC Address), Line Display Name, Near-end/Far-end </a:t>
            </a:r>
          </a:p>
          <a:p>
            <a:pPr eaLnBrk="1" hangingPunct="1">
              <a:lnSpc>
                <a:spcPct val="85000"/>
              </a:lnSpc>
            </a:pPr>
            <a:r>
              <a:rPr lang="en-US" sz="2000" dirty="0" smtClean="0"/>
              <a:t>Other call specific data is retrieved via CTI using CallID  </a:t>
            </a:r>
          </a:p>
          <a:p>
            <a:pPr eaLnBrk="1" hangingPunct="1">
              <a:lnSpc>
                <a:spcPct val="85000"/>
              </a:lnSpc>
            </a:pPr>
            <a:r>
              <a:rPr lang="en-US" sz="2000" dirty="0" smtClean="0"/>
              <a:t>Redundancy can be configured using a Unified CM Route List and/or DNS SRV Records </a:t>
            </a:r>
          </a:p>
          <a:p>
            <a:pPr eaLnBrk="1" hangingPunct="1">
              <a:lnSpc>
                <a:spcPct val="85000"/>
              </a:lnSpc>
            </a:pPr>
            <a:r>
              <a:rPr lang="en-US" sz="2000" dirty="0" smtClean="0"/>
              <a:t>Load-balancing is vendor dependant </a:t>
            </a:r>
          </a:p>
          <a:p>
            <a:pPr marL="739775" lvl="1" indent="-165100" eaLnBrk="1" hangingPunct="1">
              <a:lnSpc>
                <a:spcPct val="85000"/>
              </a:lnSpc>
            </a:pPr>
            <a:r>
              <a:rPr lang="en-US" sz="1800" dirty="0" smtClean="0"/>
              <a:t>Most vendors have implemented a SIP Proxy to provide this service   Use a Route List with two or more SIP Trunks to provide multiple SIP Proxy and Recording server redundancy </a:t>
            </a:r>
          </a:p>
          <a:p>
            <a:pPr eaLnBrk="1" hangingPunct="1">
              <a:lnSpc>
                <a:spcPct val="85000"/>
              </a:lnSpc>
            </a:pPr>
            <a:r>
              <a:rPr lang="en-US" sz="2000" dirty="0" smtClean="0"/>
              <a:t>Phone sends Recorder streams using a codec determined by the Region settings   If the codec required is different than the original call, a transcoder is automatically inserted </a:t>
            </a:r>
          </a:p>
          <a:p>
            <a:pPr marL="739775" lvl="1" indent="-165100" eaLnBrk="1" hangingPunct="1">
              <a:lnSpc>
                <a:spcPct val="85000"/>
              </a:lnSpc>
            </a:pPr>
            <a:r>
              <a:rPr lang="en-US" sz="1800" dirty="0" smtClean="0"/>
              <a:t>Some 3</a:t>
            </a:r>
            <a:r>
              <a:rPr lang="en-US" sz="1800" baseline="30000" dirty="0" smtClean="0"/>
              <a:t>rd</a:t>
            </a:r>
            <a:r>
              <a:rPr lang="en-US" sz="1800" dirty="0" smtClean="0"/>
              <a:t>-party Recording vendors transcode again for storage</a:t>
            </a:r>
          </a:p>
        </p:txBody>
      </p:sp>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smtClean="0"/>
              <a:t>Call Recording Features</a:t>
            </a:r>
          </a:p>
        </p:txBody>
      </p:sp>
      <p:sp>
        <p:nvSpPr>
          <p:cNvPr id="53251" name="Content Placeholder 2"/>
          <p:cNvSpPr>
            <a:spLocks noGrp="1"/>
          </p:cNvSpPr>
          <p:nvPr>
            <p:ph type="body" sz="quarter" idx="10"/>
          </p:nvPr>
        </p:nvSpPr>
        <p:spPr/>
        <p:txBody>
          <a:bodyPr>
            <a:normAutofit lnSpcReduction="10000"/>
          </a:bodyPr>
          <a:lstStyle/>
          <a:p>
            <a:pPr eaLnBrk="1" hangingPunct="1">
              <a:lnSpc>
                <a:spcPct val="75000"/>
              </a:lnSpc>
              <a:defRPr/>
            </a:pPr>
            <a:r>
              <a:rPr lang="en-US" dirty="0" smtClean="0"/>
              <a:t>Recording has no perceptible effect on </a:t>
            </a:r>
          </a:p>
          <a:p>
            <a:pPr marL="808038" lvl="1" indent="-233363" eaLnBrk="1" hangingPunct="1">
              <a:lnSpc>
                <a:spcPct val="75000"/>
              </a:lnSpc>
              <a:buFontTx/>
              <a:buChar char="–"/>
              <a:defRPr/>
            </a:pPr>
            <a:r>
              <a:rPr lang="en-US" sz="2000" dirty="0" smtClean="0"/>
              <a:t>The Agent and Caller’s visual display  </a:t>
            </a:r>
          </a:p>
          <a:p>
            <a:pPr marL="808038" lvl="1" indent="-233363" eaLnBrk="1" hangingPunct="1">
              <a:lnSpc>
                <a:spcPct val="75000"/>
              </a:lnSpc>
              <a:buFontTx/>
              <a:buChar char="–"/>
              <a:defRPr/>
            </a:pPr>
            <a:r>
              <a:rPr lang="en-US" sz="2000" dirty="0" smtClean="0"/>
              <a:t>Any perceptible media artifacts that might tip off call participants that their call is being recorded  </a:t>
            </a:r>
          </a:p>
          <a:p>
            <a:pPr eaLnBrk="1" hangingPunct="1">
              <a:lnSpc>
                <a:spcPct val="75000"/>
              </a:lnSpc>
              <a:defRPr/>
            </a:pPr>
            <a:endParaRPr lang="en-US" dirty="0" smtClean="0"/>
          </a:p>
          <a:p>
            <a:pPr eaLnBrk="1" hangingPunct="1">
              <a:lnSpc>
                <a:spcPct val="75000"/>
              </a:lnSpc>
              <a:defRPr/>
            </a:pPr>
            <a:r>
              <a:rPr lang="en-US" dirty="0" smtClean="0"/>
              <a:t>For legal compliance an explicit notification, in the form of a periodic tone, can be made audible to the Agent, Caller, or both indicating a recording session is in progress    </a:t>
            </a:r>
          </a:p>
          <a:p>
            <a:pPr lvl="1" eaLnBrk="1" hangingPunct="1">
              <a:lnSpc>
                <a:spcPct val="75000"/>
              </a:lnSpc>
              <a:defRPr/>
            </a:pPr>
            <a:r>
              <a:rPr lang="en-US" sz="2000" dirty="0" smtClean="0"/>
              <a:t>The tone can be disabled   </a:t>
            </a:r>
          </a:p>
          <a:p>
            <a:pPr lvl="1" eaLnBrk="1" hangingPunct="1">
              <a:lnSpc>
                <a:spcPct val="75000"/>
              </a:lnSpc>
              <a:defRPr/>
            </a:pPr>
            <a:r>
              <a:rPr lang="en-US" sz="2000" dirty="0" smtClean="0"/>
              <a:t>Recording tone settings override monitoring tone settings when both are enabled for the same call </a:t>
            </a:r>
          </a:p>
          <a:p>
            <a:pPr eaLnBrk="1" hangingPunct="1">
              <a:lnSpc>
                <a:spcPct val="75000"/>
              </a:lnSpc>
              <a:defRPr/>
            </a:pPr>
            <a:endParaRPr lang="en-US" dirty="0" smtClean="0"/>
          </a:p>
          <a:p>
            <a:pPr eaLnBrk="1" hangingPunct="1">
              <a:lnSpc>
                <a:spcPct val="75000"/>
              </a:lnSpc>
              <a:defRPr/>
            </a:pPr>
            <a:r>
              <a:rPr lang="en-US" dirty="0" smtClean="0"/>
              <a:t>See Device Supported slide for a list of Cisco IP Devices which support call recording</a:t>
            </a:r>
          </a:p>
          <a:p>
            <a:pPr>
              <a:defRPr/>
            </a:pPr>
            <a:endParaRPr lang="en-US" dirty="0" smtClean="0"/>
          </a:p>
        </p:txBody>
      </p:sp>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smtClean="0"/>
              <a:t>Recording Server Failover – 3 Options</a:t>
            </a:r>
          </a:p>
        </p:txBody>
      </p:sp>
      <p:sp>
        <p:nvSpPr>
          <p:cNvPr id="101379" name="Rectangle 3"/>
          <p:cNvSpPr>
            <a:spLocks noGrp="1" noChangeArrowheads="1"/>
          </p:cNvSpPr>
          <p:nvPr>
            <p:ph type="body" sz="quarter" idx="10"/>
          </p:nvPr>
        </p:nvSpPr>
        <p:spPr/>
        <p:txBody>
          <a:bodyPr/>
          <a:lstStyle/>
          <a:p>
            <a:pPr eaLnBrk="1" hangingPunct="1">
              <a:lnSpc>
                <a:spcPct val="75000"/>
              </a:lnSpc>
              <a:buFont typeface="Arial" pitchFamily="34" charset="0"/>
              <a:buNone/>
            </a:pPr>
            <a:r>
              <a:rPr lang="en-US" sz="2000" u="sng" dirty="0" smtClean="0"/>
              <a:t>Option 1 - SIP Redirect Approach:</a:t>
            </a:r>
          </a:p>
          <a:p>
            <a:pPr eaLnBrk="1" hangingPunct="1">
              <a:lnSpc>
                <a:spcPct val="85000"/>
              </a:lnSpc>
            </a:pPr>
            <a:r>
              <a:rPr lang="en-US" sz="2000" dirty="0" smtClean="0"/>
              <a:t>Recorder or SIP Proxy can issue a SIP </a:t>
            </a:r>
            <a:r>
              <a:rPr lang="en-US" sz="2000" dirty="0" err="1" smtClean="0"/>
              <a:t>3XX</a:t>
            </a:r>
            <a:r>
              <a:rPr lang="en-US" sz="2000" dirty="0" smtClean="0"/>
              <a:t> response to redirect the Cisco Unified Communications Manager INVITE to load-balance multiple recorders </a:t>
            </a:r>
            <a:br>
              <a:rPr lang="en-US" sz="2000" dirty="0" smtClean="0"/>
            </a:br>
            <a:endParaRPr lang="en-US" sz="900" dirty="0" smtClean="0"/>
          </a:p>
          <a:p>
            <a:pPr eaLnBrk="1" hangingPunct="1">
              <a:lnSpc>
                <a:spcPct val="75000"/>
              </a:lnSpc>
              <a:buFont typeface="Arial" pitchFamily="34" charset="0"/>
              <a:buNone/>
            </a:pPr>
            <a:endParaRPr lang="en-US" sz="2000" u="sng" dirty="0" smtClean="0"/>
          </a:p>
          <a:p>
            <a:pPr eaLnBrk="1" hangingPunct="1">
              <a:lnSpc>
                <a:spcPct val="75000"/>
              </a:lnSpc>
              <a:buFont typeface="Arial" pitchFamily="34" charset="0"/>
              <a:buNone/>
            </a:pPr>
            <a:r>
              <a:rPr lang="en-US" sz="2000" u="sng" dirty="0" smtClean="0"/>
              <a:t>Option 2 - Route List Approach:</a:t>
            </a:r>
          </a:p>
          <a:p>
            <a:pPr eaLnBrk="1" hangingPunct="1">
              <a:lnSpc>
                <a:spcPct val="75000"/>
              </a:lnSpc>
            </a:pPr>
            <a:r>
              <a:rPr lang="en-US" sz="2000" dirty="0" smtClean="0"/>
              <a:t>Multiple SIP Trunks assigned to a Route Group assigned to a Route List</a:t>
            </a:r>
          </a:p>
          <a:p>
            <a:pPr marL="625475" lvl="1" indent="-219075" eaLnBrk="1" hangingPunct="1">
              <a:lnSpc>
                <a:spcPct val="75000"/>
              </a:lnSpc>
              <a:buFontTx/>
              <a:buChar char="-"/>
            </a:pPr>
            <a:r>
              <a:rPr lang="en-US" sz="1800" dirty="0" smtClean="0"/>
              <a:t>Configure SIP trunk for each addressable Recorder Proxy or Recorder</a:t>
            </a:r>
          </a:p>
          <a:p>
            <a:pPr marL="625475" lvl="1" indent="-219075" eaLnBrk="1" hangingPunct="1">
              <a:lnSpc>
                <a:spcPct val="75000"/>
              </a:lnSpc>
              <a:buFontTx/>
              <a:buChar char="-"/>
            </a:pPr>
            <a:r>
              <a:rPr lang="en-US" sz="1800" dirty="0" smtClean="0"/>
              <a:t>SIP Trunks are assigned to Recorder Route Group with an assigned algorithm (top-down or circular) </a:t>
            </a:r>
          </a:p>
          <a:p>
            <a:pPr marL="625475" lvl="1" indent="-219075" eaLnBrk="1" hangingPunct="1">
              <a:lnSpc>
                <a:spcPct val="75000"/>
              </a:lnSpc>
              <a:buFontTx/>
              <a:buChar char="-"/>
            </a:pPr>
            <a:r>
              <a:rPr lang="en-US" sz="1800" dirty="0" smtClean="0"/>
              <a:t>Recorder Route Group assigned to Recorder Route List </a:t>
            </a:r>
          </a:p>
          <a:p>
            <a:pPr marL="625475" lvl="1" indent="-219075" eaLnBrk="1" hangingPunct="1">
              <a:lnSpc>
                <a:spcPct val="75000"/>
              </a:lnSpc>
              <a:buFontTx/>
              <a:buChar char="-"/>
            </a:pPr>
            <a:r>
              <a:rPr lang="en-US" sz="1800" dirty="0" smtClean="0"/>
              <a:t>Route pattern (e.g. </a:t>
            </a:r>
            <a:r>
              <a:rPr lang="en-US" sz="1800" dirty="0" err="1" smtClean="0"/>
              <a:t>9XXX</a:t>
            </a:r>
            <a:r>
              <a:rPr lang="en-US" sz="1800" dirty="0" smtClean="0"/>
              <a:t>) directs traffic to Recorder Route List </a:t>
            </a:r>
          </a:p>
          <a:p>
            <a:pPr marL="625475" lvl="1" indent="-219075" eaLnBrk="1" hangingPunct="1">
              <a:lnSpc>
                <a:spcPct val="75000"/>
              </a:lnSpc>
              <a:buFontTx/>
              <a:buChar char="-"/>
            </a:pPr>
            <a:r>
              <a:rPr lang="en-US" sz="1800" dirty="0" smtClean="0"/>
              <a:t>Approach provides failover capability and/or load-balancing </a:t>
            </a:r>
          </a:p>
          <a:p>
            <a:pPr lvl="1" indent="0" eaLnBrk="1" hangingPunct="1">
              <a:lnSpc>
                <a:spcPct val="75000"/>
              </a:lnSpc>
              <a:buFontTx/>
              <a:buChar char="–"/>
            </a:pPr>
            <a:endParaRPr lang="en-US" sz="800" dirty="0" smtClean="0"/>
          </a:p>
        </p:txBody>
      </p:sp>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en-US" smtClean="0"/>
              <a:t>Recording Server Failover – 3 Options</a:t>
            </a:r>
          </a:p>
        </p:txBody>
      </p:sp>
      <p:sp>
        <p:nvSpPr>
          <p:cNvPr id="102403" name="Content Placeholder 2"/>
          <p:cNvSpPr>
            <a:spLocks noGrp="1"/>
          </p:cNvSpPr>
          <p:nvPr>
            <p:ph type="body" sz="quarter" idx="10"/>
          </p:nvPr>
        </p:nvSpPr>
        <p:spPr/>
        <p:txBody>
          <a:bodyPr/>
          <a:lstStyle/>
          <a:p>
            <a:pPr eaLnBrk="1" hangingPunct="1">
              <a:lnSpc>
                <a:spcPct val="75000"/>
              </a:lnSpc>
              <a:buFont typeface="Arial" pitchFamily="34" charset="0"/>
              <a:buNone/>
            </a:pPr>
            <a:r>
              <a:rPr lang="en-US" sz="2000" u="sng" dirty="0" smtClean="0"/>
              <a:t>Option 3 - DNS SRV Approach:</a:t>
            </a:r>
          </a:p>
          <a:p>
            <a:pPr eaLnBrk="1" hangingPunct="1">
              <a:lnSpc>
                <a:spcPct val="75000"/>
              </a:lnSpc>
            </a:pPr>
            <a:r>
              <a:rPr lang="en-US" sz="2000" dirty="0" smtClean="0"/>
              <a:t>The SIP Trunk destination address can be populated using a DNS SRV record tag (service, protocol, domain name) </a:t>
            </a:r>
          </a:p>
          <a:p>
            <a:pPr lvl="1" indent="0" eaLnBrk="1" hangingPunct="1">
              <a:lnSpc>
                <a:spcPct val="75000"/>
              </a:lnSpc>
            </a:pPr>
            <a:r>
              <a:rPr lang="en-US" dirty="0" smtClean="0"/>
              <a:t>DNS SRV records contain: service, protocol, domain name, </a:t>
            </a:r>
            <a:r>
              <a:rPr lang="en-US" dirty="0" err="1" smtClean="0"/>
              <a:t>TTL</a:t>
            </a:r>
            <a:r>
              <a:rPr lang="en-US" dirty="0" smtClean="0"/>
              <a:t>, class, priority, weight, port and target (a </a:t>
            </a:r>
            <a:r>
              <a:rPr lang="en-US" dirty="0" err="1" smtClean="0"/>
              <a:t>A</a:t>
            </a:r>
            <a:r>
              <a:rPr lang="en-US" dirty="0" smtClean="0"/>
              <a:t> record or IP address – </a:t>
            </a:r>
            <a:r>
              <a:rPr lang="en-US" dirty="0" err="1" smtClean="0"/>
              <a:t>i</a:t>
            </a:r>
            <a:r>
              <a:rPr lang="en-US" dirty="0" smtClean="0"/>
              <a:t> e  the recorder or recorder proxy) </a:t>
            </a:r>
          </a:p>
          <a:p>
            <a:pPr lvl="1" indent="0" eaLnBrk="1" hangingPunct="1">
              <a:lnSpc>
                <a:spcPct val="75000"/>
              </a:lnSpc>
            </a:pPr>
            <a:endParaRPr lang="en-US" dirty="0" smtClean="0"/>
          </a:p>
          <a:p>
            <a:pPr lvl="1" indent="0" eaLnBrk="1" hangingPunct="1">
              <a:lnSpc>
                <a:spcPct val="75000"/>
              </a:lnSpc>
            </a:pPr>
            <a:r>
              <a:rPr lang="en-US" dirty="0" smtClean="0"/>
              <a:t>Multiple SRV records may map to the same SRV record tag (service, protocol, domain name) allowing multiple records to be returned in response to a single DNS SRV query providing </a:t>
            </a:r>
            <a:r>
              <a:rPr lang="en-US" dirty="0" err="1" smtClean="0"/>
              <a:t>redundnacy</a:t>
            </a:r>
            <a:r>
              <a:rPr lang="en-US" dirty="0" smtClean="0"/>
              <a:t> </a:t>
            </a:r>
          </a:p>
          <a:p>
            <a:pPr lvl="1" indent="0" eaLnBrk="1" hangingPunct="1">
              <a:lnSpc>
                <a:spcPct val="75000"/>
              </a:lnSpc>
            </a:pPr>
            <a:endParaRPr lang="en-US" dirty="0" smtClean="0"/>
          </a:p>
          <a:p>
            <a:pPr lvl="1" indent="0" eaLnBrk="1" hangingPunct="1">
              <a:lnSpc>
                <a:spcPct val="75000"/>
              </a:lnSpc>
            </a:pPr>
            <a:r>
              <a:rPr lang="en-US" dirty="0" smtClean="0"/>
              <a:t>Multiple SRV records can establish the primary and backup targets (different priorities), how to load-balancing across targets (same priority different weights) or a combination of both </a:t>
            </a:r>
          </a:p>
          <a:p>
            <a:pPr eaLnBrk="1" hangingPunct="1">
              <a:lnSpc>
                <a:spcPct val="75000"/>
              </a:lnSpc>
            </a:pPr>
            <a:r>
              <a:rPr lang="en-US" sz="2000" dirty="0" smtClean="0"/>
              <a:t>Redundancy options vary by recording vendor.  Please ask your recording vendor which options are supported.</a:t>
            </a:r>
          </a:p>
          <a:p>
            <a:pPr lvl="1" indent="0" eaLnBrk="1" hangingPunct="1">
              <a:lnSpc>
                <a:spcPct val="75000"/>
              </a:lnSpc>
            </a:pPr>
            <a:endParaRPr lang="en-US" dirty="0" smtClean="0"/>
          </a:p>
          <a:p>
            <a:endParaRPr lang="en-US" sz="4000" dirty="0" smtClean="0"/>
          </a:p>
        </p:txBody>
      </p:sp>
    </p:spTree>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marL="571500" indent="-571500" eaLnBrk="1" hangingPunct="1"/>
            <a:r>
              <a:rPr lang="en-US" smtClean="0"/>
              <a:t>Simultaneous monitoring and recording</a:t>
            </a:r>
          </a:p>
        </p:txBody>
      </p:sp>
      <p:sp>
        <p:nvSpPr>
          <p:cNvPr id="5124" name="Rectangle 3"/>
          <p:cNvSpPr>
            <a:spLocks noGrp="1" noChangeArrowheads="1"/>
          </p:cNvSpPr>
          <p:nvPr>
            <p:ph type="body" sz="half" idx="1"/>
          </p:nvPr>
        </p:nvSpPr>
        <p:spPr>
          <a:xfrm>
            <a:off x="655638" y="1212783"/>
            <a:ext cx="7859712" cy="1485967"/>
          </a:xfrm>
        </p:spPr>
        <p:txBody>
          <a:bodyPr/>
          <a:lstStyle/>
          <a:p>
            <a:pPr marL="342900" indent="-342900" eaLnBrk="1" hangingPunct="1"/>
            <a:r>
              <a:rPr lang="en-US" sz="2000" dirty="0" smtClean="0"/>
              <a:t>Each phone can simultaneously support 1 monitoring and 1 recording session </a:t>
            </a:r>
          </a:p>
        </p:txBody>
      </p:sp>
      <p:sp>
        <p:nvSpPr>
          <p:cNvPr id="5125" name="Rectangle 4"/>
          <p:cNvSpPr>
            <a:spLocks noChangeArrowheads="1"/>
          </p:cNvSpPr>
          <p:nvPr/>
        </p:nvSpPr>
        <p:spPr bwMode="auto">
          <a:xfrm>
            <a:off x="0" y="1666875"/>
            <a:ext cx="9144000" cy="0"/>
          </a:xfrm>
          <a:prstGeom prst="rect">
            <a:avLst/>
          </a:prstGeom>
          <a:noFill/>
          <a:ln w="9525" algn="ctr">
            <a:noFill/>
            <a:miter lim="800000"/>
            <a:headEnd/>
            <a:tailEnd/>
          </a:ln>
        </p:spPr>
        <p:txBody>
          <a:bodyPr wrap="none" anchor="ctr">
            <a:spAutoFit/>
          </a:bodyPr>
          <a:lstStyle/>
          <a:p>
            <a:endParaRPr lang="en-US"/>
          </a:p>
        </p:txBody>
      </p:sp>
      <p:sp>
        <p:nvSpPr>
          <p:cNvPr id="5126"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5122" name="Object 2"/>
          <p:cNvGraphicFramePr>
            <a:graphicFrameLocks noChangeAspect="1"/>
          </p:cNvGraphicFramePr>
          <p:nvPr/>
        </p:nvGraphicFramePr>
        <p:xfrm>
          <a:off x="762000" y="1636296"/>
          <a:ext cx="7658100" cy="4783756"/>
        </p:xfrm>
        <a:graphic>
          <a:graphicData uri="http://schemas.openxmlformats.org/presentationml/2006/ole">
            <p:oleObj spid="_x0000_s6146" name="Visio" r:id="rId3" imgW="5540243" imgH="3523889" progId="Visio.Drawing.11">
              <p:embed/>
            </p:oleObj>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US" smtClean="0"/>
              <a:t>Agenda</a:t>
            </a:r>
          </a:p>
        </p:txBody>
      </p:sp>
      <p:sp>
        <p:nvSpPr>
          <p:cNvPr id="92163" name="Content Placeholder 2"/>
          <p:cNvSpPr>
            <a:spLocks noGrp="1"/>
          </p:cNvSpPr>
          <p:nvPr>
            <p:ph type="body" sz="quarter" idx="10"/>
          </p:nvPr>
        </p:nvSpPr>
        <p:spPr/>
        <p:txBody>
          <a:bodyPr/>
          <a:lstStyle/>
          <a:p>
            <a:r>
              <a:rPr lang="en-US" dirty="0" smtClean="0">
                <a:hlinkClick r:id="rId2" action="ppaction://hlinksldjump"/>
              </a:rPr>
              <a:t>Feature Overview</a:t>
            </a:r>
            <a:endParaRPr lang="en-US" dirty="0" smtClean="0"/>
          </a:p>
          <a:p>
            <a:r>
              <a:rPr lang="en-US" dirty="0" smtClean="0">
                <a:hlinkClick r:id="rId3" action="ppaction://hlinksldjump"/>
              </a:rPr>
              <a:t>Usage &amp; Partner Integrations</a:t>
            </a:r>
            <a:endParaRPr lang="en-US" dirty="0" smtClean="0"/>
          </a:p>
          <a:p>
            <a:pPr lvl="1"/>
            <a:r>
              <a:rPr lang="en-US" dirty="0" smtClean="0">
                <a:solidFill>
                  <a:schemeClr val="tx2"/>
                </a:solidFill>
              </a:rPr>
              <a:t>Recording Bandwidth Optimization</a:t>
            </a:r>
          </a:p>
          <a:p>
            <a:pPr lvl="1"/>
            <a:r>
              <a:rPr lang="en-US" dirty="0" smtClean="0">
                <a:solidFill>
                  <a:schemeClr val="tx2"/>
                </a:solidFill>
              </a:rPr>
              <a:t>Contact Center Integration</a:t>
            </a:r>
          </a:p>
          <a:p>
            <a:pPr lvl="1"/>
            <a:r>
              <a:rPr lang="en-US" dirty="0" smtClean="0">
                <a:solidFill>
                  <a:schemeClr val="tx2"/>
                </a:solidFill>
              </a:rPr>
              <a:t>Partner Integration</a:t>
            </a:r>
          </a:p>
          <a:p>
            <a:r>
              <a:rPr lang="en-US" dirty="0" smtClean="0">
                <a:hlinkClick r:id="rId4" action="ppaction://hlinksldjump"/>
              </a:rPr>
              <a:t>Detailed Silent Monitoring Provisioning &amp; Call Flows</a:t>
            </a:r>
            <a:endParaRPr lang="en-US" dirty="0" smtClean="0"/>
          </a:p>
          <a:p>
            <a:pPr lvl="1"/>
            <a:r>
              <a:rPr lang="en-US" dirty="0" smtClean="0">
                <a:hlinkClick r:id="rId5" action="ppaction://hlinksldjump"/>
              </a:rPr>
              <a:t>Secure Silent Monitoring Call Flows</a:t>
            </a:r>
            <a:endParaRPr lang="en-US" dirty="0" smtClean="0"/>
          </a:p>
          <a:p>
            <a:r>
              <a:rPr lang="en-US" dirty="0" smtClean="0">
                <a:hlinkClick r:id="rId6" action="ppaction://hlinksldjump"/>
              </a:rPr>
              <a:t>Detailed Recording Provisioning &amp; Call Flows</a:t>
            </a:r>
            <a:endParaRPr lang="en-US" dirty="0" smtClean="0"/>
          </a:p>
          <a:p>
            <a:pPr lvl="1"/>
            <a:r>
              <a:rPr lang="en-US" dirty="0" smtClean="0">
                <a:hlinkClick r:id="rId7" action="ppaction://hlinksldjump"/>
              </a:rPr>
              <a:t>Secure Recording Call Flows</a:t>
            </a:r>
            <a:endParaRPr lang="en-US" dirty="0" smtClean="0"/>
          </a:p>
          <a:p>
            <a:r>
              <a:rPr lang="en-US" dirty="0" smtClean="0">
                <a:solidFill>
                  <a:schemeClr val="tx2"/>
                </a:solidFill>
              </a:rPr>
              <a:t>Q &amp; A</a:t>
            </a:r>
          </a:p>
          <a:p>
            <a:endParaRPr lang="en-US" dirty="0" smtClean="0"/>
          </a:p>
          <a:p>
            <a:pPr lvl="1"/>
            <a:endParaRPr lang="en-US" dirty="0" smtClean="0"/>
          </a:p>
          <a:p>
            <a:endParaRPr lang="en-US" dirty="0" smtClean="0"/>
          </a:p>
        </p:txBody>
      </p:sp>
      <p:sp>
        <p:nvSpPr>
          <p:cNvPr id="7" name="TextBox 6"/>
          <p:cNvSpPr txBox="1"/>
          <p:nvPr/>
        </p:nvSpPr>
        <p:spPr>
          <a:xfrm>
            <a:off x="375385" y="798897"/>
            <a:ext cx="7594333" cy="369332"/>
          </a:xfrm>
          <a:prstGeom prst="rect">
            <a:avLst/>
          </a:prstGeom>
          <a:noFill/>
        </p:spPr>
        <p:txBody>
          <a:bodyPr wrap="square" rtlCol="0">
            <a:spAutoFit/>
          </a:bodyPr>
          <a:lstStyle/>
          <a:p>
            <a:pPr algn="l"/>
            <a:r>
              <a:rPr lang="en-US" sz="2000" dirty="0" smtClean="0">
                <a:solidFill>
                  <a:schemeClr val="tx2">
                    <a:lumMod val="75000"/>
                  </a:schemeClr>
                </a:solidFill>
              </a:rPr>
              <a:t>Click hyperlinks below in </a:t>
            </a:r>
            <a:r>
              <a:rPr lang="en-US" sz="2000" dirty="0" smtClean="0">
                <a:solidFill>
                  <a:srgbClr val="C00000"/>
                </a:solidFill>
              </a:rPr>
              <a:t>Presentation Mode </a:t>
            </a:r>
            <a:r>
              <a:rPr lang="en-US" sz="2000" dirty="0" smtClean="0">
                <a:solidFill>
                  <a:schemeClr val="tx2">
                    <a:lumMod val="75000"/>
                  </a:schemeClr>
                </a:solidFill>
              </a:rPr>
              <a:t>to jump to a section</a:t>
            </a:r>
          </a:p>
        </p:txBody>
      </p:sp>
    </p:spTree>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US" smtClean="0"/>
              <a:t>Devices Supported by CUCM release</a:t>
            </a:r>
          </a:p>
        </p:txBody>
      </p:sp>
      <p:sp>
        <p:nvSpPr>
          <p:cNvPr id="103427" name="Content Placeholder 4"/>
          <p:cNvSpPr>
            <a:spLocks noGrp="1"/>
          </p:cNvSpPr>
          <p:nvPr>
            <p:ph type="body" sz="quarter" idx="10"/>
          </p:nvPr>
        </p:nvSpPr>
        <p:spPr/>
        <p:txBody>
          <a:bodyPr/>
          <a:lstStyle/>
          <a:p>
            <a:r>
              <a:rPr lang="en-US" smtClean="0"/>
              <a:t>Check the SIP Tech Center Wiki page for the latest list of devices supported:</a:t>
            </a:r>
            <a:br>
              <a:rPr lang="en-US" smtClean="0"/>
            </a:br>
            <a:r>
              <a:rPr lang="en-US" smtClean="0">
                <a:hlinkClick r:id="rId2"/>
              </a:rPr>
              <a:t>http://developer cisco com/web/sip/wikidocs</a:t>
            </a:r>
            <a:endParaRPr lang="en-US" smtClean="0"/>
          </a:p>
          <a:p>
            <a:endParaRPr lang="en-US" smtClean="0"/>
          </a:p>
        </p:txBody>
      </p:sp>
    </p:spTree>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mtClean="0"/>
              <a:t>Monitoring &amp; Recording Tones</a:t>
            </a:r>
          </a:p>
        </p:txBody>
      </p:sp>
      <p:sp>
        <p:nvSpPr>
          <p:cNvPr id="104451" name="Rectangle 3"/>
          <p:cNvSpPr>
            <a:spLocks noGrp="1" noChangeArrowheads="1"/>
          </p:cNvSpPr>
          <p:nvPr>
            <p:ph type="body" sz="half" idx="2"/>
          </p:nvPr>
        </p:nvSpPr>
        <p:spPr>
          <a:xfrm>
            <a:off x="376238" y="4249738"/>
            <a:ext cx="8358187" cy="2124075"/>
          </a:xfrm>
        </p:spPr>
        <p:txBody>
          <a:bodyPr>
            <a:normAutofit fontScale="92500" lnSpcReduction="10000"/>
          </a:bodyPr>
          <a:lstStyle/>
          <a:p>
            <a:pPr marL="381000" indent="-381000" eaLnBrk="1" hangingPunct="1">
              <a:lnSpc>
                <a:spcPct val="75000"/>
              </a:lnSpc>
              <a:buFont typeface="Arial" pitchFamily="34" charset="0"/>
              <a:buAutoNum type="arabicPeriod"/>
            </a:pPr>
            <a:r>
              <a:rPr lang="en-US" sz="1400" dirty="0" smtClean="0"/>
              <a:t>Observed phone plays the monitoring tone locally; it does not embedded the tone into the RTP voice stream sent to the remote (the Caller phone) </a:t>
            </a:r>
          </a:p>
          <a:p>
            <a:pPr marL="381000" indent="-381000" eaLnBrk="1" hangingPunct="1">
              <a:lnSpc>
                <a:spcPct val="75000"/>
              </a:lnSpc>
              <a:buFont typeface="Arial" pitchFamily="34" charset="0"/>
              <a:buAutoNum type="arabicPeriod"/>
            </a:pPr>
            <a:r>
              <a:rPr lang="en-US" altLang="zh-TW" sz="1400" dirty="0" smtClean="0">
                <a:ea typeface="新細明體" pitchFamily="18" charset="-120"/>
              </a:rPr>
              <a:t>Observed phone embeds a monitoring/recoding tone into the RTP voice stream sent to the remote and the remote phone plays the RTP voice stream (with tone) </a:t>
            </a:r>
            <a:endParaRPr lang="en-US" sz="1400" dirty="0" smtClean="0"/>
          </a:p>
          <a:p>
            <a:pPr marL="381000" indent="-381000" eaLnBrk="1" hangingPunct="1">
              <a:lnSpc>
                <a:spcPct val="75000"/>
              </a:lnSpc>
              <a:buFont typeface="Arial" pitchFamily="34" charset="0"/>
              <a:buAutoNum type="arabicPeriod"/>
            </a:pPr>
            <a:r>
              <a:rPr lang="en-US" sz="1400" dirty="0" smtClean="0"/>
              <a:t>The Observed recording stream is a copy of the primary stream sent to the remote   The recording is a replica of the Caller’s experience (what they heard), so the tone is part of the recording </a:t>
            </a:r>
          </a:p>
          <a:p>
            <a:pPr marL="381000" indent="-381000" eaLnBrk="1" hangingPunct="1">
              <a:lnSpc>
                <a:spcPct val="75000"/>
              </a:lnSpc>
              <a:buFont typeface="Arial" pitchFamily="34" charset="0"/>
              <a:buAutoNum type="arabicPeriod"/>
            </a:pPr>
            <a:r>
              <a:rPr lang="en-US" sz="1400" dirty="0" smtClean="0"/>
              <a:t>When the remote phone is a non-Cisco Unified Communications Manager device, tones are not generated so none are recorded   If the remote phone is a Cisco Unified Communications Manager device, then it would generate a tone, so one would be present in the recording </a:t>
            </a:r>
          </a:p>
          <a:p>
            <a:pPr marL="381000" indent="-381000" eaLnBrk="1" hangingPunct="1">
              <a:lnSpc>
                <a:spcPct val="75000"/>
              </a:lnSpc>
              <a:buFont typeface="Arial" pitchFamily="34" charset="0"/>
              <a:buAutoNum type="arabicPeriod"/>
            </a:pPr>
            <a:r>
              <a:rPr lang="en-US" sz="1400" dirty="0" smtClean="0"/>
              <a:t>The Observer never hears monitoring or recording tones by design </a:t>
            </a:r>
          </a:p>
        </p:txBody>
      </p:sp>
      <p:graphicFrame>
        <p:nvGraphicFramePr>
          <p:cNvPr id="415748" name="Group 4"/>
          <p:cNvGraphicFramePr>
            <a:graphicFrameLocks noGrp="1"/>
          </p:cNvGraphicFramePr>
          <p:nvPr>
            <p:ph sz="half" idx="1"/>
          </p:nvPr>
        </p:nvGraphicFramePr>
        <p:xfrm>
          <a:off x="441325" y="1187450"/>
          <a:ext cx="8272629" cy="2823083"/>
        </p:xfrm>
        <a:graphic>
          <a:graphicData uri="http://schemas.openxmlformats.org/drawingml/2006/table">
            <a:tbl>
              <a:tblPr/>
              <a:tblGrid>
                <a:gridCol w="1367900"/>
                <a:gridCol w="1167473"/>
                <a:gridCol w="1313168"/>
                <a:gridCol w="1443824"/>
                <a:gridCol w="1400823"/>
                <a:gridCol w="1579441"/>
              </a:tblGrid>
              <a:tr h="796925">
                <a:tc>
                  <a:txBody>
                    <a:bodyPr/>
                    <a:lstStyle/>
                    <a:p>
                      <a:pPr marL="0" marR="0" lvl="0" indent="0" algn="l" defTabSz="814388" rtl="0" eaLnBrk="0" fontAlgn="base" latinLnBrk="0" hangingPunct="0">
                        <a:lnSpc>
                          <a:spcPct val="95000"/>
                        </a:lnSpc>
                        <a:spcBef>
                          <a:spcPct val="50000"/>
                        </a:spcBef>
                        <a:spcAft>
                          <a:spcPct val="0"/>
                        </a:spcAft>
                        <a:buClr>
                          <a:schemeClr val="accent1"/>
                        </a:buClr>
                        <a:buSzPct val="100000"/>
                        <a:buFont typeface="Arial" pitchFamily="34" charset="0"/>
                        <a:buNone/>
                        <a:tabLst/>
                      </a:pPr>
                      <a:r>
                        <a:rPr kumimoji="0" lang="en-US" sz="1600" b="1" i="0" u="none" strike="noStrike" cap="none" normalizeH="0" baseline="0" dirty="0" smtClean="0">
                          <a:ln>
                            <a:noFill/>
                          </a:ln>
                          <a:solidFill>
                            <a:schemeClr val="tx1"/>
                          </a:solidFill>
                          <a:effectLst/>
                          <a:latin typeface="Arial" pitchFamily="34" charset="0"/>
                        </a:rPr>
                        <a:t>Plays to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accent1"/>
                        </a:buClr>
                        <a:buSzPct val="100000"/>
                        <a:buFont typeface="Arial" pitchFamily="34" charset="0"/>
                        <a:buNone/>
                        <a:tabLst/>
                      </a:pPr>
                      <a:r>
                        <a:rPr kumimoji="0" lang="en-US" sz="1600" b="1" i="0" u="none" strike="noStrike" cap="none" normalizeH="0" baseline="0" dirty="0" smtClean="0">
                          <a:ln>
                            <a:noFill/>
                          </a:ln>
                          <a:solidFill>
                            <a:schemeClr val="tx1"/>
                          </a:solidFill>
                          <a:effectLst/>
                          <a:latin typeface="Arial" pitchFamily="34" charset="0"/>
                        </a:rPr>
                        <a:t>Observed (Agent) Hears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accent1"/>
                        </a:buClr>
                        <a:buSzPct val="100000"/>
                        <a:buFont typeface="Arial" pitchFamily="34" charset="0"/>
                        <a:buNone/>
                        <a:tabLst/>
                      </a:pPr>
                      <a:r>
                        <a:rPr kumimoji="0" lang="en-US" sz="1600" b="1" i="0" u="none" strike="noStrike" cap="none" normalizeH="0" baseline="0" dirty="0" smtClean="0">
                          <a:ln>
                            <a:noFill/>
                          </a:ln>
                          <a:solidFill>
                            <a:schemeClr val="tx1"/>
                          </a:solidFill>
                          <a:effectLst/>
                          <a:latin typeface="Arial" pitchFamily="34" charset="0"/>
                        </a:rPr>
                        <a:t>Caller (Customer)Hears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accent1"/>
                        </a:buClr>
                        <a:buSzPct val="100000"/>
                        <a:buFont typeface="Arial" pitchFamily="34" charset="0"/>
                        <a:buNone/>
                        <a:tabLst/>
                      </a:pPr>
                      <a:r>
                        <a:rPr kumimoji="0" lang="en-US" sz="1600" b="1" i="0" u="none" strike="noStrike" cap="none" normalizeH="0" baseline="0" dirty="0" smtClean="0">
                          <a:ln>
                            <a:noFill/>
                          </a:ln>
                          <a:solidFill>
                            <a:schemeClr val="tx1"/>
                          </a:solidFill>
                          <a:effectLst/>
                          <a:latin typeface="Arial" pitchFamily="34" charset="0"/>
                        </a:rPr>
                        <a:t>Observer (Supervisor)Hears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accent1"/>
                        </a:buClr>
                        <a:buSzPct val="100000"/>
                        <a:buFont typeface="Arial" pitchFamily="34" charset="0"/>
                        <a:buNone/>
                        <a:tabLst/>
                      </a:pPr>
                      <a:r>
                        <a:rPr kumimoji="0" lang="en-US" sz="1600" b="1" i="0" u="none" strike="noStrike" cap="none" normalizeH="0" baseline="0" dirty="0" smtClean="0">
                          <a:ln>
                            <a:noFill/>
                          </a:ln>
                          <a:solidFill>
                            <a:schemeClr val="tx1"/>
                          </a:solidFill>
                          <a:effectLst/>
                          <a:latin typeface="Arial" pitchFamily="34" charset="0"/>
                        </a:rPr>
                        <a:t>Recorder of Observed RTP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accent1"/>
                        </a:buClr>
                        <a:buSzPct val="100000"/>
                        <a:buFont typeface="Arial" pitchFamily="34" charset="0"/>
                        <a:buNone/>
                        <a:tabLst/>
                      </a:pPr>
                      <a:r>
                        <a:rPr kumimoji="0" lang="en-US" sz="1600" b="1" i="0" u="none" strike="noStrike" cap="none" normalizeH="0" baseline="0" dirty="0" smtClean="0">
                          <a:ln>
                            <a:noFill/>
                          </a:ln>
                          <a:solidFill>
                            <a:schemeClr val="tx1"/>
                          </a:solidFill>
                          <a:effectLst/>
                          <a:latin typeface="Arial" pitchFamily="34" charset="0"/>
                        </a:rPr>
                        <a:t>Recorder of Caller RTP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7975">
                <a:tc>
                  <a:txBody>
                    <a:bodyPr/>
                    <a:lstStyle/>
                    <a:p>
                      <a:pPr marL="0" marR="0" lvl="0" indent="0" algn="l" defTabSz="814388" rtl="0" eaLnBrk="0" fontAlgn="base" latinLnBrk="0" hangingPunct="0">
                        <a:lnSpc>
                          <a:spcPct val="95000"/>
                        </a:lnSpc>
                        <a:spcBef>
                          <a:spcPct val="50000"/>
                        </a:spcBef>
                        <a:spcAft>
                          <a:spcPct val="0"/>
                        </a:spcAft>
                        <a:buClr>
                          <a:schemeClr val="accent1"/>
                        </a:buClr>
                        <a:buSzPct val="100000"/>
                        <a:buFont typeface="Arial" pitchFamily="34" charset="0"/>
                        <a:buNone/>
                        <a:tabLst/>
                      </a:pPr>
                      <a:r>
                        <a:rPr kumimoji="0" lang="en-US" sz="1600" b="1" i="0" u="none" strike="noStrike" cap="none" normalizeH="0" baseline="0" smtClean="0">
                          <a:ln>
                            <a:noFill/>
                          </a:ln>
                          <a:solidFill>
                            <a:schemeClr val="tx1"/>
                          </a:solidFill>
                          <a:effectLst/>
                          <a:latin typeface="Arial" pitchFamily="34" charset="0"/>
                        </a:rPr>
                        <a:t>No One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accent1"/>
                        </a:buClr>
                        <a:buSzPct val="100000"/>
                        <a:buFont typeface="Arial" pitchFamily="34" charset="0"/>
                        <a:buNone/>
                        <a:tabLst/>
                      </a:pPr>
                      <a:r>
                        <a:rPr kumimoji="0" lang="en-US" sz="1400" b="0" i="0" u="none" strike="noStrike" cap="none" normalizeH="0" baseline="0" smtClean="0">
                          <a:ln>
                            <a:noFill/>
                          </a:ln>
                          <a:solidFill>
                            <a:schemeClr val="tx1"/>
                          </a:solidFill>
                          <a:effectLst/>
                          <a:latin typeface="Arial" pitchFamily="34" charset="0"/>
                        </a:rPr>
                        <a:t>Nothing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accent1"/>
                        </a:buClr>
                        <a:buSzPct val="100000"/>
                        <a:buFont typeface="Arial" pitchFamily="34" charset="0"/>
                        <a:buNone/>
                        <a:tabLst/>
                      </a:pPr>
                      <a:r>
                        <a:rPr kumimoji="0" lang="en-US" sz="1400" b="0" i="0" u="none" strike="noStrike" cap="none" normalizeH="0" baseline="0" smtClean="0">
                          <a:ln>
                            <a:noFill/>
                          </a:ln>
                          <a:solidFill>
                            <a:schemeClr val="tx1"/>
                          </a:solidFill>
                          <a:effectLst/>
                          <a:latin typeface="Arial" pitchFamily="34" charset="0"/>
                        </a:rPr>
                        <a:t>Nothing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accent1"/>
                        </a:buClr>
                        <a:buSzPct val="100000"/>
                        <a:buFont typeface="Arial" pitchFamily="34" charset="0"/>
                        <a:buNone/>
                        <a:tabLst/>
                      </a:pPr>
                      <a:r>
                        <a:rPr kumimoji="0" lang="en-US" sz="1400" b="0" i="0" u="none" strike="noStrike" cap="none" normalizeH="0" baseline="0" smtClean="0">
                          <a:ln>
                            <a:noFill/>
                          </a:ln>
                          <a:solidFill>
                            <a:schemeClr val="tx1"/>
                          </a:solidFill>
                          <a:effectLst/>
                          <a:latin typeface="Arial" pitchFamily="34" charset="0"/>
                        </a:rPr>
                        <a:t>Nothing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accent1"/>
                        </a:buClr>
                        <a:buSzPct val="100000"/>
                        <a:buFont typeface="Arial" pitchFamily="34" charset="0"/>
                        <a:buNone/>
                        <a:tabLst/>
                      </a:pPr>
                      <a:r>
                        <a:rPr kumimoji="0" lang="en-US" sz="1400" b="0" i="0" u="none" strike="noStrike" cap="none" normalizeH="0" baseline="0" smtClean="0">
                          <a:ln>
                            <a:noFill/>
                          </a:ln>
                          <a:solidFill>
                            <a:schemeClr val="tx1"/>
                          </a:solidFill>
                          <a:effectLst/>
                          <a:latin typeface="Arial" pitchFamily="34" charset="0"/>
                        </a:rPr>
                        <a:t>Nothing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accent1"/>
                        </a:buClr>
                        <a:buSzPct val="100000"/>
                        <a:buFont typeface="Arial" pitchFamily="34" charset="0"/>
                        <a:buNone/>
                        <a:tabLst/>
                      </a:pPr>
                      <a:r>
                        <a:rPr kumimoji="0" lang="en-US" sz="1400" b="0" i="0" u="none" strike="noStrike" cap="none" normalizeH="0" baseline="0" smtClean="0">
                          <a:ln>
                            <a:noFill/>
                          </a:ln>
                          <a:solidFill>
                            <a:schemeClr val="tx1"/>
                          </a:solidFill>
                          <a:effectLst/>
                          <a:latin typeface="Arial" pitchFamily="34" charset="0"/>
                        </a:rPr>
                        <a:t>Nothing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4513">
                <a:tc>
                  <a:txBody>
                    <a:bodyPr/>
                    <a:lstStyle/>
                    <a:p>
                      <a:pPr marL="0" marR="0" lvl="0" indent="0" algn="l" defTabSz="814388" rtl="0" eaLnBrk="0" fontAlgn="base" latinLnBrk="0" hangingPunct="0">
                        <a:lnSpc>
                          <a:spcPct val="95000"/>
                        </a:lnSpc>
                        <a:spcBef>
                          <a:spcPct val="50000"/>
                        </a:spcBef>
                        <a:spcAft>
                          <a:spcPct val="0"/>
                        </a:spcAft>
                        <a:buClr>
                          <a:schemeClr val="accent1"/>
                        </a:buClr>
                        <a:buSzPct val="100000"/>
                        <a:buFont typeface="Arial" pitchFamily="34" charset="0"/>
                        <a:buNone/>
                        <a:tabLst/>
                      </a:pPr>
                      <a:r>
                        <a:rPr kumimoji="0" lang="en-US" sz="1600" b="1" i="0" u="none" strike="noStrike" cap="none" normalizeH="0" baseline="0" dirty="0" smtClean="0">
                          <a:ln>
                            <a:noFill/>
                          </a:ln>
                          <a:solidFill>
                            <a:schemeClr val="tx1"/>
                          </a:solidFill>
                          <a:effectLst/>
                          <a:latin typeface="Arial" pitchFamily="34" charset="0"/>
                        </a:rPr>
                        <a:t>Local (Observed Party)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accent1"/>
                        </a:buClr>
                        <a:buSzPct val="100000"/>
                        <a:buFont typeface="Arial" pitchFamily="34" charset="0"/>
                        <a:buNone/>
                        <a:tabLst/>
                      </a:pPr>
                      <a:r>
                        <a:rPr kumimoji="0" lang="en-US" sz="1400" b="0" i="0" u="none" strike="noStrike" cap="none" normalizeH="0" baseline="0" smtClean="0">
                          <a:ln>
                            <a:noFill/>
                          </a:ln>
                          <a:solidFill>
                            <a:schemeClr val="tx1"/>
                          </a:solidFill>
                          <a:effectLst/>
                          <a:latin typeface="Arial" pitchFamily="34" charset="0"/>
                        </a:rPr>
                        <a:t>Tone (1)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accent1"/>
                        </a:buClr>
                        <a:buSzPct val="100000"/>
                        <a:buFont typeface="Arial" pitchFamily="34" charset="0"/>
                        <a:buNone/>
                        <a:tabLst/>
                      </a:pPr>
                      <a:r>
                        <a:rPr kumimoji="0" lang="en-US" sz="1400" b="0" i="0" u="none" strike="noStrike" cap="none" normalizeH="0" baseline="0" smtClean="0">
                          <a:ln>
                            <a:noFill/>
                          </a:ln>
                          <a:solidFill>
                            <a:schemeClr val="tx1"/>
                          </a:solidFill>
                          <a:effectLst/>
                          <a:latin typeface="Arial" pitchFamily="34" charset="0"/>
                        </a:rPr>
                        <a:t>Nothing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accent1"/>
                        </a:buClr>
                        <a:buSzPct val="100000"/>
                        <a:buFont typeface="Arial" pitchFamily="34" charset="0"/>
                        <a:buNone/>
                        <a:tabLst/>
                      </a:pPr>
                      <a:r>
                        <a:rPr kumimoji="0" lang="en-US" sz="1400" b="0" i="0" u="none" strike="noStrike" cap="none" normalizeH="0" baseline="0" smtClean="0">
                          <a:ln>
                            <a:noFill/>
                          </a:ln>
                          <a:solidFill>
                            <a:schemeClr val="tx1"/>
                          </a:solidFill>
                          <a:effectLst/>
                          <a:latin typeface="Arial" pitchFamily="34" charset="0"/>
                        </a:rPr>
                        <a:t>Nothing (5)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accent1"/>
                        </a:buClr>
                        <a:buSzPct val="100000"/>
                        <a:buFont typeface="Arial" pitchFamily="34" charset="0"/>
                        <a:buNone/>
                        <a:tabLst/>
                      </a:pPr>
                      <a:r>
                        <a:rPr kumimoji="0" lang="en-US" sz="1400" b="0" i="0" u="none" strike="noStrike" cap="none" normalizeH="0" baseline="0" smtClean="0">
                          <a:ln>
                            <a:noFill/>
                          </a:ln>
                          <a:solidFill>
                            <a:schemeClr val="tx1"/>
                          </a:solidFill>
                          <a:effectLst/>
                          <a:latin typeface="Arial" pitchFamily="34" charset="0"/>
                        </a:rPr>
                        <a:t>Nothing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accent1"/>
                        </a:buClr>
                        <a:buSzPct val="100000"/>
                        <a:buFont typeface="Arial" pitchFamily="34" charset="0"/>
                        <a:buNone/>
                        <a:tabLst/>
                      </a:pPr>
                      <a:r>
                        <a:rPr kumimoji="0" lang="en-US" sz="1400" b="0" i="0" u="none" strike="noStrike" cap="none" normalizeH="0" baseline="0" smtClean="0">
                          <a:ln>
                            <a:noFill/>
                          </a:ln>
                          <a:solidFill>
                            <a:schemeClr val="tx1"/>
                          </a:solidFill>
                          <a:effectLst/>
                          <a:latin typeface="Arial" pitchFamily="34" charset="0"/>
                        </a:rPr>
                        <a:t>Nothing (4)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7050">
                <a:tc>
                  <a:txBody>
                    <a:bodyPr/>
                    <a:lstStyle/>
                    <a:p>
                      <a:pPr marL="0" marR="0" lvl="0" indent="0" algn="l" defTabSz="814388" rtl="0" eaLnBrk="0" fontAlgn="base" latinLnBrk="0" hangingPunct="0">
                        <a:lnSpc>
                          <a:spcPct val="95000"/>
                        </a:lnSpc>
                        <a:spcBef>
                          <a:spcPct val="50000"/>
                        </a:spcBef>
                        <a:spcAft>
                          <a:spcPct val="0"/>
                        </a:spcAft>
                        <a:buClr>
                          <a:schemeClr val="accent1"/>
                        </a:buClr>
                        <a:buSzPct val="100000"/>
                        <a:buFont typeface="Arial" pitchFamily="34" charset="0"/>
                        <a:buNone/>
                        <a:tabLst/>
                      </a:pPr>
                      <a:r>
                        <a:rPr kumimoji="0" lang="en-US" sz="1600" b="1" i="0" u="none" strike="noStrike" cap="none" normalizeH="0" baseline="0" dirty="0" smtClean="0">
                          <a:ln>
                            <a:noFill/>
                          </a:ln>
                          <a:solidFill>
                            <a:schemeClr val="tx1"/>
                          </a:solidFill>
                          <a:effectLst/>
                          <a:latin typeface="Arial" pitchFamily="34" charset="0"/>
                        </a:rPr>
                        <a:t>Remote (Caller)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accent1"/>
                        </a:buClr>
                        <a:buSzPct val="100000"/>
                        <a:buFont typeface="Arial" pitchFamily="34" charset="0"/>
                        <a:buNone/>
                        <a:tabLst/>
                      </a:pPr>
                      <a:r>
                        <a:rPr kumimoji="0" lang="en-US" sz="1400" b="0" i="0" u="none" strike="noStrike" cap="none" normalizeH="0" baseline="0" smtClean="0">
                          <a:ln>
                            <a:noFill/>
                          </a:ln>
                          <a:solidFill>
                            <a:schemeClr val="tx1"/>
                          </a:solidFill>
                          <a:effectLst/>
                          <a:latin typeface="Arial" pitchFamily="34" charset="0"/>
                        </a:rPr>
                        <a:t>Nothing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accent1"/>
                        </a:buClr>
                        <a:buSzPct val="100000"/>
                        <a:buFont typeface="Arial" pitchFamily="34" charset="0"/>
                        <a:buNone/>
                        <a:tabLst/>
                      </a:pPr>
                      <a:r>
                        <a:rPr kumimoji="0" lang="en-US" sz="1400" b="0" i="0" u="none" strike="noStrike" cap="none" normalizeH="0" baseline="0" smtClean="0">
                          <a:ln>
                            <a:noFill/>
                          </a:ln>
                          <a:solidFill>
                            <a:schemeClr val="tx1"/>
                          </a:solidFill>
                          <a:effectLst/>
                          <a:latin typeface="Arial" pitchFamily="34" charset="0"/>
                        </a:rPr>
                        <a:t>Tone (2)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accent1"/>
                        </a:buClr>
                        <a:buSzPct val="100000"/>
                        <a:buFont typeface="Arial" pitchFamily="34" charset="0"/>
                        <a:buNone/>
                        <a:tabLst/>
                      </a:pPr>
                      <a:r>
                        <a:rPr kumimoji="0" lang="en-US" sz="1400" b="0" i="0" u="none" strike="noStrike" cap="none" normalizeH="0" baseline="0" smtClean="0">
                          <a:ln>
                            <a:noFill/>
                          </a:ln>
                          <a:solidFill>
                            <a:schemeClr val="tx1"/>
                          </a:solidFill>
                          <a:effectLst/>
                          <a:latin typeface="Arial" pitchFamily="34" charset="0"/>
                        </a:rPr>
                        <a:t>Nothing (5)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accent1"/>
                        </a:buClr>
                        <a:buSzPct val="100000"/>
                        <a:buFont typeface="Arial" pitchFamily="34" charset="0"/>
                        <a:buNone/>
                        <a:tabLst/>
                      </a:pPr>
                      <a:r>
                        <a:rPr kumimoji="0" lang="en-US" sz="1400" b="0" i="0" u="none" strike="noStrike" cap="none" normalizeH="0" baseline="0" smtClean="0">
                          <a:ln>
                            <a:noFill/>
                          </a:ln>
                          <a:solidFill>
                            <a:schemeClr val="tx1"/>
                          </a:solidFill>
                          <a:effectLst/>
                          <a:latin typeface="Arial" pitchFamily="34" charset="0"/>
                        </a:rPr>
                        <a:t>Tone (3)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accent1"/>
                        </a:buClr>
                        <a:buSzPct val="100000"/>
                        <a:buFont typeface="Arial" pitchFamily="34" charset="0"/>
                        <a:buNone/>
                        <a:tabLst/>
                      </a:pPr>
                      <a:r>
                        <a:rPr kumimoji="0" lang="en-US" sz="1400" b="0" i="0" u="none" strike="noStrike" cap="none" normalizeH="0" baseline="0" smtClean="0">
                          <a:ln>
                            <a:noFill/>
                          </a:ln>
                          <a:solidFill>
                            <a:schemeClr val="tx1"/>
                          </a:solidFill>
                          <a:effectLst/>
                          <a:latin typeface="Arial" pitchFamily="34" charset="0"/>
                        </a:rPr>
                        <a:t>Nothing (4)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950">
                <a:tc>
                  <a:txBody>
                    <a:bodyPr/>
                    <a:lstStyle/>
                    <a:p>
                      <a:pPr marL="0" marR="0" lvl="0" indent="0" algn="l" defTabSz="814388" rtl="0" eaLnBrk="0" fontAlgn="base" latinLnBrk="0" hangingPunct="0">
                        <a:lnSpc>
                          <a:spcPct val="95000"/>
                        </a:lnSpc>
                        <a:spcBef>
                          <a:spcPct val="50000"/>
                        </a:spcBef>
                        <a:spcAft>
                          <a:spcPct val="0"/>
                        </a:spcAft>
                        <a:buClr>
                          <a:schemeClr val="accent1"/>
                        </a:buClr>
                        <a:buSzPct val="100000"/>
                        <a:buFont typeface="Arial" pitchFamily="34" charset="0"/>
                        <a:buNone/>
                        <a:tabLst/>
                      </a:pPr>
                      <a:r>
                        <a:rPr kumimoji="0" lang="en-US" sz="1600" b="1" i="0" u="none" strike="noStrike" cap="none" normalizeH="0" baseline="0" smtClean="0">
                          <a:ln>
                            <a:noFill/>
                          </a:ln>
                          <a:solidFill>
                            <a:schemeClr val="tx1"/>
                          </a:solidFill>
                          <a:effectLst/>
                          <a:latin typeface="Arial" pitchFamily="34" charset="0"/>
                        </a:rPr>
                        <a:t>Both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accent1"/>
                        </a:buClr>
                        <a:buSzPct val="100000"/>
                        <a:buFont typeface="Arial" pitchFamily="34" charset="0"/>
                        <a:buNone/>
                        <a:tabLst/>
                      </a:pPr>
                      <a:r>
                        <a:rPr kumimoji="0" lang="en-US" sz="1400" b="0" i="0" u="none" strike="noStrike" cap="none" normalizeH="0" baseline="0" smtClean="0">
                          <a:ln>
                            <a:noFill/>
                          </a:ln>
                          <a:solidFill>
                            <a:schemeClr val="tx1"/>
                          </a:solidFill>
                          <a:effectLst/>
                          <a:latin typeface="Arial" pitchFamily="34" charset="0"/>
                        </a:rPr>
                        <a:t>Tone (1)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accent1"/>
                        </a:buClr>
                        <a:buSzPct val="100000"/>
                        <a:buFont typeface="Arial" pitchFamily="34" charset="0"/>
                        <a:buNone/>
                        <a:tabLst/>
                      </a:pPr>
                      <a:r>
                        <a:rPr kumimoji="0" lang="en-US" sz="1400" b="0" i="0" u="none" strike="noStrike" cap="none" normalizeH="0" baseline="0" smtClean="0">
                          <a:ln>
                            <a:noFill/>
                          </a:ln>
                          <a:solidFill>
                            <a:schemeClr val="tx1"/>
                          </a:solidFill>
                          <a:effectLst/>
                          <a:latin typeface="Arial" pitchFamily="34" charset="0"/>
                        </a:rPr>
                        <a:t>Tone (2)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accent1"/>
                        </a:buClr>
                        <a:buSzPct val="100000"/>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rPr>
                        <a:t>Nothing (5)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accent1"/>
                        </a:buClr>
                        <a:buSzPct val="100000"/>
                        <a:buFont typeface="Arial" pitchFamily="34" charset="0"/>
                        <a:buNone/>
                        <a:tabLst/>
                      </a:pPr>
                      <a:r>
                        <a:rPr kumimoji="0" lang="en-US" sz="1400" b="0" i="0" u="none" strike="noStrike" cap="none" normalizeH="0" baseline="0" smtClean="0">
                          <a:ln>
                            <a:noFill/>
                          </a:ln>
                          <a:solidFill>
                            <a:schemeClr val="tx1"/>
                          </a:solidFill>
                          <a:effectLst/>
                          <a:latin typeface="Arial" pitchFamily="34" charset="0"/>
                        </a:rPr>
                        <a:t>Tone (3)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14388" rtl="0" eaLnBrk="0" fontAlgn="base" latinLnBrk="0" hangingPunct="0">
                        <a:lnSpc>
                          <a:spcPct val="95000"/>
                        </a:lnSpc>
                        <a:spcBef>
                          <a:spcPct val="50000"/>
                        </a:spcBef>
                        <a:spcAft>
                          <a:spcPct val="0"/>
                        </a:spcAft>
                        <a:buClr>
                          <a:schemeClr val="accent1"/>
                        </a:buClr>
                        <a:buSzPct val="100000"/>
                        <a:buFont typeface="Arial" pitchFamily="34" charset="0"/>
                        <a:buNone/>
                        <a:tabLst/>
                      </a:pPr>
                      <a:r>
                        <a:rPr kumimoji="0" lang="en-US" sz="1400" b="0" i="0" u="none" strike="noStrike" cap="none" normalizeH="0" baseline="0" dirty="0" smtClean="0">
                          <a:ln>
                            <a:noFill/>
                          </a:ln>
                          <a:solidFill>
                            <a:schemeClr val="tx1"/>
                          </a:solidFill>
                          <a:effectLst/>
                          <a:latin typeface="Arial" pitchFamily="34" charset="0"/>
                        </a:rPr>
                        <a:t>Nothing (4)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US" smtClean="0"/>
              <a:t>Secure Tone Interaction</a:t>
            </a:r>
          </a:p>
        </p:txBody>
      </p:sp>
      <p:sp>
        <p:nvSpPr>
          <p:cNvPr id="105475" name="Content Placeholder 2"/>
          <p:cNvSpPr>
            <a:spLocks noGrp="1"/>
          </p:cNvSpPr>
          <p:nvPr>
            <p:ph type="body" sz="quarter" idx="10"/>
          </p:nvPr>
        </p:nvSpPr>
        <p:spPr/>
        <p:txBody>
          <a:bodyPr>
            <a:normAutofit fontScale="92500"/>
          </a:bodyPr>
          <a:lstStyle/>
          <a:p>
            <a:r>
              <a:rPr lang="en-US" sz="2000" dirty="0" smtClean="0"/>
              <a:t>Secure Tone was introduced in Unified CM 7.0(1) to provide call participants an audible indication their call is secured (using encrypted media) </a:t>
            </a:r>
          </a:p>
          <a:p>
            <a:r>
              <a:rPr lang="en-US" sz="2000" dirty="0" smtClean="0"/>
              <a:t>When Secure Tone is enabled, it will play once to call participants at the beginning of the call </a:t>
            </a:r>
          </a:p>
          <a:p>
            <a:r>
              <a:rPr lang="en-US" sz="2000" dirty="0" smtClean="0"/>
              <a:t>If Secure Tones and Monitoring Tones are both enabled, the Secure Tone will play once followed by Monitoring Tones (if the call is being monitored) </a:t>
            </a:r>
          </a:p>
          <a:p>
            <a:r>
              <a:rPr lang="en-US" sz="2000" dirty="0" smtClean="0"/>
              <a:t>If Secure Tones and Recording Tones are both enabled, the Secure Tone will play once followed by Recording Tones (if the call is being recorded) </a:t>
            </a:r>
          </a:p>
          <a:p>
            <a:r>
              <a:rPr lang="en-US" sz="2000" dirty="0" smtClean="0"/>
              <a:t>If Secure, Monitoring, and Recording Tones are all enabled, the Secure Tone will play once followed by Recording Tones which always take precedence over Monitoring Tones (if the call is being monitored and recorded) </a:t>
            </a:r>
          </a:p>
          <a:p>
            <a:endParaRPr lang="en-US" sz="2000" dirty="0" smtClean="0"/>
          </a:p>
        </p:txBody>
      </p:sp>
    </p:spTree>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smtClean="0"/>
              <a:t>Call Detail Records</a:t>
            </a:r>
          </a:p>
        </p:txBody>
      </p:sp>
      <p:sp>
        <p:nvSpPr>
          <p:cNvPr id="98307" name="Rectangle 3"/>
          <p:cNvSpPr>
            <a:spLocks noGrp="1" noChangeArrowheads="1"/>
          </p:cNvSpPr>
          <p:nvPr>
            <p:ph type="body" sz="quarter" idx="10"/>
          </p:nvPr>
        </p:nvSpPr>
        <p:spPr/>
        <p:txBody>
          <a:bodyPr/>
          <a:lstStyle/>
          <a:p>
            <a:pPr eaLnBrk="1" hangingPunct="1">
              <a:defRPr/>
            </a:pPr>
            <a:r>
              <a:rPr lang="en-US" dirty="0" smtClean="0"/>
              <a:t>Each silent monitoring call generates 1 CDR</a:t>
            </a:r>
          </a:p>
          <a:p>
            <a:pPr eaLnBrk="1" hangingPunct="1">
              <a:defRPr/>
            </a:pPr>
            <a:r>
              <a:rPr lang="en-US" dirty="0" smtClean="0"/>
              <a:t>Each call recording session generates 2 CDRs</a:t>
            </a:r>
          </a:p>
          <a:p>
            <a:pPr lvl="1" eaLnBrk="1" hangingPunct="1">
              <a:defRPr/>
            </a:pPr>
            <a:r>
              <a:rPr lang="en-US" sz="1800" dirty="0" smtClean="0"/>
              <a:t>One per media stream</a:t>
            </a:r>
          </a:p>
          <a:p>
            <a:pPr eaLnBrk="1" hangingPunct="1">
              <a:defRPr/>
            </a:pPr>
            <a:r>
              <a:rPr lang="en-US" dirty="0" smtClean="0"/>
              <a:t>To identify monitoring and recording CDRs:</a:t>
            </a:r>
          </a:p>
          <a:p>
            <a:pPr lvl="1" indent="0" eaLnBrk="1" hangingPunct="1">
              <a:defRPr/>
            </a:pPr>
            <a:r>
              <a:rPr lang="en-US" dirty="0" smtClean="0"/>
              <a:t>Recording CDRs will make use of the </a:t>
            </a:r>
            <a:r>
              <a:rPr lang="en-US" dirty="0" err="1" smtClean="0"/>
              <a:t>onBehalfOf</a:t>
            </a:r>
            <a:r>
              <a:rPr lang="en-US" dirty="0" smtClean="0"/>
              <a:t> field indicating the calls were redirected by the recording feature </a:t>
            </a:r>
          </a:p>
          <a:p>
            <a:pPr lvl="1" indent="0" eaLnBrk="1" hangingPunct="1">
              <a:defRPr/>
            </a:pPr>
            <a:r>
              <a:rPr lang="en-US" dirty="0" smtClean="0"/>
              <a:t>The </a:t>
            </a:r>
            <a:r>
              <a:rPr lang="en-US" dirty="0" err="1" smtClean="0"/>
              <a:t>GCI</a:t>
            </a:r>
            <a:r>
              <a:rPr lang="en-US" dirty="0" smtClean="0"/>
              <a:t> fields in the recording CDR will be the same as the call that was recorded </a:t>
            </a:r>
          </a:p>
          <a:p>
            <a:pPr lvl="1" indent="0" eaLnBrk="1" hangingPunct="1">
              <a:defRPr/>
            </a:pPr>
            <a:r>
              <a:rPr lang="en-US" dirty="0" smtClean="0"/>
              <a:t>The original conversation ID in the recording CDR will match the </a:t>
            </a:r>
            <a:r>
              <a:rPr lang="en-US" dirty="0" err="1" smtClean="0"/>
              <a:t>Observed’s</a:t>
            </a:r>
            <a:r>
              <a:rPr lang="en-US" dirty="0" smtClean="0"/>
              <a:t> call leg that was recorded </a:t>
            </a:r>
          </a:p>
        </p:txBody>
      </p:sp>
    </p:spTree>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mtClean="0"/>
              <a:t> Sizing Unified CM for M&amp;R</a:t>
            </a:r>
          </a:p>
        </p:txBody>
      </p:sp>
      <p:sp>
        <p:nvSpPr>
          <p:cNvPr id="107523" name="Rectangle 3"/>
          <p:cNvSpPr>
            <a:spLocks noGrp="1" noChangeArrowheads="1"/>
          </p:cNvSpPr>
          <p:nvPr>
            <p:ph type="body" sz="quarter" idx="10"/>
          </p:nvPr>
        </p:nvSpPr>
        <p:spPr/>
        <p:txBody>
          <a:bodyPr/>
          <a:lstStyle/>
          <a:p>
            <a:pPr eaLnBrk="1" hangingPunct="1"/>
            <a:r>
              <a:rPr lang="en-US" smtClean="0"/>
              <a:t>Each monitoring session adds 1 call to BHCC</a:t>
            </a:r>
          </a:p>
          <a:p>
            <a:pPr eaLnBrk="1" hangingPunct="1"/>
            <a:r>
              <a:rPr lang="en-US" smtClean="0"/>
              <a:t>Each recording session adds 2 calls to BHCC</a:t>
            </a:r>
          </a:p>
          <a:p>
            <a:pPr eaLnBrk="1" hangingPunct="1"/>
            <a:r>
              <a:rPr lang="en-US" smtClean="0"/>
              <a:t>Additional impact on CTI resources is minimal</a:t>
            </a:r>
          </a:p>
        </p:txBody>
      </p:sp>
    </p:spTree>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Placeholder 1"/>
          <p:cNvSpPr>
            <a:spLocks noGrp="1"/>
          </p:cNvSpPr>
          <p:nvPr>
            <p:ph type="body" sz="quarter" idx="10"/>
          </p:nvPr>
        </p:nvSpPr>
        <p:spPr>
          <a:xfrm>
            <a:off x="687388" y="1714500"/>
            <a:ext cx="7366000" cy="765175"/>
          </a:xfrm>
        </p:spPr>
        <p:txBody>
          <a:bodyPr/>
          <a:lstStyle/>
          <a:p>
            <a:pPr indent="-117475"/>
            <a:r>
              <a:rPr lang="en-US" sz="3200" smtClean="0">
                <a:solidFill>
                  <a:schemeClr val="tx1"/>
                </a:solidFill>
              </a:rPr>
              <a:t>Usage &amp; Integration</a:t>
            </a:r>
          </a:p>
        </p:txBody>
      </p:sp>
    </p:spTree>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Oval 5"/>
          <p:cNvSpPr>
            <a:spLocks noChangeArrowheads="1"/>
          </p:cNvSpPr>
          <p:nvPr/>
        </p:nvSpPr>
        <p:spPr bwMode="auto">
          <a:xfrm>
            <a:off x="609600" y="4724400"/>
            <a:ext cx="4222282" cy="1753402"/>
          </a:xfrm>
          <a:prstGeom prst="ellipse">
            <a:avLst/>
          </a:prstGeom>
          <a:solidFill>
            <a:schemeClr val="accent1">
              <a:lumMod val="40000"/>
              <a:lumOff val="60000"/>
              <a:alpha val="70195"/>
            </a:schemeClr>
          </a:solidFill>
          <a:ln w="9525" algn="ctr">
            <a:noFill/>
            <a:round/>
            <a:headEnd/>
            <a:tailEnd/>
          </a:ln>
        </p:spPr>
        <p:txBody>
          <a:bodyPr wrap="none" lIns="73025" tIns="36512" rIns="73025" bIns="36512" anchor="ctr"/>
          <a:lstStyle/>
          <a:p>
            <a:pPr>
              <a:defRPr/>
            </a:pPr>
            <a:endParaRPr lang="en-US" b="1">
              <a:latin typeface="Calibri" pitchFamily="34" charset="0"/>
            </a:endParaRPr>
          </a:p>
        </p:txBody>
      </p:sp>
      <p:sp>
        <p:nvSpPr>
          <p:cNvPr id="109571" name="Oval 2"/>
          <p:cNvSpPr>
            <a:spLocks noChangeArrowheads="1"/>
          </p:cNvSpPr>
          <p:nvPr>
            <p:custDataLst>
              <p:tags r:id="rId1"/>
            </p:custDataLst>
          </p:nvPr>
        </p:nvSpPr>
        <p:spPr bwMode="auto">
          <a:xfrm>
            <a:off x="990600" y="1209675"/>
            <a:ext cx="5838825" cy="2524125"/>
          </a:xfrm>
          <a:prstGeom prst="ellipse">
            <a:avLst/>
          </a:prstGeom>
          <a:solidFill>
            <a:srgbClr val="CCCCCC"/>
          </a:solidFill>
          <a:ln w="9525" algn="ctr">
            <a:noFill/>
            <a:round/>
            <a:headEnd/>
            <a:tailEnd/>
          </a:ln>
        </p:spPr>
        <p:txBody>
          <a:bodyPr wrap="none" lIns="73025" tIns="36512" rIns="73025" bIns="36512" anchor="ctr"/>
          <a:lstStyle/>
          <a:p>
            <a:pPr defTabSz="814388"/>
            <a:endParaRPr lang="en-US" sz="3000" b="1">
              <a:latin typeface="Calibri" pitchFamily="34" charset="0"/>
            </a:endParaRPr>
          </a:p>
        </p:txBody>
      </p:sp>
      <p:sp>
        <p:nvSpPr>
          <p:cNvPr id="109572" name="Line 25"/>
          <p:cNvSpPr>
            <a:spLocks noChangeShapeType="1"/>
          </p:cNvSpPr>
          <p:nvPr>
            <p:custDataLst>
              <p:tags r:id="rId2"/>
            </p:custDataLst>
          </p:nvPr>
        </p:nvSpPr>
        <p:spPr bwMode="auto">
          <a:xfrm flipH="1">
            <a:off x="3875088" y="4292600"/>
            <a:ext cx="871537" cy="719138"/>
          </a:xfrm>
          <a:prstGeom prst="line">
            <a:avLst/>
          </a:prstGeom>
          <a:noFill/>
          <a:ln w="38100">
            <a:solidFill>
              <a:srgbClr val="999999"/>
            </a:solidFill>
            <a:round/>
            <a:headEnd type="none" w="sm" len="sm"/>
            <a:tailEnd type="none" w="sm" len="sm"/>
          </a:ln>
        </p:spPr>
        <p:txBody>
          <a:bodyPr wrap="none" anchor="ctr"/>
          <a:lstStyle/>
          <a:p>
            <a:endParaRPr lang="en-US"/>
          </a:p>
        </p:txBody>
      </p:sp>
      <p:sp>
        <p:nvSpPr>
          <p:cNvPr id="109573" name="Line 9"/>
          <p:cNvSpPr>
            <a:spLocks noChangeShapeType="1"/>
          </p:cNvSpPr>
          <p:nvPr/>
        </p:nvSpPr>
        <p:spPr bwMode="auto">
          <a:xfrm>
            <a:off x="4930775" y="3294063"/>
            <a:ext cx="212725" cy="552450"/>
          </a:xfrm>
          <a:prstGeom prst="line">
            <a:avLst/>
          </a:prstGeom>
          <a:noFill/>
          <a:ln w="38100">
            <a:solidFill>
              <a:srgbClr val="808080"/>
            </a:solidFill>
            <a:round/>
            <a:headEnd type="none" w="sm" len="sm"/>
            <a:tailEnd type="none" w="sm" len="sm"/>
          </a:ln>
        </p:spPr>
        <p:txBody>
          <a:bodyPr wrap="none" anchor="ctr"/>
          <a:lstStyle/>
          <a:p>
            <a:endParaRPr lang="en-US"/>
          </a:p>
        </p:txBody>
      </p:sp>
      <p:sp>
        <p:nvSpPr>
          <p:cNvPr id="109574" name="Line 16"/>
          <p:cNvSpPr>
            <a:spLocks noChangeShapeType="1"/>
          </p:cNvSpPr>
          <p:nvPr/>
        </p:nvSpPr>
        <p:spPr bwMode="auto">
          <a:xfrm flipH="1">
            <a:off x="3387725" y="5164138"/>
            <a:ext cx="334963" cy="533400"/>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09575" name="Line 11"/>
          <p:cNvSpPr>
            <a:spLocks noChangeShapeType="1"/>
          </p:cNvSpPr>
          <p:nvPr/>
        </p:nvSpPr>
        <p:spPr bwMode="auto">
          <a:xfrm flipH="1">
            <a:off x="4921250" y="2552700"/>
            <a:ext cx="44450" cy="542925"/>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09576" name="Line 12"/>
          <p:cNvSpPr>
            <a:spLocks noChangeShapeType="1"/>
          </p:cNvSpPr>
          <p:nvPr/>
        </p:nvSpPr>
        <p:spPr bwMode="auto">
          <a:xfrm flipH="1">
            <a:off x="5027613" y="2001838"/>
            <a:ext cx="165100" cy="374650"/>
          </a:xfrm>
          <a:prstGeom prst="line">
            <a:avLst/>
          </a:prstGeom>
          <a:noFill/>
          <a:ln w="25400">
            <a:solidFill>
              <a:schemeClr val="tx1"/>
            </a:solidFill>
            <a:round/>
            <a:headEnd type="none" w="sm" len="sm"/>
            <a:tailEnd type="none" w="sm" len="sm"/>
          </a:ln>
        </p:spPr>
        <p:txBody>
          <a:bodyPr wrap="none" anchor="ctr"/>
          <a:lstStyle/>
          <a:p>
            <a:endParaRPr lang="en-US"/>
          </a:p>
        </p:txBody>
      </p:sp>
      <p:pic>
        <p:nvPicPr>
          <p:cNvPr id="109577" name="Picture 17" descr="man_mtbz_char"/>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103563" y="5497513"/>
            <a:ext cx="466725" cy="377825"/>
          </a:xfrm>
          <a:prstGeom prst="rect">
            <a:avLst/>
          </a:prstGeom>
          <a:noFill/>
          <a:ln w="9525">
            <a:noFill/>
            <a:miter lim="800000"/>
            <a:headEnd/>
            <a:tailEnd/>
          </a:ln>
        </p:spPr>
      </p:pic>
      <p:sp>
        <p:nvSpPr>
          <p:cNvPr id="109578" name="Text Box 35"/>
          <p:cNvSpPr txBox="1">
            <a:spLocks noChangeArrowheads="1"/>
          </p:cNvSpPr>
          <p:nvPr/>
        </p:nvSpPr>
        <p:spPr bwMode="auto">
          <a:xfrm>
            <a:off x="5532438" y="2379663"/>
            <a:ext cx="893762" cy="504825"/>
          </a:xfrm>
          <a:prstGeom prst="rect">
            <a:avLst/>
          </a:prstGeom>
          <a:noFill/>
          <a:ln w="9525">
            <a:noFill/>
            <a:miter lim="800000"/>
            <a:headEnd/>
            <a:tailEnd/>
          </a:ln>
        </p:spPr>
        <p:txBody>
          <a:bodyPr lIns="73025" tIns="36512" rIns="73025" bIns="36512">
            <a:spAutoFit/>
          </a:bodyPr>
          <a:lstStyle/>
          <a:p>
            <a:r>
              <a:rPr lang="en-US" sz="1400" b="1">
                <a:latin typeface="Calibri" pitchFamily="34" charset="0"/>
              </a:rPr>
              <a:t>Central</a:t>
            </a:r>
          </a:p>
          <a:p>
            <a:r>
              <a:rPr lang="en-US" sz="1400" b="1">
                <a:latin typeface="Calibri" pitchFamily="34" charset="0"/>
              </a:rPr>
              <a:t>Site</a:t>
            </a:r>
          </a:p>
        </p:txBody>
      </p:sp>
      <p:sp>
        <p:nvSpPr>
          <p:cNvPr id="109579" name="Text Box 36"/>
          <p:cNvSpPr txBox="1">
            <a:spLocks noChangeArrowheads="1"/>
          </p:cNvSpPr>
          <p:nvPr/>
        </p:nvSpPr>
        <p:spPr bwMode="auto">
          <a:xfrm>
            <a:off x="3206750" y="5926138"/>
            <a:ext cx="1185863" cy="320675"/>
          </a:xfrm>
          <a:prstGeom prst="rect">
            <a:avLst/>
          </a:prstGeom>
          <a:noFill/>
          <a:ln w="9525">
            <a:noFill/>
            <a:miter lim="800000"/>
            <a:headEnd/>
            <a:tailEnd/>
          </a:ln>
        </p:spPr>
        <p:txBody>
          <a:bodyPr lIns="73025" tIns="36512" rIns="73025" bIns="36512">
            <a:spAutoFit/>
          </a:bodyPr>
          <a:lstStyle/>
          <a:p>
            <a:r>
              <a:rPr lang="en-US" sz="1600" b="1">
                <a:cs typeface="Arial" pitchFamily="34" charset="0"/>
              </a:rPr>
              <a:t>Location 2</a:t>
            </a:r>
            <a:endParaRPr lang="en-US" sz="1600" b="1" i="1">
              <a:cs typeface="Arial" pitchFamily="34" charset="0"/>
            </a:endParaRPr>
          </a:p>
        </p:txBody>
      </p:sp>
      <p:sp>
        <p:nvSpPr>
          <p:cNvPr id="109580" name="Text Box 38"/>
          <p:cNvSpPr txBox="1">
            <a:spLocks noChangeArrowheads="1"/>
          </p:cNvSpPr>
          <p:nvPr/>
        </p:nvSpPr>
        <p:spPr bwMode="auto">
          <a:xfrm>
            <a:off x="5224463" y="2890838"/>
            <a:ext cx="1490662" cy="320675"/>
          </a:xfrm>
          <a:prstGeom prst="rect">
            <a:avLst/>
          </a:prstGeom>
          <a:noFill/>
          <a:ln w="9525">
            <a:noFill/>
            <a:miter lim="800000"/>
            <a:headEnd/>
            <a:tailEnd/>
          </a:ln>
        </p:spPr>
        <p:txBody>
          <a:bodyPr lIns="73025" tIns="36512" rIns="73025" bIns="36512">
            <a:spAutoFit/>
          </a:bodyPr>
          <a:lstStyle/>
          <a:p>
            <a:r>
              <a:rPr lang="en-US" sz="1600" b="1">
                <a:cs typeface="Arial" pitchFamily="34" charset="0"/>
              </a:rPr>
              <a:t>Location 1</a:t>
            </a:r>
          </a:p>
        </p:txBody>
      </p:sp>
      <p:sp>
        <p:nvSpPr>
          <p:cNvPr id="109581" name="Text Box 43"/>
          <p:cNvSpPr txBox="1">
            <a:spLocks noChangeArrowheads="1"/>
          </p:cNvSpPr>
          <p:nvPr/>
        </p:nvSpPr>
        <p:spPr bwMode="auto">
          <a:xfrm>
            <a:off x="1143000" y="5105400"/>
            <a:ext cx="1981200" cy="1058863"/>
          </a:xfrm>
          <a:prstGeom prst="rect">
            <a:avLst/>
          </a:prstGeom>
          <a:noFill/>
          <a:ln w="9525">
            <a:noFill/>
            <a:miter lim="800000"/>
            <a:headEnd/>
            <a:tailEnd/>
          </a:ln>
        </p:spPr>
        <p:txBody>
          <a:bodyPr lIns="73025" tIns="36512" rIns="73025" bIns="36512">
            <a:spAutoFit/>
          </a:bodyPr>
          <a:lstStyle/>
          <a:p>
            <a:r>
              <a:rPr lang="en-US" sz="1600" b="1" u="sng">
                <a:cs typeface="Arial" pitchFamily="34" charset="0"/>
              </a:rPr>
              <a:t>Reservation</a:t>
            </a:r>
          </a:p>
          <a:p>
            <a:r>
              <a:rPr lang="en-US" sz="1600" b="1">
                <a:cs typeface="Arial" pitchFamily="34" charset="0"/>
              </a:rPr>
              <a:t>Loc BW = 3 calls</a:t>
            </a:r>
          </a:p>
          <a:p>
            <a:r>
              <a:rPr lang="en-US" sz="1600" b="1">
                <a:cs typeface="Arial" pitchFamily="34" charset="0"/>
              </a:rPr>
              <a:t>Egress BW = 240</a:t>
            </a:r>
          </a:p>
          <a:p>
            <a:r>
              <a:rPr lang="en-US" sz="1600" b="1">
                <a:cs typeface="Arial" pitchFamily="34" charset="0"/>
              </a:rPr>
              <a:t>Ingress BW = 240</a:t>
            </a:r>
          </a:p>
        </p:txBody>
      </p:sp>
      <p:grpSp>
        <p:nvGrpSpPr>
          <p:cNvPr id="2" name="Group 75"/>
          <p:cNvGrpSpPr>
            <a:grpSpLocks/>
          </p:cNvGrpSpPr>
          <p:nvPr/>
        </p:nvGrpSpPr>
        <p:grpSpPr bwMode="auto">
          <a:xfrm>
            <a:off x="5486400" y="1698625"/>
            <a:ext cx="766763" cy="682625"/>
            <a:chOff x="4953000" y="2111375"/>
            <a:chExt cx="1069975" cy="860425"/>
          </a:xfrm>
        </p:grpSpPr>
        <p:sp>
          <p:nvSpPr>
            <p:cNvPr id="109610" name="Rectangle 52"/>
            <p:cNvSpPr>
              <a:spLocks noChangeArrowheads="1"/>
            </p:cNvSpPr>
            <p:nvPr/>
          </p:nvSpPr>
          <p:spPr bwMode="auto">
            <a:xfrm>
              <a:off x="4953000" y="2111375"/>
              <a:ext cx="1069975" cy="860425"/>
            </a:xfrm>
            <a:prstGeom prst="rect">
              <a:avLst/>
            </a:prstGeom>
            <a:noFill/>
            <a:ln w="28575">
              <a:solidFill>
                <a:schemeClr val="tx1"/>
              </a:solidFill>
              <a:prstDash val="dash"/>
              <a:miter lim="800000"/>
              <a:headEnd/>
              <a:tailEnd/>
            </a:ln>
          </p:spPr>
          <p:txBody>
            <a:bodyPr wrap="none" lIns="73025" tIns="36512" rIns="73025" bIns="36512" anchor="ctr"/>
            <a:lstStyle/>
            <a:p>
              <a:endParaRPr lang="en-US">
                <a:latin typeface="Calibri" pitchFamily="34" charset="0"/>
              </a:endParaRPr>
            </a:p>
          </p:txBody>
        </p:sp>
        <p:sp>
          <p:nvSpPr>
            <p:cNvPr id="109611" name="Line 53"/>
            <p:cNvSpPr>
              <a:spLocks noChangeShapeType="1"/>
            </p:cNvSpPr>
            <p:nvPr/>
          </p:nvSpPr>
          <p:spPr bwMode="auto">
            <a:xfrm flipH="1" flipV="1">
              <a:off x="5492750" y="2320925"/>
              <a:ext cx="241300" cy="500063"/>
            </a:xfrm>
            <a:prstGeom prst="line">
              <a:avLst/>
            </a:prstGeom>
            <a:noFill/>
            <a:ln w="19050">
              <a:solidFill>
                <a:schemeClr val="tx1"/>
              </a:solidFill>
              <a:round/>
              <a:headEnd/>
              <a:tailEnd/>
            </a:ln>
          </p:spPr>
          <p:txBody>
            <a:bodyPr wrap="none" anchor="ctr"/>
            <a:lstStyle/>
            <a:p>
              <a:endParaRPr lang="en-US"/>
            </a:p>
          </p:txBody>
        </p:sp>
        <p:sp>
          <p:nvSpPr>
            <p:cNvPr id="109612" name="Line 54"/>
            <p:cNvSpPr>
              <a:spLocks noChangeShapeType="1"/>
            </p:cNvSpPr>
            <p:nvPr/>
          </p:nvSpPr>
          <p:spPr bwMode="auto">
            <a:xfrm flipH="1" flipV="1">
              <a:off x="5492750" y="2314575"/>
              <a:ext cx="307975" cy="212725"/>
            </a:xfrm>
            <a:prstGeom prst="line">
              <a:avLst/>
            </a:prstGeom>
            <a:noFill/>
            <a:ln w="19050">
              <a:solidFill>
                <a:schemeClr val="tx1"/>
              </a:solidFill>
              <a:round/>
              <a:headEnd/>
              <a:tailEnd/>
            </a:ln>
          </p:spPr>
          <p:txBody>
            <a:bodyPr wrap="none" anchor="ctr"/>
            <a:lstStyle/>
            <a:p>
              <a:endParaRPr lang="en-US"/>
            </a:p>
          </p:txBody>
        </p:sp>
        <p:sp>
          <p:nvSpPr>
            <p:cNvPr id="109613" name="Line 55"/>
            <p:cNvSpPr>
              <a:spLocks noChangeShapeType="1"/>
            </p:cNvSpPr>
            <p:nvPr/>
          </p:nvSpPr>
          <p:spPr bwMode="auto">
            <a:xfrm flipV="1">
              <a:off x="5267325" y="2309813"/>
              <a:ext cx="227013" cy="471487"/>
            </a:xfrm>
            <a:prstGeom prst="line">
              <a:avLst/>
            </a:prstGeom>
            <a:noFill/>
            <a:ln w="19050">
              <a:solidFill>
                <a:schemeClr val="tx1"/>
              </a:solidFill>
              <a:round/>
              <a:headEnd/>
              <a:tailEnd/>
            </a:ln>
          </p:spPr>
          <p:txBody>
            <a:bodyPr wrap="none" anchor="ctr"/>
            <a:lstStyle/>
            <a:p>
              <a:endParaRPr lang="en-US"/>
            </a:p>
          </p:txBody>
        </p:sp>
        <p:sp>
          <p:nvSpPr>
            <p:cNvPr id="109614" name="Line 56"/>
            <p:cNvSpPr>
              <a:spLocks noChangeShapeType="1"/>
            </p:cNvSpPr>
            <p:nvPr/>
          </p:nvSpPr>
          <p:spPr bwMode="auto">
            <a:xfrm flipV="1">
              <a:off x="5165725" y="2325688"/>
              <a:ext cx="317500" cy="196850"/>
            </a:xfrm>
            <a:prstGeom prst="line">
              <a:avLst/>
            </a:prstGeom>
            <a:noFill/>
            <a:ln w="19050">
              <a:solidFill>
                <a:schemeClr val="tx1"/>
              </a:solidFill>
              <a:round/>
              <a:headEnd/>
              <a:tailEnd/>
            </a:ln>
          </p:spPr>
          <p:txBody>
            <a:bodyPr wrap="none" anchor="ctr"/>
            <a:lstStyle/>
            <a:p>
              <a:endParaRPr lang="en-US"/>
            </a:p>
          </p:txBody>
        </p:sp>
        <p:sp>
          <p:nvSpPr>
            <p:cNvPr id="109615" name="Line 57"/>
            <p:cNvSpPr>
              <a:spLocks noChangeShapeType="1"/>
            </p:cNvSpPr>
            <p:nvPr/>
          </p:nvSpPr>
          <p:spPr bwMode="auto">
            <a:xfrm flipV="1">
              <a:off x="5181600" y="2532063"/>
              <a:ext cx="604838" cy="0"/>
            </a:xfrm>
            <a:prstGeom prst="line">
              <a:avLst/>
            </a:prstGeom>
            <a:noFill/>
            <a:ln w="19050">
              <a:solidFill>
                <a:schemeClr val="tx1"/>
              </a:solidFill>
              <a:round/>
              <a:headEnd/>
              <a:tailEnd/>
            </a:ln>
          </p:spPr>
          <p:txBody>
            <a:bodyPr wrap="none" anchor="ctr"/>
            <a:lstStyle/>
            <a:p>
              <a:endParaRPr lang="en-US"/>
            </a:p>
          </p:txBody>
        </p:sp>
        <p:sp>
          <p:nvSpPr>
            <p:cNvPr id="109616" name="Line 58"/>
            <p:cNvSpPr>
              <a:spLocks noChangeShapeType="1"/>
            </p:cNvSpPr>
            <p:nvPr/>
          </p:nvSpPr>
          <p:spPr bwMode="auto">
            <a:xfrm>
              <a:off x="5178425" y="2527300"/>
              <a:ext cx="571500" cy="280988"/>
            </a:xfrm>
            <a:prstGeom prst="line">
              <a:avLst/>
            </a:prstGeom>
            <a:noFill/>
            <a:ln w="19050">
              <a:solidFill>
                <a:schemeClr val="tx1"/>
              </a:solidFill>
              <a:round/>
              <a:headEnd/>
              <a:tailEnd/>
            </a:ln>
          </p:spPr>
          <p:txBody>
            <a:bodyPr wrap="none" anchor="ctr"/>
            <a:lstStyle/>
            <a:p>
              <a:endParaRPr lang="en-US"/>
            </a:p>
          </p:txBody>
        </p:sp>
        <p:sp>
          <p:nvSpPr>
            <p:cNvPr id="109617" name="Line 59"/>
            <p:cNvSpPr>
              <a:spLocks noChangeShapeType="1"/>
            </p:cNvSpPr>
            <p:nvPr/>
          </p:nvSpPr>
          <p:spPr bwMode="auto">
            <a:xfrm>
              <a:off x="5175250" y="2522538"/>
              <a:ext cx="93663" cy="287337"/>
            </a:xfrm>
            <a:prstGeom prst="line">
              <a:avLst/>
            </a:prstGeom>
            <a:noFill/>
            <a:ln w="19050">
              <a:solidFill>
                <a:schemeClr val="tx1"/>
              </a:solidFill>
              <a:round/>
              <a:headEnd/>
              <a:tailEnd/>
            </a:ln>
          </p:spPr>
          <p:txBody>
            <a:bodyPr wrap="none" anchor="ctr"/>
            <a:lstStyle/>
            <a:p>
              <a:endParaRPr lang="en-US"/>
            </a:p>
          </p:txBody>
        </p:sp>
        <p:sp>
          <p:nvSpPr>
            <p:cNvPr id="109618" name="Line 60"/>
            <p:cNvSpPr>
              <a:spLocks noChangeShapeType="1"/>
            </p:cNvSpPr>
            <p:nvPr/>
          </p:nvSpPr>
          <p:spPr bwMode="auto">
            <a:xfrm flipV="1">
              <a:off x="5275263" y="2784475"/>
              <a:ext cx="466725" cy="1588"/>
            </a:xfrm>
            <a:prstGeom prst="line">
              <a:avLst/>
            </a:prstGeom>
            <a:noFill/>
            <a:ln w="19050">
              <a:solidFill>
                <a:schemeClr val="tx1"/>
              </a:solidFill>
              <a:round/>
              <a:headEnd/>
              <a:tailEnd/>
            </a:ln>
          </p:spPr>
          <p:txBody>
            <a:bodyPr wrap="none" anchor="ctr"/>
            <a:lstStyle/>
            <a:p>
              <a:endParaRPr lang="en-US"/>
            </a:p>
          </p:txBody>
        </p:sp>
        <p:sp>
          <p:nvSpPr>
            <p:cNvPr id="109619" name="Line 61"/>
            <p:cNvSpPr>
              <a:spLocks noChangeShapeType="1"/>
            </p:cNvSpPr>
            <p:nvPr/>
          </p:nvSpPr>
          <p:spPr bwMode="auto">
            <a:xfrm flipV="1">
              <a:off x="5272088" y="2519363"/>
              <a:ext cx="544512" cy="268287"/>
            </a:xfrm>
            <a:prstGeom prst="line">
              <a:avLst/>
            </a:prstGeom>
            <a:noFill/>
            <a:ln w="19050">
              <a:solidFill>
                <a:schemeClr val="tx1"/>
              </a:solidFill>
              <a:round/>
              <a:headEnd/>
              <a:tailEnd/>
            </a:ln>
          </p:spPr>
          <p:txBody>
            <a:bodyPr wrap="none" anchor="ctr"/>
            <a:lstStyle/>
            <a:p>
              <a:endParaRPr lang="en-US"/>
            </a:p>
          </p:txBody>
        </p:sp>
        <p:sp>
          <p:nvSpPr>
            <p:cNvPr id="109620" name="Line 62"/>
            <p:cNvSpPr>
              <a:spLocks noChangeShapeType="1"/>
            </p:cNvSpPr>
            <p:nvPr/>
          </p:nvSpPr>
          <p:spPr bwMode="auto">
            <a:xfrm flipV="1">
              <a:off x="5718175" y="2520950"/>
              <a:ext cx="69850" cy="261938"/>
            </a:xfrm>
            <a:prstGeom prst="line">
              <a:avLst/>
            </a:prstGeom>
            <a:noFill/>
            <a:ln w="19050">
              <a:solidFill>
                <a:schemeClr val="tx1"/>
              </a:solidFill>
              <a:round/>
              <a:headEnd/>
              <a:tailEnd/>
            </a:ln>
          </p:spPr>
          <p:txBody>
            <a:bodyPr wrap="none" anchor="ctr"/>
            <a:lstStyle/>
            <a:p>
              <a:endParaRPr lang="en-US"/>
            </a:p>
          </p:txBody>
        </p:sp>
        <p:pic>
          <p:nvPicPr>
            <p:cNvPr id="109621" name="Picture 46" descr="Cisco_CallManager"/>
            <p:cNvPicPr>
              <a:picLocks noChangeAspect="1" noChangeArrowheads="1"/>
            </p:cNvPicPr>
            <p:nvPr/>
          </p:nvPicPr>
          <p:blipFill>
            <a:blip r:embed="rId7" cstate="print"/>
            <a:srcRect/>
            <a:stretch>
              <a:fillRect/>
            </a:stretch>
          </p:blipFill>
          <p:spPr bwMode="auto">
            <a:xfrm>
              <a:off x="5105400" y="2667000"/>
              <a:ext cx="304800" cy="288783"/>
            </a:xfrm>
            <a:prstGeom prst="rect">
              <a:avLst/>
            </a:prstGeom>
            <a:noFill/>
            <a:ln w="9525">
              <a:noFill/>
              <a:miter lim="800000"/>
              <a:headEnd/>
              <a:tailEnd/>
            </a:ln>
          </p:spPr>
        </p:pic>
        <p:pic>
          <p:nvPicPr>
            <p:cNvPr id="109622" name="Picture 46" descr="Cisco_CallManager"/>
            <p:cNvPicPr>
              <a:picLocks noChangeAspect="1" noChangeArrowheads="1"/>
            </p:cNvPicPr>
            <p:nvPr/>
          </p:nvPicPr>
          <p:blipFill>
            <a:blip r:embed="rId7" cstate="print"/>
            <a:srcRect/>
            <a:stretch>
              <a:fillRect/>
            </a:stretch>
          </p:blipFill>
          <p:spPr bwMode="auto">
            <a:xfrm>
              <a:off x="5562600" y="2667000"/>
              <a:ext cx="304800" cy="288783"/>
            </a:xfrm>
            <a:prstGeom prst="rect">
              <a:avLst/>
            </a:prstGeom>
            <a:noFill/>
            <a:ln w="9525">
              <a:noFill/>
              <a:miter lim="800000"/>
              <a:headEnd/>
              <a:tailEnd/>
            </a:ln>
          </p:spPr>
        </p:pic>
        <p:pic>
          <p:nvPicPr>
            <p:cNvPr id="109623" name="Picture 46" descr="Cisco_CallManager"/>
            <p:cNvPicPr>
              <a:picLocks noChangeAspect="1" noChangeArrowheads="1"/>
            </p:cNvPicPr>
            <p:nvPr/>
          </p:nvPicPr>
          <p:blipFill>
            <a:blip r:embed="rId7" cstate="print"/>
            <a:srcRect/>
            <a:stretch>
              <a:fillRect/>
            </a:stretch>
          </p:blipFill>
          <p:spPr bwMode="auto">
            <a:xfrm>
              <a:off x="5029200" y="2362200"/>
              <a:ext cx="304800" cy="288783"/>
            </a:xfrm>
            <a:prstGeom prst="rect">
              <a:avLst/>
            </a:prstGeom>
            <a:noFill/>
            <a:ln w="9525">
              <a:noFill/>
              <a:miter lim="800000"/>
              <a:headEnd/>
              <a:tailEnd/>
            </a:ln>
          </p:spPr>
        </p:pic>
        <p:pic>
          <p:nvPicPr>
            <p:cNvPr id="109624" name="Picture 46" descr="Cisco_CallManager"/>
            <p:cNvPicPr>
              <a:picLocks noChangeAspect="1" noChangeArrowheads="1"/>
            </p:cNvPicPr>
            <p:nvPr/>
          </p:nvPicPr>
          <p:blipFill>
            <a:blip r:embed="rId7" cstate="print"/>
            <a:srcRect/>
            <a:stretch>
              <a:fillRect/>
            </a:stretch>
          </p:blipFill>
          <p:spPr bwMode="auto">
            <a:xfrm>
              <a:off x="5638800" y="2362200"/>
              <a:ext cx="304800" cy="288783"/>
            </a:xfrm>
            <a:prstGeom prst="rect">
              <a:avLst/>
            </a:prstGeom>
            <a:noFill/>
            <a:ln w="9525">
              <a:noFill/>
              <a:miter lim="800000"/>
              <a:headEnd/>
              <a:tailEnd/>
            </a:ln>
          </p:spPr>
        </p:pic>
        <p:pic>
          <p:nvPicPr>
            <p:cNvPr id="109625" name="Picture 46" descr="Cisco_CallManager"/>
            <p:cNvPicPr>
              <a:picLocks noChangeAspect="1" noChangeArrowheads="1"/>
            </p:cNvPicPr>
            <p:nvPr/>
          </p:nvPicPr>
          <p:blipFill>
            <a:blip r:embed="rId7" cstate="print"/>
            <a:srcRect/>
            <a:stretch>
              <a:fillRect/>
            </a:stretch>
          </p:blipFill>
          <p:spPr bwMode="auto">
            <a:xfrm>
              <a:off x="5334000" y="2133600"/>
              <a:ext cx="304800" cy="288783"/>
            </a:xfrm>
            <a:prstGeom prst="rect">
              <a:avLst/>
            </a:prstGeom>
            <a:noFill/>
            <a:ln w="9525">
              <a:noFill/>
              <a:miter lim="800000"/>
              <a:headEnd/>
              <a:tailEnd/>
            </a:ln>
          </p:spPr>
        </p:pic>
      </p:grpSp>
      <p:grpSp>
        <p:nvGrpSpPr>
          <p:cNvPr id="3" name="Group 78"/>
          <p:cNvGrpSpPr>
            <a:grpSpLocks/>
          </p:cNvGrpSpPr>
          <p:nvPr/>
        </p:nvGrpSpPr>
        <p:grpSpPr bwMode="auto">
          <a:xfrm>
            <a:off x="3276600" y="3660775"/>
            <a:ext cx="2819400" cy="838200"/>
            <a:chOff x="3842657" y="2895600"/>
            <a:chExt cx="1600200" cy="838200"/>
          </a:xfrm>
        </p:grpSpPr>
        <p:pic>
          <p:nvPicPr>
            <p:cNvPr id="109608" name="Picture 2"/>
            <p:cNvPicPr>
              <a:picLocks noChangeArrowheads="1"/>
            </p:cNvPicPr>
            <p:nvPr/>
          </p:nvPicPr>
          <p:blipFill>
            <a:blip r:embed="rId8" cstate="print"/>
            <a:srcRect/>
            <a:stretch>
              <a:fillRect/>
            </a:stretch>
          </p:blipFill>
          <p:spPr bwMode="auto">
            <a:xfrm>
              <a:off x="3842657" y="2895600"/>
              <a:ext cx="1600200" cy="838200"/>
            </a:xfrm>
            <a:prstGeom prst="rect">
              <a:avLst/>
            </a:prstGeom>
            <a:noFill/>
            <a:ln w="9525">
              <a:noFill/>
              <a:miter lim="800000"/>
              <a:headEnd/>
              <a:tailEnd/>
            </a:ln>
          </p:spPr>
        </p:pic>
        <p:sp>
          <p:nvSpPr>
            <p:cNvPr id="109609" name="Text Box 27"/>
            <p:cNvSpPr txBox="1">
              <a:spLocks noChangeArrowheads="1"/>
            </p:cNvSpPr>
            <p:nvPr/>
          </p:nvSpPr>
          <p:spPr bwMode="auto">
            <a:xfrm>
              <a:off x="4837376" y="3197225"/>
              <a:ext cx="593040" cy="336550"/>
            </a:xfrm>
            <a:prstGeom prst="rect">
              <a:avLst/>
            </a:prstGeom>
            <a:noFill/>
            <a:ln w="9525">
              <a:noFill/>
              <a:miter lim="800000"/>
              <a:headEnd/>
              <a:tailEnd/>
            </a:ln>
          </p:spPr>
          <p:txBody>
            <a:bodyPr>
              <a:spAutoFit/>
            </a:bodyPr>
            <a:lstStyle/>
            <a:p>
              <a:r>
                <a:rPr lang="en-US" sz="1600" b="1">
                  <a:latin typeface="Calibri" pitchFamily="34" charset="0"/>
                </a:rPr>
                <a:t>IP WAN</a:t>
              </a:r>
            </a:p>
          </p:txBody>
        </p:sp>
      </p:grpSp>
      <p:pic>
        <p:nvPicPr>
          <p:cNvPr id="109584" name="Picture 13" descr="man_mtbz_char"/>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900613" y="1695450"/>
            <a:ext cx="503237" cy="407988"/>
          </a:xfrm>
          <a:prstGeom prst="rect">
            <a:avLst/>
          </a:prstGeom>
          <a:noFill/>
          <a:ln w="9525">
            <a:noFill/>
            <a:miter lim="800000"/>
            <a:headEnd/>
            <a:tailEnd/>
          </a:ln>
        </p:spPr>
      </p:pic>
      <p:pic>
        <p:nvPicPr>
          <p:cNvPr id="109586" name="Picture 73" descr="WorkgroupSwitchVoice"/>
          <p:cNvPicPr>
            <a:picLocks noChangeAspect="1" noChangeArrowheads="1"/>
          </p:cNvPicPr>
          <p:nvPr/>
        </p:nvPicPr>
        <p:blipFill>
          <a:blip r:embed="rId9" cstate="print"/>
          <a:srcRect/>
          <a:stretch>
            <a:fillRect/>
          </a:stretch>
        </p:blipFill>
        <p:spPr bwMode="auto">
          <a:xfrm>
            <a:off x="4551363" y="2278063"/>
            <a:ext cx="915987" cy="390525"/>
          </a:xfrm>
          <a:prstGeom prst="rect">
            <a:avLst/>
          </a:prstGeom>
          <a:noFill/>
          <a:ln w="9525">
            <a:noFill/>
            <a:miter lim="800000"/>
            <a:headEnd/>
            <a:tailEnd/>
          </a:ln>
        </p:spPr>
      </p:pic>
      <p:grpSp>
        <p:nvGrpSpPr>
          <p:cNvPr id="4" name="Group 74"/>
          <p:cNvGrpSpPr>
            <a:grpSpLocks/>
          </p:cNvGrpSpPr>
          <p:nvPr/>
        </p:nvGrpSpPr>
        <p:grpSpPr bwMode="auto">
          <a:xfrm>
            <a:off x="3124200" y="1462088"/>
            <a:ext cx="1216794" cy="1510640"/>
            <a:chOff x="2938973" y="644556"/>
            <a:chExt cx="1071329" cy="1568936"/>
          </a:xfrm>
        </p:grpSpPr>
        <p:pic>
          <p:nvPicPr>
            <p:cNvPr id="109606" name="Picture 74" descr="CIsco_Meetingplace_Express"/>
            <p:cNvPicPr>
              <a:picLocks noChangeAspect="1" noChangeArrowheads="1"/>
            </p:cNvPicPr>
            <p:nvPr/>
          </p:nvPicPr>
          <p:blipFill>
            <a:blip r:embed="rId10" cstate="print"/>
            <a:srcRect/>
            <a:stretch>
              <a:fillRect/>
            </a:stretch>
          </p:blipFill>
          <p:spPr bwMode="auto">
            <a:xfrm>
              <a:off x="3184071" y="644556"/>
              <a:ext cx="593271" cy="973335"/>
            </a:xfrm>
            <a:prstGeom prst="rect">
              <a:avLst/>
            </a:prstGeom>
            <a:noFill/>
            <a:ln w="9525">
              <a:noFill/>
              <a:miter lim="800000"/>
              <a:headEnd/>
              <a:tailEnd/>
            </a:ln>
          </p:spPr>
        </p:pic>
        <p:sp>
          <p:nvSpPr>
            <p:cNvPr id="109607" name="TextBox 65"/>
            <p:cNvSpPr txBox="1">
              <a:spLocks noChangeArrowheads="1"/>
            </p:cNvSpPr>
            <p:nvPr/>
          </p:nvSpPr>
          <p:spPr bwMode="auto">
            <a:xfrm>
              <a:off x="2938973" y="1542219"/>
              <a:ext cx="1071329" cy="671273"/>
            </a:xfrm>
            <a:prstGeom prst="rect">
              <a:avLst/>
            </a:prstGeom>
            <a:noFill/>
            <a:ln w="9525">
              <a:noFill/>
              <a:miter lim="800000"/>
              <a:headEnd/>
              <a:tailEnd/>
            </a:ln>
          </p:spPr>
          <p:txBody>
            <a:bodyPr wrap="square">
              <a:spAutoFit/>
            </a:bodyPr>
            <a:lstStyle/>
            <a:p>
              <a:pPr algn="ctr"/>
              <a:r>
                <a:rPr lang="en-US" sz="2000" dirty="0">
                  <a:latin typeface="Calibri" pitchFamily="34" charset="0"/>
                </a:rPr>
                <a:t>Recording Server</a:t>
              </a:r>
            </a:p>
          </p:txBody>
        </p:sp>
      </p:grpSp>
      <p:sp>
        <p:nvSpPr>
          <p:cNvPr id="109588" name="Freeform 67"/>
          <p:cNvSpPr>
            <a:spLocks/>
          </p:cNvSpPr>
          <p:nvPr/>
        </p:nvSpPr>
        <p:spPr bwMode="auto">
          <a:xfrm>
            <a:off x="3419475" y="2136775"/>
            <a:ext cx="1531938" cy="3357563"/>
          </a:xfrm>
          <a:custGeom>
            <a:avLst/>
            <a:gdLst>
              <a:gd name="T0" fmla="*/ 74815 w 1531258"/>
              <a:gd name="T1" fmla="*/ 3291029 h 3356428"/>
              <a:gd name="T2" fmla="*/ 129556 w 1531258"/>
              <a:gd name="T3" fmla="*/ 3247292 h 3356428"/>
              <a:gd name="T4" fmla="*/ 1301076 w 1531258"/>
              <a:gd name="T5" fmla="*/ 2066461 h 3356428"/>
              <a:gd name="T6" fmla="*/ 1465305 w 1531258"/>
              <a:gd name="T7" fmla="*/ 994962 h 3356428"/>
              <a:gd name="T8" fmla="*/ 852176 w 1531258"/>
              <a:gd name="T9" fmla="*/ 0 h 3356428"/>
              <a:gd name="T10" fmla="*/ 0 60000 65536"/>
              <a:gd name="T11" fmla="*/ 0 60000 65536"/>
              <a:gd name="T12" fmla="*/ 0 60000 65536"/>
              <a:gd name="T13" fmla="*/ 0 60000 65536"/>
              <a:gd name="T14" fmla="*/ 0 60000 65536"/>
              <a:gd name="T15" fmla="*/ 0 w 1531258"/>
              <a:gd name="T16" fmla="*/ 0 h 3356428"/>
              <a:gd name="T17" fmla="*/ 1531258 w 1531258"/>
              <a:gd name="T18" fmla="*/ 3356428 h 3356428"/>
            </a:gdLst>
            <a:ahLst/>
            <a:cxnLst>
              <a:cxn ang="T10">
                <a:pos x="T0" y="T1"/>
              </a:cxn>
              <a:cxn ang="T11">
                <a:pos x="T2" y="T3"/>
              </a:cxn>
              <a:cxn ang="T12">
                <a:pos x="T4" y="T5"/>
              </a:cxn>
              <a:cxn ang="T13">
                <a:pos x="T6" y="T7"/>
              </a:cxn>
              <a:cxn ang="T14">
                <a:pos x="T8" y="T9"/>
              </a:cxn>
            </a:cxnLst>
            <a:rect l="T15" t="T16" r="T17" b="T18"/>
            <a:pathLst>
              <a:path w="1531258" h="3356428">
                <a:moveTo>
                  <a:pt x="74386" y="3276600"/>
                </a:moveTo>
                <a:cubicBezTo>
                  <a:pt x="0" y="3356428"/>
                  <a:pt x="128815" y="3233057"/>
                  <a:pt x="128815" y="3233057"/>
                </a:cubicBezTo>
                <a:cubicBezTo>
                  <a:pt x="332015" y="3029857"/>
                  <a:pt x="1072243" y="2431143"/>
                  <a:pt x="1293586" y="2057400"/>
                </a:cubicBezTo>
                <a:cubicBezTo>
                  <a:pt x="1514929" y="1683657"/>
                  <a:pt x="1531258" y="1333500"/>
                  <a:pt x="1456872" y="990600"/>
                </a:cubicBezTo>
                <a:cubicBezTo>
                  <a:pt x="1382486" y="647700"/>
                  <a:pt x="1114879" y="323850"/>
                  <a:pt x="847272" y="0"/>
                </a:cubicBezTo>
              </a:path>
            </a:pathLst>
          </a:custGeom>
          <a:noFill/>
          <a:ln w="63500" cap="flat" cmpd="sng" algn="ctr">
            <a:solidFill>
              <a:srgbClr val="FFC000"/>
            </a:solidFill>
            <a:prstDash val="solid"/>
            <a:round/>
            <a:headEnd type="none" w="med" len="med"/>
            <a:tailEnd type="triangle" w="med" len="med"/>
          </a:ln>
        </p:spPr>
        <p:txBody>
          <a:bodyPr wrap="none" lIns="82124" tIns="41061" rIns="82124" bIns="41061" anchor="ctr"/>
          <a:lstStyle/>
          <a:p>
            <a:endParaRPr lang="en-US"/>
          </a:p>
        </p:txBody>
      </p:sp>
      <p:sp>
        <p:nvSpPr>
          <p:cNvPr id="109589" name="Freeform 68"/>
          <p:cNvSpPr>
            <a:spLocks/>
          </p:cNvSpPr>
          <p:nvPr/>
        </p:nvSpPr>
        <p:spPr bwMode="auto">
          <a:xfrm>
            <a:off x="3624263" y="1984375"/>
            <a:ext cx="1595437" cy="3484563"/>
          </a:xfrm>
          <a:custGeom>
            <a:avLst/>
            <a:gdLst>
              <a:gd name="T0" fmla="*/ 0 w 1594757"/>
              <a:gd name="T1" fmla="*/ 3498205 h 3483429"/>
              <a:gd name="T2" fmla="*/ 1302600 w 1594757"/>
              <a:gd name="T3" fmla="*/ 2230111 h 3483429"/>
              <a:gd name="T4" fmla="*/ 1510577 w 1594757"/>
              <a:gd name="T5" fmla="*/ 1191582 h 3483429"/>
              <a:gd name="T6" fmla="*/ 744342 w 1594757"/>
              <a:gd name="T7" fmla="*/ 0 h 3483429"/>
              <a:gd name="T8" fmla="*/ 0 60000 65536"/>
              <a:gd name="T9" fmla="*/ 0 60000 65536"/>
              <a:gd name="T10" fmla="*/ 0 60000 65536"/>
              <a:gd name="T11" fmla="*/ 0 60000 65536"/>
              <a:gd name="T12" fmla="*/ 0 w 1594757"/>
              <a:gd name="T13" fmla="*/ 0 h 3483429"/>
              <a:gd name="T14" fmla="*/ 1594757 w 1594757"/>
              <a:gd name="T15" fmla="*/ 3483429 h 3483429"/>
            </a:gdLst>
            <a:ahLst/>
            <a:cxnLst>
              <a:cxn ang="T8">
                <a:pos x="T0" y="T1"/>
              </a:cxn>
              <a:cxn ang="T9">
                <a:pos x="T2" y="T3"/>
              </a:cxn>
              <a:cxn ang="T10">
                <a:pos x="T4" y="T5"/>
              </a:cxn>
              <a:cxn ang="T11">
                <a:pos x="T6" y="T7"/>
              </a:cxn>
            </a:cxnLst>
            <a:rect l="T12" t="T13" r="T14" b="T15"/>
            <a:pathLst>
              <a:path w="1594757" h="3483429">
                <a:moveTo>
                  <a:pt x="0" y="3483429"/>
                </a:moveTo>
                <a:cubicBezTo>
                  <a:pt x="522514" y="3043464"/>
                  <a:pt x="1045029" y="2603500"/>
                  <a:pt x="1295400" y="2220686"/>
                </a:cubicBezTo>
                <a:cubicBezTo>
                  <a:pt x="1545771" y="1837872"/>
                  <a:pt x="1594757" y="1556657"/>
                  <a:pt x="1502228" y="1186543"/>
                </a:cubicBezTo>
                <a:cubicBezTo>
                  <a:pt x="1409699" y="816429"/>
                  <a:pt x="740228" y="0"/>
                  <a:pt x="740228" y="0"/>
                </a:cubicBezTo>
              </a:path>
            </a:pathLst>
          </a:custGeom>
          <a:noFill/>
          <a:ln w="63500" cap="flat" cmpd="sng" algn="ctr">
            <a:solidFill>
              <a:srgbClr val="00B050"/>
            </a:solidFill>
            <a:prstDash val="solid"/>
            <a:round/>
            <a:headEnd type="none" w="med" len="med"/>
            <a:tailEnd type="triangle" w="med" len="med"/>
          </a:ln>
        </p:spPr>
        <p:txBody>
          <a:bodyPr wrap="none" lIns="82124" tIns="41061" rIns="82124" bIns="41061" anchor="ctr"/>
          <a:lstStyle/>
          <a:p>
            <a:endParaRPr lang="en-US"/>
          </a:p>
        </p:txBody>
      </p:sp>
      <p:cxnSp>
        <p:nvCxnSpPr>
          <p:cNvPr id="109590" name="Straight Arrow Connector 70"/>
          <p:cNvCxnSpPr>
            <a:cxnSpLocks noChangeShapeType="1"/>
          </p:cNvCxnSpPr>
          <p:nvPr/>
        </p:nvCxnSpPr>
        <p:spPr bwMode="auto">
          <a:xfrm rot="5400000">
            <a:off x="2964656" y="3653632"/>
            <a:ext cx="2060575" cy="1458912"/>
          </a:xfrm>
          <a:prstGeom prst="straightConnector1">
            <a:avLst/>
          </a:prstGeom>
          <a:noFill/>
          <a:ln w="63500" algn="ctr">
            <a:solidFill>
              <a:schemeClr val="tx2"/>
            </a:solidFill>
            <a:round/>
            <a:headEnd type="triangle" w="med" len="med"/>
            <a:tailEnd type="triangle" w="med" len="med"/>
          </a:ln>
        </p:spPr>
      </p:cxnSp>
      <p:grpSp>
        <p:nvGrpSpPr>
          <p:cNvPr id="5" name="Group 77"/>
          <p:cNvGrpSpPr>
            <a:grpSpLocks/>
          </p:cNvGrpSpPr>
          <p:nvPr/>
        </p:nvGrpSpPr>
        <p:grpSpPr bwMode="auto">
          <a:xfrm>
            <a:off x="3859213" y="1601788"/>
            <a:ext cx="669925" cy="261937"/>
            <a:chOff x="3076575" y="2220913"/>
            <a:chExt cx="685800" cy="289181"/>
          </a:xfrm>
        </p:grpSpPr>
        <p:sp>
          <p:nvSpPr>
            <p:cNvPr id="109604" name="AutoShape 110"/>
            <p:cNvSpPr>
              <a:spLocks noChangeArrowheads="1"/>
            </p:cNvSpPr>
            <p:nvPr>
              <p:custDataLst>
                <p:tags r:id="rId3"/>
              </p:custDataLst>
            </p:nvPr>
          </p:nvSpPr>
          <p:spPr bwMode="auto">
            <a:xfrm rot="-5400000">
              <a:off x="3305175" y="2036763"/>
              <a:ext cx="228600" cy="685800"/>
            </a:xfrm>
            <a:prstGeom prst="can">
              <a:avLst>
                <a:gd name="adj" fmla="val 75000"/>
              </a:avLst>
            </a:prstGeom>
            <a:solidFill>
              <a:srgbClr val="B92B38"/>
            </a:solidFill>
            <a:ln w="9525">
              <a:noFill/>
              <a:round/>
              <a:headEnd/>
              <a:tailEnd/>
            </a:ln>
          </p:spPr>
          <p:txBody>
            <a:bodyPr rot="10800000" wrap="none" lIns="73025" tIns="36512" rIns="73025" bIns="36512" anchor="ctr"/>
            <a:lstStyle/>
            <a:p>
              <a:pPr defTabSz="814388">
                <a:lnSpc>
                  <a:spcPct val="95000"/>
                </a:lnSpc>
                <a:spcBef>
                  <a:spcPct val="40000"/>
                </a:spcBef>
                <a:buClr>
                  <a:schemeClr val="accent1"/>
                </a:buClr>
                <a:buSzPct val="100000"/>
                <a:buFont typeface="Arial" pitchFamily="34" charset="0"/>
                <a:buNone/>
              </a:pPr>
              <a:endParaRPr lang="en-US" b="1">
                <a:latin typeface="Calibri" pitchFamily="34" charset="0"/>
              </a:endParaRPr>
            </a:p>
          </p:txBody>
        </p:sp>
        <p:sp>
          <p:nvSpPr>
            <p:cNvPr id="109605" name="Text Box 111"/>
            <p:cNvSpPr txBox="1">
              <a:spLocks noChangeArrowheads="1"/>
            </p:cNvSpPr>
            <p:nvPr/>
          </p:nvSpPr>
          <p:spPr bwMode="auto">
            <a:xfrm>
              <a:off x="3267075" y="2220913"/>
              <a:ext cx="437620" cy="289181"/>
            </a:xfrm>
            <a:prstGeom prst="rect">
              <a:avLst/>
            </a:prstGeom>
            <a:noFill/>
            <a:ln w="9525">
              <a:noFill/>
              <a:miter lim="800000"/>
              <a:headEnd/>
              <a:tailEnd/>
            </a:ln>
          </p:spPr>
          <p:txBody>
            <a:bodyPr wrap="none" lIns="73025" tIns="36512" rIns="73025" bIns="36512">
              <a:spAutoFit/>
            </a:bodyPr>
            <a:lstStyle/>
            <a:p>
              <a:r>
                <a:rPr lang="en-US" sz="1400" b="1">
                  <a:solidFill>
                    <a:schemeClr val="bg1"/>
                  </a:solidFill>
                  <a:latin typeface="Calibri" pitchFamily="34" charset="0"/>
                </a:rPr>
                <a:t>SIP</a:t>
              </a:r>
            </a:p>
          </p:txBody>
        </p:sp>
      </p:grpSp>
      <p:sp>
        <p:nvSpPr>
          <p:cNvPr id="109592" name="Text Box 43"/>
          <p:cNvSpPr txBox="1">
            <a:spLocks noChangeArrowheads="1"/>
          </p:cNvSpPr>
          <p:nvPr/>
        </p:nvSpPr>
        <p:spPr bwMode="auto">
          <a:xfrm>
            <a:off x="1371600" y="1751013"/>
            <a:ext cx="1938338" cy="1058862"/>
          </a:xfrm>
          <a:prstGeom prst="rect">
            <a:avLst/>
          </a:prstGeom>
          <a:noFill/>
          <a:ln w="9525">
            <a:noFill/>
            <a:miter lim="800000"/>
            <a:headEnd/>
            <a:tailEnd/>
          </a:ln>
        </p:spPr>
        <p:txBody>
          <a:bodyPr lIns="73025" tIns="36512" rIns="73025" bIns="36512">
            <a:spAutoFit/>
          </a:bodyPr>
          <a:lstStyle/>
          <a:p>
            <a:r>
              <a:rPr lang="en-US" sz="1600" b="1" u="sng">
                <a:cs typeface="Arial" pitchFamily="34" charset="0"/>
              </a:rPr>
              <a:t>Reservation</a:t>
            </a:r>
          </a:p>
          <a:p>
            <a:r>
              <a:rPr lang="en-US" sz="1600" b="1">
                <a:cs typeface="Arial" pitchFamily="34" charset="0"/>
              </a:rPr>
              <a:t>Loc BW = 3 calls</a:t>
            </a:r>
          </a:p>
          <a:p>
            <a:r>
              <a:rPr lang="en-US" sz="1600" b="1">
                <a:cs typeface="Arial" pitchFamily="34" charset="0"/>
              </a:rPr>
              <a:t>Egress BW = 240</a:t>
            </a:r>
          </a:p>
          <a:p>
            <a:r>
              <a:rPr lang="en-US" sz="1600" b="1">
                <a:cs typeface="Arial" pitchFamily="34" charset="0"/>
              </a:rPr>
              <a:t>Ingress BW = 240</a:t>
            </a:r>
          </a:p>
        </p:txBody>
      </p:sp>
      <p:grpSp>
        <p:nvGrpSpPr>
          <p:cNvPr id="6" name="Group 139"/>
          <p:cNvGrpSpPr>
            <a:grpSpLocks/>
          </p:cNvGrpSpPr>
          <p:nvPr/>
        </p:nvGrpSpPr>
        <p:grpSpPr bwMode="auto">
          <a:xfrm>
            <a:off x="5116814" y="5357061"/>
            <a:ext cx="3728804" cy="885285"/>
            <a:chOff x="2801415" y="5971997"/>
            <a:chExt cx="3728560" cy="886345"/>
          </a:xfrm>
        </p:grpSpPr>
        <p:cxnSp>
          <p:nvCxnSpPr>
            <p:cNvPr id="109598" name="Straight Arrow Connector 57"/>
            <p:cNvCxnSpPr>
              <a:cxnSpLocks noChangeShapeType="1"/>
            </p:cNvCxnSpPr>
            <p:nvPr/>
          </p:nvCxnSpPr>
          <p:spPr bwMode="auto">
            <a:xfrm>
              <a:off x="2817032" y="6157053"/>
              <a:ext cx="1240972" cy="1588"/>
            </a:xfrm>
            <a:prstGeom prst="straightConnector1">
              <a:avLst/>
            </a:prstGeom>
            <a:noFill/>
            <a:ln w="63500" algn="ctr">
              <a:solidFill>
                <a:schemeClr val="tx2"/>
              </a:solidFill>
              <a:round/>
              <a:headEnd type="triangle" w="med" len="med"/>
              <a:tailEnd type="triangle" w="med" len="med"/>
            </a:ln>
          </p:spPr>
        </p:cxnSp>
        <p:cxnSp>
          <p:nvCxnSpPr>
            <p:cNvPr id="109599" name="Straight Arrow Connector 58"/>
            <p:cNvCxnSpPr>
              <a:cxnSpLocks noChangeShapeType="1"/>
            </p:cNvCxnSpPr>
            <p:nvPr/>
          </p:nvCxnSpPr>
          <p:spPr bwMode="auto">
            <a:xfrm>
              <a:off x="2801415" y="6413105"/>
              <a:ext cx="1273629" cy="10885"/>
            </a:xfrm>
            <a:prstGeom prst="straightConnector1">
              <a:avLst/>
            </a:prstGeom>
            <a:noFill/>
            <a:ln w="63500" algn="ctr">
              <a:solidFill>
                <a:srgbClr val="FFC000"/>
              </a:solidFill>
              <a:round/>
              <a:headEnd/>
              <a:tailEnd type="triangle" w="med" len="med"/>
            </a:ln>
          </p:spPr>
        </p:cxnSp>
        <p:cxnSp>
          <p:nvCxnSpPr>
            <p:cNvPr id="109600" name="Straight Arrow Connector 59"/>
            <p:cNvCxnSpPr>
              <a:cxnSpLocks noChangeShapeType="1"/>
            </p:cNvCxnSpPr>
            <p:nvPr/>
          </p:nvCxnSpPr>
          <p:spPr bwMode="auto">
            <a:xfrm>
              <a:off x="2825553" y="6671049"/>
              <a:ext cx="1273629" cy="10885"/>
            </a:xfrm>
            <a:prstGeom prst="straightConnector1">
              <a:avLst/>
            </a:prstGeom>
            <a:noFill/>
            <a:ln w="63500" algn="ctr">
              <a:solidFill>
                <a:srgbClr val="00B050"/>
              </a:solidFill>
              <a:round/>
              <a:headEnd/>
              <a:tailEnd type="triangle" w="med" len="med"/>
            </a:ln>
          </p:spPr>
        </p:cxnSp>
        <p:sp>
          <p:nvSpPr>
            <p:cNvPr id="109601" name="TextBox 60"/>
            <p:cNvSpPr txBox="1">
              <a:spLocks noChangeArrowheads="1"/>
            </p:cNvSpPr>
            <p:nvPr/>
          </p:nvSpPr>
          <p:spPr bwMode="auto">
            <a:xfrm>
              <a:off x="4133440" y="6278873"/>
              <a:ext cx="1246940" cy="286575"/>
            </a:xfrm>
            <a:prstGeom prst="rect">
              <a:avLst/>
            </a:prstGeom>
            <a:noFill/>
            <a:ln w="9525">
              <a:noFill/>
              <a:miter lim="800000"/>
              <a:headEnd/>
              <a:tailEnd/>
            </a:ln>
          </p:spPr>
          <p:txBody>
            <a:bodyPr wrap="square">
              <a:spAutoFit/>
            </a:bodyPr>
            <a:lstStyle/>
            <a:p>
              <a:r>
                <a:rPr lang="en-US" sz="1400" b="1" dirty="0">
                  <a:latin typeface="Calibri" pitchFamily="34" charset="0"/>
                </a:rPr>
                <a:t>BIB: Called</a:t>
              </a:r>
            </a:p>
          </p:txBody>
        </p:sp>
        <p:sp>
          <p:nvSpPr>
            <p:cNvPr id="109602" name="TextBox 61"/>
            <p:cNvSpPr txBox="1">
              <a:spLocks noChangeArrowheads="1"/>
            </p:cNvSpPr>
            <p:nvPr/>
          </p:nvSpPr>
          <p:spPr bwMode="auto">
            <a:xfrm>
              <a:off x="4161813" y="6571767"/>
              <a:ext cx="1242079" cy="286575"/>
            </a:xfrm>
            <a:prstGeom prst="rect">
              <a:avLst/>
            </a:prstGeom>
            <a:noFill/>
            <a:ln w="9525">
              <a:noFill/>
              <a:miter lim="800000"/>
              <a:headEnd/>
              <a:tailEnd/>
            </a:ln>
          </p:spPr>
          <p:txBody>
            <a:bodyPr wrap="square">
              <a:spAutoFit/>
            </a:bodyPr>
            <a:lstStyle/>
            <a:p>
              <a:r>
                <a:rPr lang="en-US" sz="1400" b="1" dirty="0">
                  <a:latin typeface="Calibri" pitchFamily="34" charset="0"/>
                </a:rPr>
                <a:t>BIB: Calling</a:t>
              </a:r>
            </a:p>
          </p:txBody>
        </p:sp>
        <p:sp>
          <p:nvSpPr>
            <p:cNvPr id="109603" name="TextBox 62"/>
            <p:cNvSpPr txBox="1">
              <a:spLocks noChangeArrowheads="1"/>
            </p:cNvSpPr>
            <p:nvPr/>
          </p:nvSpPr>
          <p:spPr bwMode="auto">
            <a:xfrm>
              <a:off x="4191188" y="5971997"/>
              <a:ext cx="2338787" cy="286575"/>
            </a:xfrm>
            <a:prstGeom prst="rect">
              <a:avLst/>
            </a:prstGeom>
            <a:noFill/>
            <a:ln w="9525">
              <a:noFill/>
              <a:miter lim="800000"/>
              <a:headEnd/>
              <a:tailEnd/>
            </a:ln>
          </p:spPr>
          <p:txBody>
            <a:bodyPr wrap="square">
              <a:spAutoFit/>
            </a:bodyPr>
            <a:lstStyle/>
            <a:p>
              <a:r>
                <a:rPr lang="en-US" sz="1400" b="1" dirty="0">
                  <a:latin typeface="Calibri" pitchFamily="34" charset="0"/>
                </a:rPr>
                <a:t>Original call Calling + Called</a:t>
              </a:r>
            </a:p>
          </p:txBody>
        </p:sp>
      </p:grpSp>
      <p:sp>
        <p:nvSpPr>
          <p:cNvPr id="109594" name="Title 1"/>
          <p:cNvSpPr>
            <a:spLocks noGrp="1"/>
          </p:cNvSpPr>
          <p:nvPr>
            <p:ph type="title"/>
          </p:nvPr>
        </p:nvSpPr>
        <p:spPr>
          <a:xfrm>
            <a:off x="323850" y="150813"/>
            <a:ext cx="8582025" cy="896937"/>
          </a:xfrm>
        </p:spPr>
        <p:txBody>
          <a:bodyPr/>
          <a:lstStyle/>
          <a:p>
            <a:pPr eaLnBrk="1" hangingPunct="1"/>
            <a:r>
              <a:rPr lang="en-US" sz="2400" dirty="0" smtClean="0"/>
              <a:t>Recording Call Admission Control Bandwidth Reservation</a:t>
            </a:r>
            <a:br>
              <a:rPr lang="en-US" sz="2400" dirty="0" smtClean="0"/>
            </a:br>
            <a:r>
              <a:rPr lang="en-US" sz="2400" dirty="0" smtClean="0">
                <a:solidFill>
                  <a:srgbClr val="C00000"/>
                </a:solidFill>
              </a:rPr>
              <a:t>Without Optimization</a:t>
            </a:r>
          </a:p>
        </p:txBody>
      </p:sp>
      <p:sp>
        <p:nvSpPr>
          <p:cNvPr id="109595" name="TextBox 129"/>
          <p:cNvSpPr txBox="1">
            <a:spLocks noChangeArrowheads="1"/>
          </p:cNvSpPr>
          <p:nvPr/>
        </p:nvSpPr>
        <p:spPr bwMode="auto">
          <a:xfrm>
            <a:off x="5953125" y="1044575"/>
            <a:ext cx="2981325" cy="369888"/>
          </a:xfrm>
          <a:prstGeom prst="rect">
            <a:avLst/>
          </a:prstGeom>
          <a:solidFill>
            <a:srgbClr val="92D050"/>
          </a:solidFill>
          <a:ln w="9525">
            <a:noFill/>
            <a:miter lim="800000"/>
            <a:headEnd/>
            <a:tailEnd/>
          </a:ln>
        </p:spPr>
        <p:txBody>
          <a:bodyPr>
            <a:spAutoFit/>
          </a:bodyPr>
          <a:lstStyle/>
          <a:p>
            <a:r>
              <a:rPr lang="en-US">
                <a:latin typeface="Calibri" pitchFamily="34" charset="0"/>
              </a:rPr>
              <a:t>Based on G. 711 - 80k per call</a:t>
            </a:r>
          </a:p>
        </p:txBody>
      </p:sp>
      <p:pic>
        <p:nvPicPr>
          <p:cNvPr id="109596" name="Picture 66" descr="CiscoUnityExpress_v2"/>
          <p:cNvPicPr>
            <a:picLocks noChangeAspect="1" noChangeArrowheads="1"/>
          </p:cNvPicPr>
          <p:nvPr/>
        </p:nvPicPr>
        <p:blipFill>
          <a:blip r:embed="rId11" cstate="print"/>
          <a:srcRect/>
          <a:stretch>
            <a:fillRect/>
          </a:stretch>
        </p:blipFill>
        <p:spPr bwMode="auto">
          <a:xfrm>
            <a:off x="3505200" y="4648200"/>
            <a:ext cx="609600" cy="531813"/>
          </a:xfrm>
          <a:prstGeom prst="rect">
            <a:avLst/>
          </a:prstGeom>
          <a:noFill/>
          <a:ln w="9525">
            <a:noFill/>
            <a:miter lim="800000"/>
            <a:headEnd/>
            <a:tailEnd/>
          </a:ln>
        </p:spPr>
      </p:pic>
      <p:sp>
        <p:nvSpPr>
          <p:cNvPr id="109597" name="TextBox 56"/>
          <p:cNvSpPr txBox="1">
            <a:spLocks noChangeArrowheads="1"/>
          </p:cNvSpPr>
          <p:nvPr/>
        </p:nvSpPr>
        <p:spPr bwMode="auto">
          <a:xfrm>
            <a:off x="6356684" y="3743726"/>
            <a:ext cx="2238375" cy="1089529"/>
          </a:xfrm>
          <a:prstGeom prst="rect">
            <a:avLst/>
          </a:prstGeom>
          <a:noFill/>
          <a:ln w="9525">
            <a:noFill/>
            <a:miter lim="800000"/>
            <a:headEnd/>
            <a:tailEnd/>
          </a:ln>
        </p:spPr>
        <p:txBody>
          <a:bodyPr>
            <a:spAutoFit/>
          </a:bodyPr>
          <a:lstStyle/>
          <a:p>
            <a:r>
              <a:rPr lang="en-US" sz="1800" u="sng" dirty="0"/>
              <a:t>3 Calls</a:t>
            </a:r>
          </a:p>
          <a:p>
            <a:r>
              <a:rPr lang="en-US" sz="1800" dirty="0"/>
              <a:t>Original call</a:t>
            </a:r>
          </a:p>
          <a:p>
            <a:r>
              <a:rPr lang="en-US" sz="1800" dirty="0"/>
              <a:t>BiB:  Calling stream</a:t>
            </a:r>
          </a:p>
          <a:p>
            <a:r>
              <a:rPr lang="en-US" sz="1800" dirty="0"/>
              <a:t>BiB:  Called stream</a:t>
            </a:r>
          </a:p>
        </p:txBody>
      </p:sp>
      <p:pic>
        <p:nvPicPr>
          <p:cNvPr id="109585" name="Picture 68"/>
          <p:cNvPicPr>
            <a:picLocks noChangeAspect="1" noChangeArrowheads="1"/>
          </p:cNvPicPr>
          <p:nvPr/>
        </p:nvPicPr>
        <p:blipFill>
          <a:blip r:embed="rId12" cstate="print"/>
          <a:srcRect/>
          <a:stretch>
            <a:fillRect/>
          </a:stretch>
        </p:blipFill>
        <p:spPr bwMode="auto">
          <a:xfrm>
            <a:off x="4648200" y="3400425"/>
            <a:ext cx="658813" cy="388938"/>
          </a:xfrm>
          <a:prstGeom prst="rect">
            <a:avLst/>
          </a:prstGeom>
          <a:noFill/>
          <a:ln w="9525" algn="ctr">
            <a:noFill/>
            <a:miter lim="800000"/>
            <a:headEnd/>
            <a:tailEnd/>
          </a:ln>
        </p:spPr>
      </p:pic>
    </p:spTree>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Oval 5"/>
          <p:cNvSpPr>
            <a:spLocks noChangeArrowheads="1"/>
          </p:cNvSpPr>
          <p:nvPr/>
        </p:nvSpPr>
        <p:spPr bwMode="auto">
          <a:xfrm>
            <a:off x="762000" y="4735629"/>
            <a:ext cx="4114800" cy="1694048"/>
          </a:xfrm>
          <a:prstGeom prst="ellipse">
            <a:avLst/>
          </a:prstGeom>
          <a:solidFill>
            <a:schemeClr val="accent1">
              <a:lumMod val="40000"/>
              <a:lumOff val="60000"/>
              <a:alpha val="70195"/>
            </a:schemeClr>
          </a:solidFill>
          <a:ln w="9525" algn="ctr">
            <a:noFill/>
            <a:round/>
            <a:headEnd/>
            <a:tailEnd/>
          </a:ln>
        </p:spPr>
        <p:txBody>
          <a:bodyPr wrap="none" lIns="73025" tIns="36512" rIns="73025" bIns="36512" anchor="ctr"/>
          <a:lstStyle/>
          <a:p>
            <a:pPr>
              <a:defRPr/>
            </a:pPr>
            <a:endParaRPr lang="en-US" b="1">
              <a:latin typeface="Calibri" pitchFamily="34" charset="0"/>
            </a:endParaRPr>
          </a:p>
        </p:txBody>
      </p:sp>
      <p:sp>
        <p:nvSpPr>
          <p:cNvPr id="110595" name="Oval 6"/>
          <p:cNvSpPr>
            <a:spLocks noChangeArrowheads="1"/>
          </p:cNvSpPr>
          <p:nvPr/>
        </p:nvSpPr>
        <p:spPr bwMode="auto">
          <a:xfrm>
            <a:off x="304800" y="936625"/>
            <a:ext cx="2917825" cy="2873375"/>
          </a:xfrm>
          <a:prstGeom prst="ellipse">
            <a:avLst/>
          </a:prstGeom>
          <a:solidFill>
            <a:srgbClr val="F0C566">
              <a:alpha val="70195"/>
            </a:srgbClr>
          </a:solidFill>
          <a:ln w="9525" algn="ctr">
            <a:noFill/>
            <a:round/>
            <a:headEnd/>
            <a:tailEnd/>
          </a:ln>
        </p:spPr>
        <p:txBody>
          <a:bodyPr wrap="none" lIns="73025" tIns="36511" rIns="73025" bIns="36511" anchor="ctr"/>
          <a:lstStyle/>
          <a:p>
            <a:endParaRPr lang="en-US">
              <a:solidFill>
                <a:schemeClr val="accent2"/>
              </a:solidFill>
              <a:latin typeface="Calibri" pitchFamily="34" charset="0"/>
            </a:endParaRPr>
          </a:p>
        </p:txBody>
      </p:sp>
      <p:sp>
        <p:nvSpPr>
          <p:cNvPr id="110596" name="Oval 5"/>
          <p:cNvSpPr>
            <a:spLocks noChangeArrowheads="1"/>
          </p:cNvSpPr>
          <p:nvPr/>
        </p:nvSpPr>
        <p:spPr bwMode="auto">
          <a:xfrm>
            <a:off x="1360488" y="5105400"/>
            <a:ext cx="1981200" cy="449263"/>
          </a:xfrm>
          <a:prstGeom prst="ellipse">
            <a:avLst/>
          </a:prstGeom>
          <a:noFill/>
          <a:ln w="9525">
            <a:noFill/>
            <a:miter lim="800000"/>
            <a:headEnd/>
            <a:tailEnd/>
          </a:ln>
        </p:spPr>
        <p:txBody>
          <a:bodyPr lIns="73025" tIns="36512" rIns="73025" bIns="36512">
            <a:spAutoFit/>
          </a:bodyPr>
          <a:lstStyle/>
          <a:p>
            <a:endParaRPr lang="en-US" sz="1600" b="1">
              <a:solidFill>
                <a:srgbClr val="C00000"/>
              </a:solidFill>
              <a:latin typeface="Calibri" pitchFamily="34" charset="0"/>
            </a:endParaRPr>
          </a:p>
        </p:txBody>
      </p:sp>
      <p:sp>
        <p:nvSpPr>
          <p:cNvPr id="110597" name="Oval 2"/>
          <p:cNvSpPr>
            <a:spLocks noChangeArrowheads="1"/>
          </p:cNvSpPr>
          <p:nvPr>
            <p:custDataLst>
              <p:tags r:id="rId1"/>
            </p:custDataLst>
          </p:nvPr>
        </p:nvSpPr>
        <p:spPr bwMode="auto">
          <a:xfrm>
            <a:off x="2819400" y="936625"/>
            <a:ext cx="3352800" cy="2960688"/>
          </a:xfrm>
          <a:prstGeom prst="ellipse">
            <a:avLst/>
          </a:prstGeom>
          <a:solidFill>
            <a:srgbClr val="CCCCCC"/>
          </a:solidFill>
          <a:ln w="9525" algn="ctr">
            <a:noFill/>
            <a:round/>
            <a:headEnd/>
            <a:tailEnd/>
          </a:ln>
        </p:spPr>
        <p:txBody>
          <a:bodyPr wrap="none" lIns="73025" tIns="36512" rIns="73025" bIns="36512" anchor="ctr"/>
          <a:lstStyle/>
          <a:p>
            <a:pPr defTabSz="814388"/>
            <a:endParaRPr lang="en-US" sz="3000" b="1">
              <a:latin typeface="Calibri" pitchFamily="34" charset="0"/>
            </a:endParaRPr>
          </a:p>
        </p:txBody>
      </p:sp>
      <p:sp>
        <p:nvSpPr>
          <p:cNvPr id="110598" name="Line 25"/>
          <p:cNvSpPr>
            <a:spLocks noChangeShapeType="1"/>
          </p:cNvSpPr>
          <p:nvPr>
            <p:custDataLst>
              <p:tags r:id="rId2"/>
            </p:custDataLst>
          </p:nvPr>
        </p:nvSpPr>
        <p:spPr bwMode="auto">
          <a:xfrm flipH="1">
            <a:off x="2427288" y="4462463"/>
            <a:ext cx="871537" cy="719137"/>
          </a:xfrm>
          <a:prstGeom prst="line">
            <a:avLst/>
          </a:prstGeom>
          <a:noFill/>
          <a:ln w="38100">
            <a:solidFill>
              <a:srgbClr val="999999"/>
            </a:solidFill>
            <a:round/>
            <a:headEnd type="none" w="sm" len="sm"/>
            <a:tailEnd type="none" w="sm" len="sm"/>
          </a:ln>
        </p:spPr>
        <p:txBody>
          <a:bodyPr wrap="none" anchor="ctr"/>
          <a:lstStyle/>
          <a:p>
            <a:endParaRPr lang="en-US"/>
          </a:p>
        </p:txBody>
      </p:sp>
      <p:sp>
        <p:nvSpPr>
          <p:cNvPr id="110599" name="Line 9"/>
          <p:cNvSpPr>
            <a:spLocks noChangeShapeType="1"/>
          </p:cNvSpPr>
          <p:nvPr/>
        </p:nvSpPr>
        <p:spPr bwMode="auto">
          <a:xfrm>
            <a:off x="3482975" y="3406775"/>
            <a:ext cx="217488" cy="609600"/>
          </a:xfrm>
          <a:prstGeom prst="line">
            <a:avLst/>
          </a:prstGeom>
          <a:noFill/>
          <a:ln w="38100">
            <a:solidFill>
              <a:srgbClr val="808080"/>
            </a:solidFill>
            <a:round/>
            <a:headEnd type="none" w="sm" len="sm"/>
            <a:tailEnd type="none" w="sm" len="sm"/>
          </a:ln>
        </p:spPr>
        <p:txBody>
          <a:bodyPr wrap="none" anchor="ctr"/>
          <a:lstStyle/>
          <a:p>
            <a:endParaRPr lang="en-US"/>
          </a:p>
        </p:txBody>
      </p:sp>
      <p:sp>
        <p:nvSpPr>
          <p:cNvPr id="110600" name="Line 16"/>
          <p:cNvSpPr>
            <a:spLocks noChangeShapeType="1"/>
          </p:cNvSpPr>
          <p:nvPr/>
        </p:nvSpPr>
        <p:spPr bwMode="auto">
          <a:xfrm flipH="1">
            <a:off x="1939925" y="5334000"/>
            <a:ext cx="334963" cy="533400"/>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10601" name="Line 18"/>
          <p:cNvSpPr>
            <a:spLocks noChangeShapeType="1"/>
          </p:cNvSpPr>
          <p:nvPr/>
        </p:nvSpPr>
        <p:spPr bwMode="auto">
          <a:xfrm>
            <a:off x="2335213" y="5410200"/>
            <a:ext cx="168275" cy="466725"/>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10602" name="Line 11"/>
          <p:cNvSpPr>
            <a:spLocks noChangeShapeType="1"/>
          </p:cNvSpPr>
          <p:nvPr/>
        </p:nvSpPr>
        <p:spPr bwMode="auto">
          <a:xfrm flipH="1">
            <a:off x="3473450" y="2667000"/>
            <a:ext cx="46038" cy="598488"/>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10603" name="Line 12"/>
          <p:cNvSpPr>
            <a:spLocks noChangeShapeType="1"/>
          </p:cNvSpPr>
          <p:nvPr/>
        </p:nvSpPr>
        <p:spPr bwMode="auto">
          <a:xfrm flipH="1">
            <a:off x="3579813" y="2133600"/>
            <a:ext cx="168275" cy="412750"/>
          </a:xfrm>
          <a:prstGeom prst="line">
            <a:avLst/>
          </a:prstGeom>
          <a:noFill/>
          <a:ln w="25400">
            <a:solidFill>
              <a:schemeClr val="tx1"/>
            </a:solidFill>
            <a:round/>
            <a:headEnd type="none" w="sm" len="sm"/>
            <a:tailEnd type="none" w="sm" len="sm"/>
          </a:ln>
        </p:spPr>
        <p:txBody>
          <a:bodyPr wrap="none" anchor="ctr"/>
          <a:lstStyle/>
          <a:p>
            <a:endParaRPr lang="en-US"/>
          </a:p>
        </p:txBody>
      </p:sp>
      <p:pic>
        <p:nvPicPr>
          <p:cNvPr id="110604" name="Picture 17" descr="man_mtbz_char"/>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655763" y="5667375"/>
            <a:ext cx="466725" cy="377825"/>
          </a:xfrm>
          <a:prstGeom prst="rect">
            <a:avLst/>
          </a:prstGeom>
          <a:noFill/>
          <a:ln w="9525">
            <a:noFill/>
            <a:miter lim="800000"/>
            <a:headEnd/>
            <a:tailEnd/>
          </a:ln>
        </p:spPr>
      </p:pic>
      <p:pic>
        <p:nvPicPr>
          <p:cNvPr id="110605" name="Picture 19" descr="man_mtbz_char"/>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341563" y="5667375"/>
            <a:ext cx="466725" cy="377825"/>
          </a:xfrm>
          <a:prstGeom prst="rect">
            <a:avLst/>
          </a:prstGeom>
          <a:noFill/>
          <a:ln w="9525">
            <a:noFill/>
            <a:miter lim="800000"/>
            <a:headEnd/>
            <a:tailEnd/>
          </a:ln>
        </p:spPr>
      </p:pic>
      <p:sp>
        <p:nvSpPr>
          <p:cNvPr id="110606" name="Text Box 35"/>
          <p:cNvSpPr txBox="1">
            <a:spLocks noChangeArrowheads="1"/>
          </p:cNvSpPr>
          <p:nvPr/>
        </p:nvSpPr>
        <p:spPr bwMode="auto">
          <a:xfrm>
            <a:off x="4103688" y="2133600"/>
            <a:ext cx="914400" cy="504825"/>
          </a:xfrm>
          <a:prstGeom prst="rect">
            <a:avLst/>
          </a:prstGeom>
          <a:noFill/>
          <a:ln w="9525">
            <a:noFill/>
            <a:miter lim="800000"/>
            <a:headEnd/>
            <a:tailEnd/>
          </a:ln>
        </p:spPr>
        <p:txBody>
          <a:bodyPr lIns="73025" tIns="36512" rIns="73025" bIns="36512">
            <a:spAutoFit/>
          </a:bodyPr>
          <a:lstStyle/>
          <a:p>
            <a:r>
              <a:rPr lang="en-US" sz="1400" b="1">
                <a:latin typeface="Calibri" pitchFamily="34" charset="0"/>
              </a:rPr>
              <a:t>Central</a:t>
            </a:r>
          </a:p>
          <a:p>
            <a:r>
              <a:rPr lang="en-US" sz="1400" b="1">
                <a:latin typeface="Calibri" pitchFamily="34" charset="0"/>
              </a:rPr>
              <a:t>Site</a:t>
            </a:r>
          </a:p>
        </p:txBody>
      </p:sp>
      <p:sp>
        <p:nvSpPr>
          <p:cNvPr id="110607" name="Text Box 36"/>
          <p:cNvSpPr txBox="1">
            <a:spLocks noChangeArrowheads="1"/>
          </p:cNvSpPr>
          <p:nvPr/>
        </p:nvSpPr>
        <p:spPr bwMode="auto">
          <a:xfrm>
            <a:off x="1714500" y="6051550"/>
            <a:ext cx="1185863" cy="288925"/>
          </a:xfrm>
          <a:prstGeom prst="rect">
            <a:avLst/>
          </a:prstGeom>
          <a:noFill/>
          <a:ln w="9525">
            <a:noFill/>
            <a:miter lim="800000"/>
            <a:headEnd/>
            <a:tailEnd/>
          </a:ln>
        </p:spPr>
        <p:txBody>
          <a:bodyPr lIns="73025" tIns="36512" rIns="73025" bIns="36512">
            <a:spAutoFit/>
          </a:bodyPr>
          <a:lstStyle/>
          <a:p>
            <a:r>
              <a:rPr lang="en-US" sz="1400" b="1">
                <a:latin typeface="Calibri" pitchFamily="34" charset="0"/>
              </a:rPr>
              <a:t>Location 2</a:t>
            </a:r>
            <a:endParaRPr lang="en-US" sz="1400" b="1" i="1">
              <a:latin typeface="Calibri" pitchFamily="34" charset="0"/>
            </a:endParaRPr>
          </a:p>
        </p:txBody>
      </p:sp>
      <p:sp>
        <p:nvSpPr>
          <p:cNvPr id="110608" name="Text Box 38"/>
          <p:cNvSpPr txBox="1">
            <a:spLocks noChangeArrowheads="1"/>
          </p:cNvSpPr>
          <p:nvPr/>
        </p:nvSpPr>
        <p:spPr bwMode="auto">
          <a:xfrm>
            <a:off x="3852863" y="2867025"/>
            <a:ext cx="1524000" cy="320675"/>
          </a:xfrm>
          <a:prstGeom prst="rect">
            <a:avLst/>
          </a:prstGeom>
          <a:noFill/>
          <a:ln w="9525">
            <a:noFill/>
            <a:miter lim="800000"/>
            <a:headEnd/>
            <a:tailEnd/>
          </a:ln>
        </p:spPr>
        <p:txBody>
          <a:bodyPr lIns="73025" tIns="36512" rIns="73025" bIns="36512">
            <a:spAutoFit/>
          </a:bodyPr>
          <a:lstStyle/>
          <a:p>
            <a:r>
              <a:rPr lang="en-US" sz="1600" b="1">
                <a:latin typeface="Calibri" pitchFamily="34" charset="0"/>
              </a:rPr>
              <a:t>Location 1</a:t>
            </a:r>
          </a:p>
        </p:txBody>
      </p:sp>
      <p:grpSp>
        <p:nvGrpSpPr>
          <p:cNvPr id="2" name="Group 75"/>
          <p:cNvGrpSpPr>
            <a:grpSpLocks/>
          </p:cNvGrpSpPr>
          <p:nvPr/>
        </p:nvGrpSpPr>
        <p:grpSpPr bwMode="auto">
          <a:xfrm>
            <a:off x="4225925" y="1219200"/>
            <a:ext cx="784225" cy="752475"/>
            <a:chOff x="4953000" y="2111375"/>
            <a:chExt cx="1069975" cy="860425"/>
          </a:xfrm>
        </p:grpSpPr>
        <p:sp>
          <p:nvSpPr>
            <p:cNvPr id="110639" name="Rectangle 52"/>
            <p:cNvSpPr>
              <a:spLocks noChangeArrowheads="1"/>
            </p:cNvSpPr>
            <p:nvPr/>
          </p:nvSpPr>
          <p:spPr bwMode="auto">
            <a:xfrm>
              <a:off x="4953000" y="2111375"/>
              <a:ext cx="1069975" cy="860425"/>
            </a:xfrm>
            <a:prstGeom prst="rect">
              <a:avLst/>
            </a:prstGeom>
            <a:noFill/>
            <a:ln w="28575">
              <a:solidFill>
                <a:schemeClr val="tx1"/>
              </a:solidFill>
              <a:prstDash val="dash"/>
              <a:miter lim="800000"/>
              <a:headEnd/>
              <a:tailEnd/>
            </a:ln>
          </p:spPr>
          <p:txBody>
            <a:bodyPr wrap="none" lIns="73025" tIns="36512" rIns="73025" bIns="36512" anchor="ctr"/>
            <a:lstStyle/>
            <a:p>
              <a:endParaRPr lang="en-US">
                <a:latin typeface="Calibri" pitchFamily="34" charset="0"/>
              </a:endParaRPr>
            </a:p>
          </p:txBody>
        </p:sp>
        <p:sp>
          <p:nvSpPr>
            <p:cNvPr id="110640" name="Line 53"/>
            <p:cNvSpPr>
              <a:spLocks noChangeShapeType="1"/>
            </p:cNvSpPr>
            <p:nvPr/>
          </p:nvSpPr>
          <p:spPr bwMode="auto">
            <a:xfrm flipH="1" flipV="1">
              <a:off x="5492750" y="2320925"/>
              <a:ext cx="241300" cy="500063"/>
            </a:xfrm>
            <a:prstGeom prst="line">
              <a:avLst/>
            </a:prstGeom>
            <a:noFill/>
            <a:ln w="19050">
              <a:solidFill>
                <a:schemeClr val="tx1"/>
              </a:solidFill>
              <a:round/>
              <a:headEnd/>
              <a:tailEnd/>
            </a:ln>
          </p:spPr>
          <p:txBody>
            <a:bodyPr wrap="none" anchor="ctr"/>
            <a:lstStyle/>
            <a:p>
              <a:endParaRPr lang="en-US"/>
            </a:p>
          </p:txBody>
        </p:sp>
        <p:sp>
          <p:nvSpPr>
            <p:cNvPr id="110641" name="Line 54"/>
            <p:cNvSpPr>
              <a:spLocks noChangeShapeType="1"/>
            </p:cNvSpPr>
            <p:nvPr/>
          </p:nvSpPr>
          <p:spPr bwMode="auto">
            <a:xfrm flipH="1" flipV="1">
              <a:off x="5492750" y="2314575"/>
              <a:ext cx="307975" cy="212725"/>
            </a:xfrm>
            <a:prstGeom prst="line">
              <a:avLst/>
            </a:prstGeom>
            <a:noFill/>
            <a:ln w="19050">
              <a:solidFill>
                <a:schemeClr val="tx1"/>
              </a:solidFill>
              <a:round/>
              <a:headEnd/>
              <a:tailEnd/>
            </a:ln>
          </p:spPr>
          <p:txBody>
            <a:bodyPr wrap="none" anchor="ctr"/>
            <a:lstStyle/>
            <a:p>
              <a:endParaRPr lang="en-US"/>
            </a:p>
          </p:txBody>
        </p:sp>
        <p:sp>
          <p:nvSpPr>
            <p:cNvPr id="110642" name="Line 55"/>
            <p:cNvSpPr>
              <a:spLocks noChangeShapeType="1"/>
            </p:cNvSpPr>
            <p:nvPr/>
          </p:nvSpPr>
          <p:spPr bwMode="auto">
            <a:xfrm flipV="1">
              <a:off x="5267325" y="2309813"/>
              <a:ext cx="227013" cy="471487"/>
            </a:xfrm>
            <a:prstGeom prst="line">
              <a:avLst/>
            </a:prstGeom>
            <a:noFill/>
            <a:ln w="19050">
              <a:solidFill>
                <a:schemeClr val="tx1"/>
              </a:solidFill>
              <a:round/>
              <a:headEnd/>
              <a:tailEnd/>
            </a:ln>
          </p:spPr>
          <p:txBody>
            <a:bodyPr wrap="none" anchor="ctr"/>
            <a:lstStyle/>
            <a:p>
              <a:endParaRPr lang="en-US"/>
            </a:p>
          </p:txBody>
        </p:sp>
        <p:sp>
          <p:nvSpPr>
            <p:cNvPr id="110643" name="Line 56"/>
            <p:cNvSpPr>
              <a:spLocks noChangeShapeType="1"/>
            </p:cNvSpPr>
            <p:nvPr/>
          </p:nvSpPr>
          <p:spPr bwMode="auto">
            <a:xfrm flipV="1">
              <a:off x="5165725" y="2325688"/>
              <a:ext cx="317500" cy="196850"/>
            </a:xfrm>
            <a:prstGeom prst="line">
              <a:avLst/>
            </a:prstGeom>
            <a:noFill/>
            <a:ln w="19050">
              <a:solidFill>
                <a:schemeClr val="tx1"/>
              </a:solidFill>
              <a:round/>
              <a:headEnd/>
              <a:tailEnd/>
            </a:ln>
          </p:spPr>
          <p:txBody>
            <a:bodyPr wrap="none" anchor="ctr"/>
            <a:lstStyle/>
            <a:p>
              <a:endParaRPr lang="en-US"/>
            </a:p>
          </p:txBody>
        </p:sp>
        <p:sp>
          <p:nvSpPr>
            <p:cNvPr id="110644" name="Line 57"/>
            <p:cNvSpPr>
              <a:spLocks noChangeShapeType="1"/>
            </p:cNvSpPr>
            <p:nvPr/>
          </p:nvSpPr>
          <p:spPr bwMode="auto">
            <a:xfrm flipV="1">
              <a:off x="5181600" y="2532063"/>
              <a:ext cx="604838" cy="0"/>
            </a:xfrm>
            <a:prstGeom prst="line">
              <a:avLst/>
            </a:prstGeom>
            <a:noFill/>
            <a:ln w="19050">
              <a:solidFill>
                <a:schemeClr val="tx1"/>
              </a:solidFill>
              <a:round/>
              <a:headEnd/>
              <a:tailEnd/>
            </a:ln>
          </p:spPr>
          <p:txBody>
            <a:bodyPr wrap="none" anchor="ctr"/>
            <a:lstStyle/>
            <a:p>
              <a:endParaRPr lang="en-US"/>
            </a:p>
          </p:txBody>
        </p:sp>
        <p:sp>
          <p:nvSpPr>
            <p:cNvPr id="110645" name="Line 58"/>
            <p:cNvSpPr>
              <a:spLocks noChangeShapeType="1"/>
            </p:cNvSpPr>
            <p:nvPr/>
          </p:nvSpPr>
          <p:spPr bwMode="auto">
            <a:xfrm>
              <a:off x="5178425" y="2527300"/>
              <a:ext cx="571500" cy="280988"/>
            </a:xfrm>
            <a:prstGeom prst="line">
              <a:avLst/>
            </a:prstGeom>
            <a:noFill/>
            <a:ln w="19050">
              <a:solidFill>
                <a:schemeClr val="tx1"/>
              </a:solidFill>
              <a:round/>
              <a:headEnd/>
              <a:tailEnd/>
            </a:ln>
          </p:spPr>
          <p:txBody>
            <a:bodyPr wrap="none" anchor="ctr"/>
            <a:lstStyle/>
            <a:p>
              <a:endParaRPr lang="en-US"/>
            </a:p>
          </p:txBody>
        </p:sp>
        <p:sp>
          <p:nvSpPr>
            <p:cNvPr id="110646" name="Line 59"/>
            <p:cNvSpPr>
              <a:spLocks noChangeShapeType="1"/>
            </p:cNvSpPr>
            <p:nvPr/>
          </p:nvSpPr>
          <p:spPr bwMode="auto">
            <a:xfrm>
              <a:off x="5175250" y="2522538"/>
              <a:ext cx="93663" cy="287337"/>
            </a:xfrm>
            <a:prstGeom prst="line">
              <a:avLst/>
            </a:prstGeom>
            <a:noFill/>
            <a:ln w="19050">
              <a:solidFill>
                <a:schemeClr val="tx1"/>
              </a:solidFill>
              <a:round/>
              <a:headEnd/>
              <a:tailEnd/>
            </a:ln>
          </p:spPr>
          <p:txBody>
            <a:bodyPr wrap="none" anchor="ctr"/>
            <a:lstStyle/>
            <a:p>
              <a:endParaRPr lang="en-US"/>
            </a:p>
          </p:txBody>
        </p:sp>
        <p:sp>
          <p:nvSpPr>
            <p:cNvPr id="110647" name="Line 60"/>
            <p:cNvSpPr>
              <a:spLocks noChangeShapeType="1"/>
            </p:cNvSpPr>
            <p:nvPr/>
          </p:nvSpPr>
          <p:spPr bwMode="auto">
            <a:xfrm flipV="1">
              <a:off x="5275263" y="2784475"/>
              <a:ext cx="466725" cy="1588"/>
            </a:xfrm>
            <a:prstGeom prst="line">
              <a:avLst/>
            </a:prstGeom>
            <a:noFill/>
            <a:ln w="19050">
              <a:solidFill>
                <a:schemeClr val="tx1"/>
              </a:solidFill>
              <a:round/>
              <a:headEnd/>
              <a:tailEnd/>
            </a:ln>
          </p:spPr>
          <p:txBody>
            <a:bodyPr wrap="none" anchor="ctr"/>
            <a:lstStyle/>
            <a:p>
              <a:endParaRPr lang="en-US"/>
            </a:p>
          </p:txBody>
        </p:sp>
        <p:sp>
          <p:nvSpPr>
            <p:cNvPr id="110648" name="Line 61"/>
            <p:cNvSpPr>
              <a:spLocks noChangeShapeType="1"/>
            </p:cNvSpPr>
            <p:nvPr/>
          </p:nvSpPr>
          <p:spPr bwMode="auto">
            <a:xfrm flipV="1">
              <a:off x="5272088" y="2519363"/>
              <a:ext cx="544512" cy="268287"/>
            </a:xfrm>
            <a:prstGeom prst="line">
              <a:avLst/>
            </a:prstGeom>
            <a:noFill/>
            <a:ln w="19050">
              <a:solidFill>
                <a:schemeClr val="tx1"/>
              </a:solidFill>
              <a:round/>
              <a:headEnd/>
              <a:tailEnd/>
            </a:ln>
          </p:spPr>
          <p:txBody>
            <a:bodyPr wrap="none" anchor="ctr"/>
            <a:lstStyle/>
            <a:p>
              <a:endParaRPr lang="en-US"/>
            </a:p>
          </p:txBody>
        </p:sp>
        <p:sp>
          <p:nvSpPr>
            <p:cNvPr id="110649" name="Line 62"/>
            <p:cNvSpPr>
              <a:spLocks noChangeShapeType="1"/>
            </p:cNvSpPr>
            <p:nvPr/>
          </p:nvSpPr>
          <p:spPr bwMode="auto">
            <a:xfrm flipV="1">
              <a:off x="5718175" y="2520950"/>
              <a:ext cx="69850" cy="261938"/>
            </a:xfrm>
            <a:prstGeom prst="line">
              <a:avLst/>
            </a:prstGeom>
            <a:noFill/>
            <a:ln w="19050">
              <a:solidFill>
                <a:schemeClr val="tx1"/>
              </a:solidFill>
              <a:round/>
              <a:headEnd/>
              <a:tailEnd/>
            </a:ln>
          </p:spPr>
          <p:txBody>
            <a:bodyPr wrap="none" anchor="ctr"/>
            <a:lstStyle/>
            <a:p>
              <a:endParaRPr lang="en-US"/>
            </a:p>
          </p:txBody>
        </p:sp>
        <p:pic>
          <p:nvPicPr>
            <p:cNvPr id="110650" name="Picture 46" descr="Cisco_CallManager"/>
            <p:cNvPicPr>
              <a:picLocks noChangeAspect="1" noChangeArrowheads="1"/>
            </p:cNvPicPr>
            <p:nvPr/>
          </p:nvPicPr>
          <p:blipFill>
            <a:blip r:embed="rId7" cstate="print"/>
            <a:srcRect/>
            <a:stretch>
              <a:fillRect/>
            </a:stretch>
          </p:blipFill>
          <p:spPr bwMode="auto">
            <a:xfrm>
              <a:off x="5105400" y="2667000"/>
              <a:ext cx="304800" cy="288783"/>
            </a:xfrm>
            <a:prstGeom prst="rect">
              <a:avLst/>
            </a:prstGeom>
            <a:noFill/>
            <a:ln w="9525">
              <a:noFill/>
              <a:miter lim="800000"/>
              <a:headEnd/>
              <a:tailEnd/>
            </a:ln>
          </p:spPr>
        </p:pic>
        <p:pic>
          <p:nvPicPr>
            <p:cNvPr id="110651" name="Picture 46" descr="Cisco_CallManager"/>
            <p:cNvPicPr>
              <a:picLocks noChangeAspect="1" noChangeArrowheads="1"/>
            </p:cNvPicPr>
            <p:nvPr/>
          </p:nvPicPr>
          <p:blipFill>
            <a:blip r:embed="rId7" cstate="print"/>
            <a:srcRect/>
            <a:stretch>
              <a:fillRect/>
            </a:stretch>
          </p:blipFill>
          <p:spPr bwMode="auto">
            <a:xfrm>
              <a:off x="5562600" y="2667000"/>
              <a:ext cx="304800" cy="288783"/>
            </a:xfrm>
            <a:prstGeom prst="rect">
              <a:avLst/>
            </a:prstGeom>
            <a:noFill/>
            <a:ln w="9525">
              <a:noFill/>
              <a:miter lim="800000"/>
              <a:headEnd/>
              <a:tailEnd/>
            </a:ln>
          </p:spPr>
        </p:pic>
        <p:pic>
          <p:nvPicPr>
            <p:cNvPr id="110652" name="Picture 46" descr="Cisco_CallManager"/>
            <p:cNvPicPr>
              <a:picLocks noChangeAspect="1" noChangeArrowheads="1"/>
            </p:cNvPicPr>
            <p:nvPr/>
          </p:nvPicPr>
          <p:blipFill>
            <a:blip r:embed="rId7" cstate="print"/>
            <a:srcRect/>
            <a:stretch>
              <a:fillRect/>
            </a:stretch>
          </p:blipFill>
          <p:spPr bwMode="auto">
            <a:xfrm>
              <a:off x="5029200" y="2362200"/>
              <a:ext cx="304800" cy="288783"/>
            </a:xfrm>
            <a:prstGeom prst="rect">
              <a:avLst/>
            </a:prstGeom>
            <a:noFill/>
            <a:ln w="9525">
              <a:noFill/>
              <a:miter lim="800000"/>
              <a:headEnd/>
              <a:tailEnd/>
            </a:ln>
          </p:spPr>
        </p:pic>
        <p:pic>
          <p:nvPicPr>
            <p:cNvPr id="110653" name="Picture 46" descr="Cisco_CallManager"/>
            <p:cNvPicPr>
              <a:picLocks noChangeAspect="1" noChangeArrowheads="1"/>
            </p:cNvPicPr>
            <p:nvPr/>
          </p:nvPicPr>
          <p:blipFill>
            <a:blip r:embed="rId7" cstate="print"/>
            <a:srcRect/>
            <a:stretch>
              <a:fillRect/>
            </a:stretch>
          </p:blipFill>
          <p:spPr bwMode="auto">
            <a:xfrm>
              <a:off x="5638800" y="2362200"/>
              <a:ext cx="304800" cy="288783"/>
            </a:xfrm>
            <a:prstGeom prst="rect">
              <a:avLst/>
            </a:prstGeom>
            <a:noFill/>
            <a:ln w="9525">
              <a:noFill/>
              <a:miter lim="800000"/>
              <a:headEnd/>
              <a:tailEnd/>
            </a:ln>
          </p:spPr>
        </p:pic>
        <p:pic>
          <p:nvPicPr>
            <p:cNvPr id="110654" name="Picture 46" descr="Cisco_CallManager"/>
            <p:cNvPicPr>
              <a:picLocks noChangeAspect="1" noChangeArrowheads="1"/>
            </p:cNvPicPr>
            <p:nvPr/>
          </p:nvPicPr>
          <p:blipFill>
            <a:blip r:embed="rId7" cstate="print"/>
            <a:srcRect/>
            <a:stretch>
              <a:fillRect/>
            </a:stretch>
          </p:blipFill>
          <p:spPr bwMode="auto">
            <a:xfrm>
              <a:off x="5334000" y="2133600"/>
              <a:ext cx="304800" cy="288783"/>
            </a:xfrm>
            <a:prstGeom prst="rect">
              <a:avLst/>
            </a:prstGeom>
            <a:noFill/>
            <a:ln w="9525">
              <a:noFill/>
              <a:miter lim="800000"/>
              <a:headEnd/>
              <a:tailEnd/>
            </a:ln>
          </p:spPr>
        </p:pic>
      </p:grpSp>
      <p:pic>
        <p:nvPicPr>
          <p:cNvPr id="110610" name="Picture 2"/>
          <p:cNvPicPr>
            <a:picLocks noChangeArrowheads="1"/>
          </p:cNvPicPr>
          <p:nvPr/>
        </p:nvPicPr>
        <p:blipFill>
          <a:blip r:embed="rId8" cstate="print"/>
          <a:srcRect/>
          <a:stretch>
            <a:fillRect/>
          </a:stretch>
        </p:blipFill>
        <p:spPr bwMode="auto">
          <a:xfrm>
            <a:off x="2502569" y="3832225"/>
            <a:ext cx="2396690" cy="838200"/>
          </a:xfrm>
          <a:prstGeom prst="rect">
            <a:avLst/>
          </a:prstGeom>
          <a:noFill/>
          <a:ln w="9525">
            <a:noFill/>
            <a:miter lim="800000"/>
            <a:headEnd/>
            <a:tailEnd/>
          </a:ln>
        </p:spPr>
      </p:pic>
      <p:sp>
        <p:nvSpPr>
          <p:cNvPr id="110611" name="Text Box 27"/>
          <p:cNvSpPr txBox="1">
            <a:spLocks noChangeArrowheads="1"/>
          </p:cNvSpPr>
          <p:nvPr/>
        </p:nvSpPr>
        <p:spPr bwMode="auto">
          <a:xfrm>
            <a:off x="3503245" y="4127399"/>
            <a:ext cx="990600" cy="336550"/>
          </a:xfrm>
          <a:prstGeom prst="rect">
            <a:avLst/>
          </a:prstGeom>
          <a:noFill/>
          <a:ln w="9525">
            <a:noFill/>
            <a:miter lim="800000"/>
            <a:headEnd/>
            <a:tailEnd/>
          </a:ln>
        </p:spPr>
        <p:txBody>
          <a:bodyPr>
            <a:spAutoFit/>
          </a:bodyPr>
          <a:lstStyle/>
          <a:p>
            <a:r>
              <a:rPr lang="en-US" sz="1600" b="1" dirty="0">
                <a:latin typeface="Calibri" pitchFamily="34" charset="0"/>
              </a:rPr>
              <a:t>IP WAN</a:t>
            </a:r>
          </a:p>
        </p:txBody>
      </p:sp>
      <p:pic>
        <p:nvPicPr>
          <p:cNvPr id="110613" name="Picture 13" descr="man_mtbz_char"/>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586163" y="1905000"/>
            <a:ext cx="466725" cy="377825"/>
          </a:xfrm>
          <a:prstGeom prst="rect">
            <a:avLst/>
          </a:prstGeom>
          <a:noFill/>
          <a:ln w="9525">
            <a:noFill/>
            <a:miter lim="800000"/>
            <a:headEnd/>
            <a:tailEnd/>
          </a:ln>
        </p:spPr>
      </p:pic>
      <p:pic>
        <p:nvPicPr>
          <p:cNvPr id="110615" name="Picture 73" descr="WorkgroupSwitchVoice"/>
          <p:cNvPicPr>
            <a:picLocks noChangeAspect="1" noChangeArrowheads="1"/>
          </p:cNvPicPr>
          <p:nvPr/>
        </p:nvPicPr>
        <p:blipFill>
          <a:blip r:embed="rId9" cstate="print"/>
          <a:srcRect/>
          <a:stretch>
            <a:fillRect/>
          </a:stretch>
        </p:blipFill>
        <p:spPr bwMode="auto">
          <a:xfrm>
            <a:off x="3103563" y="2476500"/>
            <a:ext cx="847725" cy="361950"/>
          </a:xfrm>
          <a:prstGeom prst="rect">
            <a:avLst/>
          </a:prstGeom>
          <a:noFill/>
          <a:ln w="9525">
            <a:noFill/>
            <a:miter lim="800000"/>
            <a:headEnd/>
            <a:tailEnd/>
          </a:ln>
        </p:spPr>
      </p:pic>
      <p:pic>
        <p:nvPicPr>
          <p:cNvPr id="110616" name="Picture 74" descr="CIsco_Meetingplace_Express"/>
          <p:cNvPicPr>
            <a:picLocks noChangeAspect="1" noChangeArrowheads="1"/>
          </p:cNvPicPr>
          <p:nvPr/>
        </p:nvPicPr>
        <p:blipFill>
          <a:blip r:embed="rId10" cstate="print"/>
          <a:srcRect/>
          <a:stretch>
            <a:fillRect/>
          </a:stretch>
        </p:blipFill>
        <p:spPr bwMode="auto">
          <a:xfrm>
            <a:off x="1660525" y="1525588"/>
            <a:ext cx="592138" cy="974725"/>
          </a:xfrm>
          <a:prstGeom prst="rect">
            <a:avLst/>
          </a:prstGeom>
          <a:noFill/>
          <a:ln w="9525">
            <a:noFill/>
            <a:miter lim="800000"/>
            <a:headEnd/>
            <a:tailEnd/>
          </a:ln>
        </p:spPr>
      </p:pic>
      <p:sp>
        <p:nvSpPr>
          <p:cNvPr id="110617" name="Freeform 67"/>
          <p:cNvSpPr>
            <a:spLocks/>
          </p:cNvSpPr>
          <p:nvPr/>
        </p:nvSpPr>
        <p:spPr bwMode="auto">
          <a:xfrm>
            <a:off x="1971675" y="2308225"/>
            <a:ext cx="1531938" cy="3355975"/>
          </a:xfrm>
          <a:custGeom>
            <a:avLst/>
            <a:gdLst>
              <a:gd name="T0" fmla="*/ 74815 w 1531258"/>
              <a:gd name="T1" fmla="*/ 3270855 h 3356428"/>
              <a:gd name="T2" fmla="*/ 129556 w 1531258"/>
              <a:gd name="T3" fmla="*/ 3227388 h 3356428"/>
              <a:gd name="T4" fmla="*/ 1301076 w 1531258"/>
              <a:gd name="T5" fmla="*/ 2053791 h 3356428"/>
              <a:gd name="T6" fmla="*/ 1465305 w 1531258"/>
              <a:gd name="T7" fmla="*/ 988858 h 3356428"/>
              <a:gd name="T8" fmla="*/ 852176 w 1531258"/>
              <a:gd name="T9" fmla="*/ 0 h 3356428"/>
              <a:gd name="T10" fmla="*/ 0 60000 65536"/>
              <a:gd name="T11" fmla="*/ 0 60000 65536"/>
              <a:gd name="T12" fmla="*/ 0 60000 65536"/>
              <a:gd name="T13" fmla="*/ 0 60000 65536"/>
              <a:gd name="T14" fmla="*/ 0 60000 65536"/>
              <a:gd name="T15" fmla="*/ 0 w 1531258"/>
              <a:gd name="T16" fmla="*/ 0 h 3356428"/>
              <a:gd name="T17" fmla="*/ 1531258 w 1531258"/>
              <a:gd name="T18" fmla="*/ 3356428 h 3356428"/>
            </a:gdLst>
            <a:ahLst/>
            <a:cxnLst>
              <a:cxn ang="T10">
                <a:pos x="T0" y="T1"/>
              </a:cxn>
              <a:cxn ang="T11">
                <a:pos x="T2" y="T3"/>
              </a:cxn>
              <a:cxn ang="T12">
                <a:pos x="T4" y="T5"/>
              </a:cxn>
              <a:cxn ang="T13">
                <a:pos x="T6" y="T7"/>
              </a:cxn>
              <a:cxn ang="T14">
                <a:pos x="T8" y="T9"/>
              </a:cxn>
            </a:cxnLst>
            <a:rect l="T15" t="T16" r="T17" b="T18"/>
            <a:pathLst>
              <a:path w="1531258" h="3356428">
                <a:moveTo>
                  <a:pt x="74386" y="3276600"/>
                </a:moveTo>
                <a:cubicBezTo>
                  <a:pt x="0" y="3356428"/>
                  <a:pt x="128815" y="3233057"/>
                  <a:pt x="128815" y="3233057"/>
                </a:cubicBezTo>
                <a:cubicBezTo>
                  <a:pt x="332015" y="3029857"/>
                  <a:pt x="1072243" y="2431143"/>
                  <a:pt x="1293586" y="2057400"/>
                </a:cubicBezTo>
                <a:cubicBezTo>
                  <a:pt x="1514929" y="1683657"/>
                  <a:pt x="1531258" y="1333500"/>
                  <a:pt x="1456872" y="990600"/>
                </a:cubicBezTo>
                <a:cubicBezTo>
                  <a:pt x="1382486" y="647700"/>
                  <a:pt x="1114879" y="323850"/>
                  <a:pt x="847272" y="0"/>
                </a:cubicBezTo>
              </a:path>
            </a:pathLst>
          </a:custGeom>
          <a:noFill/>
          <a:ln w="63500" cap="flat" cmpd="sng" algn="ctr">
            <a:solidFill>
              <a:srgbClr val="FFC000"/>
            </a:solidFill>
            <a:prstDash val="solid"/>
            <a:round/>
            <a:headEnd type="none" w="med" len="med"/>
            <a:tailEnd type="triangle" w="med" len="med"/>
          </a:ln>
        </p:spPr>
        <p:txBody>
          <a:bodyPr wrap="none" lIns="82124" tIns="41061" rIns="82124" bIns="41061" anchor="ctr"/>
          <a:lstStyle/>
          <a:p>
            <a:endParaRPr lang="en-US"/>
          </a:p>
        </p:txBody>
      </p:sp>
      <p:sp>
        <p:nvSpPr>
          <p:cNvPr id="110618" name="Freeform 68"/>
          <p:cNvSpPr>
            <a:spLocks/>
          </p:cNvSpPr>
          <p:nvPr/>
        </p:nvSpPr>
        <p:spPr bwMode="auto">
          <a:xfrm>
            <a:off x="2176463" y="2155825"/>
            <a:ext cx="1595437" cy="3482975"/>
          </a:xfrm>
          <a:custGeom>
            <a:avLst/>
            <a:gdLst>
              <a:gd name="T0" fmla="*/ 0 w 1594757"/>
              <a:gd name="T1" fmla="*/ 3477534 h 3483429"/>
              <a:gd name="T2" fmla="*/ 1302600 w 1594757"/>
              <a:gd name="T3" fmla="*/ 2216942 h 3483429"/>
              <a:gd name="T4" fmla="*/ 1510577 w 1594757"/>
              <a:gd name="T5" fmla="*/ 1184542 h 3483429"/>
              <a:gd name="T6" fmla="*/ 744342 w 1594757"/>
              <a:gd name="T7" fmla="*/ 0 h 3483429"/>
              <a:gd name="T8" fmla="*/ 0 60000 65536"/>
              <a:gd name="T9" fmla="*/ 0 60000 65536"/>
              <a:gd name="T10" fmla="*/ 0 60000 65536"/>
              <a:gd name="T11" fmla="*/ 0 60000 65536"/>
              <a:gd name="T12" fmla="*/ 0 w 1594757"/>
              <a:gd name="T13" fmla="*/ 0 h 3483429"/>
              <a:gd name="T14" fmla="*/ 1594757 w 1594757"/>
              <a:gd name="T15" fmla="*/ 3483429 h 3483429"/>
            </a:gdLst>
            <a:ahLst/>
            <a:cxnLst>
              <a:cxn ang="T8">
                <a:pos x="T0" y="T1"/>
              </a:cxn>
              <a:cxn ang="T9">
                <a:pos x="T2" y="T3"/>
              </a:cxn>
              <a:cxn ang="T10">
                <a:pos x="T4" y="T5"/>
              </a:cxn>
              <a:cxn ang="T11">
                <a:pos x="T6" y="T7"/>
              </a:cxn>
            </a:cxnLst>
            <a:rect l="T12" t="T13" r="T14" b="T15"/>
            <a:pathLst>
              <a:path w="1594757" h="3483429">
                <a:moveTo>
                  <a:pt x="0" y="3483429"/>
                </a:moveTo>
                <a:cubicBezTo>
                  <a:pt x="522514" y="3043464"/>
                  <a:pt x="1045029" y="2603500"/>
                  <a:pt x="1295400" y="2220686"/>
                </a:cubicBezTo>
                <a:cubicBezTo>
                  <a:pt x="1545771" y="1837872"/>
                  <a:pt x="1594757" y="1556657"/>
                  <a:pt x="1502228" y="1186543"/>
                </a:cubicBezTo>
                <a:cubicBezTo>
                  <a:pt x="1409699" y="816429"/>
                  <a:pt x="740228" y="0"/>
                  <a:pt x="740228" y="0"/>
                </a:cubicBezTo>
              </a:path>
            </a:pathLst>
          </a:custGeom>
          <a:noFill/>
          <a:ln w="63500" cap="flat" cmpd="sng" algn="ctr">
            <a:solidFill>
              <a:srgbClr val="00B050"/>
            </a:solidFill>
            <a:prstDash val="solid"/>
            <a:round/>
            <a:headEnd type="none" w="med" len="med"/>
            <a:tailEnd type="triangle" w="med" len="med"/>
          </a:ln>
        </p:spPr>
        <p:txBody>
          <a:bodyPr wrap="none" lIns="82124" tIns="41061" rIns="82124" bIns="41061" anchor="ctr"/>
          <a:lstStyle/>
          <a:p>
            <a:endParaRPr lang="en-US"/>
          </a:p>
        </p:txBody>
      </p:sp>
      <p:cxnSp>
        <p:nvCxnSpPr>
          <p:cNvPr id="110619" name="Straight Arrow Connector 70"/>
          <p:cNvCxnSpPr>
            <a:cxnSpLocks noChangeShapeType="1"/>
          </p:cNvCxnSpPr>
          <p:nvPr/>
        </p:nvCxnSpPr>
        <p:spPr bwMode="auto">
          <a:xfrm rot="5400000">
            <a:off x="1523207" y="3861593"/>
            <a:ext cx="2089150" cy="1331913"/>
          </a:xfrm>
          <a:prstGeom prst="straightConnector1">
            <a:avLst/>
          </a:prstGeom>
          <a:noFill/>
          <a:ln w="63500" algn="ctr">
            <a:solidFill>
              <a:schemeClr val="tx2"/>
            </a:solidFill>
            <a:round/>
            <a:headEnd type="triangle" w="med" len="med"/>
            <a:tailEnd type="triangle" w="med" len="med"/>
          </a:ln>
        </p:spPr>
      </p:cxnSp>
      <p:grpSp>
        <p:nvGrpSpPr>
          <p:cNvPr id="3" name="Group 77"/>
          <p:cNvGrpSpPr>
            <a:grpSpLocks/>
          </p:cNvGrpSpPr>
          <p:nvPr/>
        </p:nvGrpSpPr>
        <p:grpSpPr bwMode="auto">
          <a:xfrm>
            <a:off x="2238375" y="1785938"/>
            <a:ext cx="685800" cy="288925"/>
            <a:chOff x="3076575" y="2220913"/>
            <a:chExt cx="685800" cy="289181"/>
          </a:xfrm>
        </p:grpSpPr>
        <p:sp>
          <p:nvSpPr>
            <p:cNvPr id="110637" name="AutoShape 110"/>
            <p:cNvSpPr>
              <a:spLocks noChangeArrowheads="1"/>
            </p:cNvSpPr>
            <p:nvPr>
              <p:custDataLst>
                <p:tags r:id="rId3"/>
              </p:custDataLst>
            </p:nvPr>
          </p:nvSpPr>
          <p:spPr bwMode="auto">
            <a:xfrm rot="-5400000">
              <a:off x="3305175" y="2036763"/>
              <a:ext cx="228600" cy="685800"/>
            </a:xfrm>
            <a:prstGeom prst="can">
              <a:avLst>
                <a:gd name="adj" fmla="val 75000"/>
              </a:avLst>
            </a:prstGeom>
            <a:solidFill>
              <a:srgbClr val="B92B38"/>
            </a:solidFill>
            <a:ln w="9525">
              <a:noFill/>
              <a:round/>
              <a:headEnd/>
              <a:tailEnd/>
            </a:ln>
          </p:spPr>
          <p:txBody>
            <a:bodyPr rot="10800000" wrap="none" lIns="73025" tIns="36512" rIns="73025" bIns="36512" anchor="ctr"/>
            <a:lstStyle/>
            <a:p>
              <a:pPr defTabSz="814388">
                <a:lnSpc>
                  <a:spcPct val="95000"/>
                </a:lnSpc>
                <a:spcBef>
                  <a:spcPct val="40000"/>
                </a:spcBef>
                <a:buClr>
                  <a:schemeClr val="accent1"/>
                </a:buClr>
                <a:buSzPct val="100000"/>
                <a:buFont typeface="Arial" pitchFamily="34" charset="0"/>
                <a:buNone/>
              </a:pPr>
              <a:endParaRPr lang="en-US" b="1">
                <a:latin typeface="Calibri" pitchFamily="34" charset="0"/>
              </a:endParaRPr>
            </a:p>
          </p:txBody>
        </p:sp>
        <p:sp>
          <p:nvSpPr>
            <p:cNvPr id="110638" name="Text Box 111"/>
            <p:cNvSpPr txBox="1">
              <a:spLocks noChangeArrowheads="1"/>
            </p:cNvSpPr>
            <p:nvPr/>
          </p:nvSpPr>
          <p:spPr bwMode="auto">
            <a:xfrm>
              <a:off x="3267075" y="2220913"/>
              <a:ext cx="437620" cy="289181"/>
            </a:xfrm>
            <a:prstGeom prst="rect">
              <a:avLst/>
            </a:prstGeom>
            <a:noFill/>
            <a:ln w="9525">
              <a:noFill/>
              <a:miter lim="800000"/>
              <a:headEnd/>
              <a:tailEnd/>
            </a:ln>
          </p:spPr>
          <p:txBody>
            <a:bodyPr wrap="none" lIns="73025" tIns="36512" rIns="73025" bIns="36512">
              <a:spAutoFit/>
            </a:bodyPr>
            <a:lstStyle/>
            <a:p>
              <a:r>
                <a:rPr lang="en-US" sz="1400" b="1">
                  <a:solidFill>
                    <a:schemeClr val="bg1"/>
                  </a:solidFill>
                  <a:latin typeface="Calibri" pitchFamily="34" charset="0"/>
                </a:rPr>
                <a:t>SIP</a:t>
              </a:r>
            </a:p>
          </p:txBody>
        </p:sp>
      </p:grpSp>
      <p:sp>
        <p:nvSpPr>
          <p:cNvPr id="110621" name="Text Box 38"/>
          <p:cNvSpPr txBox="1">
            <a:spLocks noChangeArrowheads="1"/>
          </p:cNvSpPr>
          <p:nvPr/>
        </p:nvSpPr>
        <p:spPr bwMode="auto">
          <a:xfrm>
            <a:off x="1143000" y="2681288"/>
            <a:ext cx="1752600" cy="720725"/>
          </a:xfrm>
          <a:prstGeom prst="rect">
            <a:avLst/>
          </a:prstGeom>
          <a:noFill/>
          <a:ln w="9525">
            <a:noFill/>
            <a:miter lim="800000"/>
            <a:headEnd/>
            <a:tailEnd/>
          </a:ln>
        </p:spPr>
        <p:txBody>
          <a:bodyPr lIns="73025" tIns="36512" rIns="73025" bIns="36512">
            <a:spAutoFit/>
          </a:bodyPr>
          <a:lstStyle/>
          <a:p>
            <a:r>
              <a:rPr lang="en-US" sz="1400" b="1">
                <a:cs typeface="Arial" pitchFamily="34" charset="0"/>
              </a:rPr>
              <a:t>Location:</a:t>
            </a:r>
          </a:p>
          <a:p>
            <a:r>
              <a:rPr lang="en-US" sz="1400" b="1">
                <a:cs typeface="Arial" pitchFamily="34" charset="0"/>
              </a:rPr>
              <a:t>Hub_None</a:t>
            </a:r>
          </a:p>
          <a:p>
            <a:r>
              <a:rPr lang="en-US" sz="1400" b="1">
                <a:cs typeface="Arial" pitchFamily="34" charset="0"/>
              </a:rPr>
              <a:t>CAC not tracked</a:t>
            </a:r>
          </a:p>
        </p:txBody>
      </p:sp>
      <p:cxnSp>
        <p:nvCxnSpPr>
          <p:cNvPr id="110622" name="Straight Arrow Connector 66"/>
          <p:cNvCxnSpPr>
            <a:cxnSpLocks noChangeShapeType="1"/>
          </p:cNvCxnSpPr>
          <p:nvPr/>
        </p:nvCxnSpPr>
        <p:spPr bwMode="auto">
          <a:xfrm>
            <a:off x="6199255" y="5508291"/>
            <a:ext cx="1241425" cy="1588"/>
          </a:xfrm>
          <a:prstGeom prst="straightConnector1">
            <a:avLst/>
          </a:prstGeom>
          <a:noFill/>
          <a:ln w="63500" algn="ctr">
            <a:solidFill>
              <a:schemeClr val="tx2"/>
            </a:solidFill>
            <a:round/>
            <a:headEnd type="triangle" w="med" len="med"/>
            <a:tailEnd type="triangle" w="med" len="med"/>
          </a:ln>
        </p:spPr>
      </p:cxnSp>
      <p:cxnSp>
        <p:nvCxnSpPr>
          <p:cNvPr id="110623" name="Straight Arrow Connector 69"/>
          <p:cNvCxnSpPr>
            <a:cxnSpLocks noChangeShapeType="1"/>
          </p:cNvCxnSpPr>
          <p:nvPr/>
        </p:nvCxnSpPr>
        <p:spPr bwMode="auto">
          <a:xfrm>
            <a:off x="6200842" y="5824204"/>
            <a:ext cx="1273175" cy="11112"/>
          </a:xfrm>
          <a:prstGeom prst="straightConnector1">
            <a:avLst/>
          </a:prstGeom>
          <a:noFill/>
          <a:ln w="63500" algn="ctr">
            <a:solidFill>
              <a:srgbClr val="FFC000"/>
            </a:solidFill>
            <a:round/>
            <a:headEnd/>
            <a:tailEnd type="triangle" w="med" len="med"/>
          </a:ln>
        </p:spPr>
      </p:cxnSp>
      <p:cxnSp>
        <p:nvCxnSpPr>
          <p:cNvPr id="110624" name="Straight Arrow Connector 71"/>
          <p:cNvCxnSpPr>
            <a:cxnSpLocks noChangeShapeType="1"/>
          </p:cNvCxnSpPr>
          <p:nvPr/>
        </p:nvCxnSpPr>
        <p:spPr bwMode="auto">
          <a:xfrm>
            <a:off x="6211955" y="6162341"/>
            <a:ext cx="1273175" cy="11113"/>
          </a:xfrm>
          <a:prstGeom prst="straightConnector1">
            <a:avLst/>
          </a:prstGeom>
          <a:noFill/>
          <a:ln w="63500" algn="ctr">
            <a:solidFill>
              <a:srgbClr val="00B050"/>
            </a:solidFill>
            <a:round/>
            <a:headEnd/>
            <a:tailEnd type="triangle" w="med" len="med"/>
          </a:ln>
        </p:spPr>
      </p:cxnSp>
      <p:sp>
        <p:nvSpPr>
          <p:cNvPr id="110625" name="TextBox 72"/>
          <p:cNvSpPr txBox="1">
            <a:spLocks noChangeArrowheads="1"/>
          </p:cNvSpPr>
          <p:nvPr/>
        </p:nvSpPr>
        <p:spPr bwMode="auto">
          <a:xfrm>
            <a:off x="7445442" y="5649579"/>
            <a:ext cx="1400175" cy="338137"/>
          </a:xfrm>
          <a:prstGeom prst="rect">
            <a:avLst/>
          </a:prstGeom>
          <a:noFill/>
          <a:ln w="9525">
            <a:noFill/>
            <a:miter lim="800000"/>
            <a:headEnd/>
            <a:tailEnd/>
          </a:ln>
        </p:spPr>
        <p:txBody>
          <a:bodyPr>
            <a:spAutoFit/>
          </a:bodyPr>
          <a:lstStyle/>
          <a:p>
            <a:r>
              <a:rPr lang="en-US" sz="1600" b="1">
                <a:latin typeface="Calibri" pitchFamily="34" charset="0"/>
              </a:rPr>
              <a:t>BIB:Called</a:t>
            </a:r>
          </a:p>
        </p:txBody>
      </p:sp>
      <p:sp>
        <p:nvSpPr>
          <p:cNvPr id="110626" name="TextBox 73"/>
          <p:cNvSpPr txBox="1">
            <a:spLocks noChangeArrowheads="1"/>
          </p:cNvSpPr>
          <p:nvPr/>
        </p:nvSpPr>
        <p:spPr bwMode="auto">
          <a:xfrm>
            <a:off x="7474017" y="6002004"/>
            <a:ext cx="1371600" cy="338137"/>
          </a:xfrm>
          <a:prstGeom prst="rect">
            <a:avLst/>
          </a:prstGeom>
          <a:noFill/>
          <a:ln w="9525">
            <a:noFill/>
            <a:miter lim="800000"/>
            <a:headEnd/>
            <a:tailEnd/>
          </a:ln>
        </p:spPr>
        <p:txBody>
          <a:bodyPr>
            <a:spAutoFit/>
          </a:bodyPr>
          <a:lstStyle/>
          <a:p>
            <a:r>
              <a:rPr lang="en-US" sz="1600" b="1">
                <a:latin typeface="Calibri" pitchFamily="34" charset="0"/>
              </a:rPr>
              <a:t>BIB:Calling</a:t>
            </a:r>
          </a:p>
        </p:txBody>
      </p:sp>
      <p:sp>
        <p:nvSpPr>
          <p:cNvPr id="110627" name="TextBox 74"/>
          <p:cNvSpPr txBox="1">
            <a:spLocks noChangeArrowheads="1"/>
          </p:cNvSpPr>
          <p:nvPr/>
        </p:nvSpPr>
        <p:spPr bwMode="auto">
          <a:xfrm>
            <a:off x="7454967" y="5336841"/>
            <a:ext cx="1390650" cy="338138"/>
          </a:xfrm>
          <a:prstGeom prst="rect">
            <a:avLst/>
          </a:prstGeom>
          <a:noFill/>
          <a:ln w="9525">
            <a:noFill/>
            <a:miter lim="800000"/>
            <a:headEnd/>
            <a:tailEnd/>
          </a:ln>
        </p:spPr>
        <p:txBody>
          <a:bodyPr>
            <a:spAutoFit/>
          </a:bodyPr>
          <a:lstStyle/>
          <a:p>
            <a:r>
              <a:rPr lang="en-US" sz="1600" b="1">
                <a:latin typeface="Calibri" pitchFamily="34" charset="0"/>
              </a:rPr>
              <a:t>Calling+Called</a:t>
            </a:r>
          </a:p>
        </p:txBody>
      </p:sp>
      <p:cxnSp>
        <p:nvCxnSpPr>
          <p:cNvPr id="110628" name="Straight Arrow Connector 79"/>
          <p:cNvCxnSpPr>
            <a:cxnSpLocks noChangeShapeType="1"/>
          </p:cNvCxnSpPr>
          <p:nvPr/>
        </p:nvCxnSpPr>
        <p:spPr bwMode="auto">
          <a:xfrm flipV="1">
            <a:off x="3113088" y="3205213"/>
            <a:ext cx="1343409" cy="627012"/>
          </a:xfrm>
          <a:prstGeom prst="straightConnector1">
            <a:avLst/>
          </a:prstGeom>
          <a:noFill/>
          <a:ln w="25400" algn="ctr">
            <a:solidFill>
              <a:schemeClr val="tx1"/>
            </a:solidFill>
            <a:round/>
            <a:headEnd/>
            <a:tailEnd type="triangle" w="med" len="med"/>
          </a:ln>
        </p:spPr>
      </p:cxnSp>
      <p:cxnSp>
        <p:nvCxnSpPr>
          <p:cNvPr id="110629" name="Straight Arrow Connector 81"/>
          <p:cNvCxnSpPr>
            <a:cxnSpLocks noChangeShapeType="1"/>
          </p:cNvCxnSpPr>
          <p:nvPr/>
        </p:nvCxnSpPr>
        <p:spPr bwMode="auto">
          <a:xfrm rot="10800000">
            <a:off x="2209800" y="2286000"/>
            <a:ext cx="957263" cy="609600"/>
          </a:xfrm>
          <a:prstGeom prst="straightConnector1">
            <a:avLst/>
          </a:prstGeom>
          <a:noFill/>
          <a:ln w="25400" algn="ctr">
            <a:solidFill>
              <a:schemeClr val="tx1"/>
            </a:solidFill>
            <a:round/>
            <a:headEnd/>
            <a:tailEnd type="triangle" w="med" len="med"/>
          </a:ln>
        </p:spPr>
      </p:cxnSp>
      <p:sp>
        <p:nvSpPr>
          <p:cNvPr id="81" name="TextBox 80"/>
          <p:cNvSpPr txBox="1"/>
          <p:nvPr/>
        </p:nvSpPr>
        <p:spPr>
          <a:xfrm>
            <a:off x="6248400" y="1533525"/>
            <a:ext cx="2667000" cy="3637919"/>
          </a:xfrm>
          <a:prstGeom prst="rect">
            <a:avLst/>
          </a:prstGeom>
          <a:solidFill>
            <a:srgbClr val="92D050">
              <a:alpha val="70000"/>
            </a:srgbClr>
          </a:solidFill>
        </p:spPr>
        <p:txBody>
          <a:bodyPr>
            <a:spAutoFit/>
          </a:bodyPr>
          <a:lstStyle/>
          <a:p>
            <a:pPr algn="l" fontAlgn="auto">
              <a:spcBef>
                <a:spcPts val="0"/>
              </a:spcBef>
              <a:spcAft>
                <a:spcPts val="0"/>
              </a:spcAft>
              <a:defRPr/>
            </a:pPr>
            <a:r>
              <a:rPr lang="en-US" sz="1600" dirty="0">
                <a:latin typeface="+mn-lt"/>
              </a:rPr>
              <a:t>Adding a non-CAC location for Recording Server saves 80k of bandwidth per call for locations with devices streaming audio outbound (on egress).</a:t>
            </a:r>
          </a:p>
          <a:p>
            <a:pPr algn="l" fontAlgn="auto">
              <a:spcBef>
                <a:spcPts val="0"/>
              </a:spcBef>
              <a:spcAft>
                <a:spcPts val="0"/>
              </a:spcAft>
              <a:defRPr/>
            </a:pPr>
            <a:endParaRPr lang="en-US" sz="1600" dirty="0">
              <a:latin typeface="+mn-lt"/>
            </a:endParaRPr>
          </a:p>
          <a:p>
            <a:pPr algn="l" fontAlgn="auto">
              <a:spcBef>
                <a:spcPts val="0"/>
              </a:spcBef>
              <a:spcAft>
                <a:spcPts val="0"/>
              </a:spcAft>
              <a:defRPr/>
            </a:pPr>
            <a:r>
              <a:rPr lang="en-US" sz="1600" dirty="0">
                <a:latin typeface="+mn-lt"/>
              </a:rPr>
              <a:t>Steps:</a:t>
            </a:r>
          </a:p>
          <a:p>
            <a:pPr marL="342900" indent="-342900" algn="l" fontAlgn="auto">
              <a:spcBef>
                <a:spcPts val="0"/>
              </a:spcBef>
              <a:spcAft>
                <a:spcPts val="0"/>
              </a:spcAft>
              <a:buFont typeface="+mj-lt"/>
              <a:buAutoNum type="arabicPeriod"/>
              <a:defRPr/>
            </a:pPr>
            <a:r>
              <a:rPr lang="en-US" sz="1600" dirty="0">
                <a:latin typeface="+mn-lt"/>
              </a:rPr>
              <a:t>Create new location called </a:t>
            </a:r>
            <a:r>
              <a:rPr lang="en-US" sz="1600" dirty="0" err="1">
                <a:latin typeface="+mn-lt"/>
              </a:rPr>
              <a:t>Hub_None</a:t>
            </a:r>
            <a:r>
              <a:rPr lang="en-US" sz="1600" dirty="0">
                <a:latin typeface="+mn-lt"/>
              </a:rPr>
              <a:t> where bandwidth is set to unlimited.</a:t>
            </a:r>
          </a:p>
          <a:p>
            <a:pPr marL="342900" indent="-342900" algn="l" fontAlgn="auto">
              <a:spcBef>
                <a:spcPts val="0"/>
              </a:spcBef>
              <a:spcAft>
                <a:spcPts val="0"/>
              </a:spcAft>
              <a:buFont typeface="+mj-lt"/>
              <a:buAutoNum type="arabicPeriod"/>
              <a:defRPr/>
            </a:pPr>
            <a:r>
              <a:rPr lang="en-US" sz="1600" dirty="0">
                <a:latin typeface="+mn-lt"/>
              </a:rPr>
              <a:t>Assign the SIP Trunk that points to the Recorder to the new location.</a:t>
            </a:r>
          </a:p>
        </p:txBody>
      </p:sp>
      <p:sp>
        <p:nvSpPr>
          <p:cNvPr id="110631" name="Title 1"/>
          <p:cNvSpPr>
            <a:spLocks noGrp="1"/>
          </p:cNvSpPr>
          <p:nvPr>
            <p:ph type="title"/>
          </p:nvPr>
        </p:nvSpPr>
        <p:spPr>
          <a:xfrm>
            <a:off x="295275" y="150813"/>
            <a:ext cx="8696325" cy="838200"/>
          </a:xfrm>
        </p:spPr>
        <p:txBody>
          <a:bodyPr/>
          <a:lstStyle/>
          <a:p>
            <a:pPr eaLnBrk="1" hangingPunct="1"/>
            <a:r>
              <a:rPr lang="en-US" sz="2400" smtClean="0"/>
              <a:t>Recording Call Admission Control Bandwidth Reservation</a:t>
            </a:r>
            <a:br>
              <a:rPr lang="en-US" sz="2400" smtClean="0"/>
            </a:br>
            <a:r>
              <a:rPr lang="en-US" sz="2400" smtClean="0">
                <a:solidFill>
                  <a:schemeClr val="tx2"/>
                </a:solidFill>
              </a:rPr>
              <a:t>With Optimization</a:t>
            </a:r>
          </a:p>
        </p:txBody>
      </p:sp>
      <p:cxnSp>
        <p:nvCxnSpPr>
          <p:cNvPr id="110632" name="Straight Arrow Connector 82"/>
          <p:cNvCxnSpPr>
            <a:cxnSpLocks noChangeShapeType="1"/>
          </p:cNvCxnSpPr>
          <p:nvPr/>
        </p:nvCxnSpPr>
        <p:spPr bwMode="auto">
          <a:xfrm rot="10800000">
            <a:off x="2286000" y="2133600"/>
            <a:ext cx="900113" cy="477838"/>
          </a:xfrm>
          <a:prstGeom prst="straightConnector1">
            <a:avLst/>
          </a:prstGeom>
          <a:noFill/>
          <a:ln w="25400" algn="ctr">
            <a:solidFill>
              <a:schemeClr val="tx1"/>
            </a:solidFill>
            <a:round/>
            <a:headEnd/>
            <a:tailEnd type="triangle" w="med" len="med"/>
          </a:ln>
        </p:spPr>
      </p:cxnSp>
      <p:sp>
        <p:nvSpPr>
          <p:cNvPr id="110633" name="Text Box 43"/>
          <p:cNvSpPr txBox="1">
            <a:spLocks noChangeArrowheads="1"/>
          </p:cNvSpPr>
          <p:nvPr/>
        </p:nvSpPr>
        <p:spPr bwMode="auto">
          <a:xfrm>
            <a:off x="2971800" y="5334000"/>
            <a:ext cx="1600200" cy="812800"/>
          </a:xfrm>
          <a:prstGeom prst="rect">
            <a:avLst/>
          </a:prstGeom>
          <a:noFill/>
          <a:ln w="9525">
            <a:noFill/>
            <a:miter lim="800000"/>
            <a:headEnd/>
            <a:tailEnd/>
          </a:ln>
        </p:spPr>
        <p:txBody>
          <a:bodyPr lIns="73025" tIns="36512" rIns="73025" bIns="36512">
            <a:spAutoFit/>
          </a:bodyPr>
          <a:lstStyle/>
          <a:p>
            <a:r>
              <a:rPr lang="en-US" sz="1600" b="1" u="sng">
                <a:cs typeface="Arial" pitchFamily="34" charset="0"/>
              </a:rPr>
              <a:t>Reservation </a:t>
            </a:r>
            <a:r>
              <a:rPr lang="en-US" sz="1600" b="1">
                <a:cs typeface="Arial" pitchFamily="34" charset="0"/>
              </a:rPr>
              <a:t>Loc BW = 240</a:t>
            </a:r>
          </a:p>
          <a:p>
            <a:r>
              <a:rPr lang="en-US" sz="1600" b="1">
                <a:cs typeface="Arial" pitchFamily="34" charset="0"/>
              </a:rPr>
              <a:t>3 Calls</a:t>
            </a:r>
            <a:endParaRPr lang="en-US" sz="1200" b="1">
              <a:cs typeface="Arial" pitchFamily="34" charset="0"/>
            </a:endParaRPr>
          </a:p>
        </p:txBody>
      </p:sp>
      <p:sp>
        <p:nvSpPr>
          <p:cNvPr id="110634" name="Text Box 43"/>
          <p:cNvSpPr txBox="1">
            <a:spLocks noChangeArrowheads="1"/>
          </p:cNvSpPr>
          <p:nvPr/>
        </p:nvSpPr>
        <p:spPr bwMode="auto">
          <a:xfrm>
            <a:off x="4800600" y="2133600"/>
            <a:ext cx="1371600" cy="812800"/>
          </a:xfrm>
          <a:prstGeom prst="rect">
            <a:avLst/>
          </a:prstGeom>
          <a:noFill/>
          <a:ln w="9525">
            <a:noFill/>
            <a:miter lim="800000"/>
            <a:headEnd/>
            <a:tailEnd/>
          </a:ln>
        </p:spPr>
        <p:txBody>
          <a:bodyPr lIns="73025" tIns="36512" rIns="73025" bIns="36512">
            <a:spAutoFit/>
          </a:bodyPr>
          <a:lstStyle/>
          <a:p>
            <a:r>
              <a:rPr lang="en-US" sz="1600" b="1" u="sng">
                <a:cs typeface="Arial" pitchFamily="34" charset="0"/>
              </a:rPr>
              <a:t>Reservation</a:t>
            </a:r>
          </a:p>
          <a:p>
            <a:r>
              <a:rPr lang="en-US" sz="1600" b="1">
                <a:cs typeface="Arial" pitchFamily="34" charset="0"/>
              </a:rPr>
              <a:t>Loc BW = 80</a:t>
            </a:r>
          </a:p>
          <a:p>
            <a:r>
              <a:rPr lang="en-US" sz="1600" b="1">
                <a:cs typeface="Arial" pitchFamily="34" charset="0"/>
              </a:rPr>
              <a:t>1 call</a:t>
            </a:r>
          </a:p>
        </p:txBody>
      </p:sp>
      <p:sp>
        <p:nvSpPr>
          <p:cNvPr id="110635" name="TextBox 85"/>
          <p:cNvSpPr txBox="1">
            <a:spLocks noChangeArrowheads="1"/>
          </p:cNvSpPr>
          <p:nvPr/>
        </p:nvSpPr>
        <p:spPr bwMode="auto">
          <a:xfrm>
            <a:off x="5943600" y="990600"/>
            <a:ext cx="3048000" cy="341632"/>
          </a:xfrm>
          <a:prstGeom prst="rect">
            <a:avLst/>
          </a:prstGeom>
          <a:solidFill>
            <a:srgbClr val="92D050"/>
          </a:solidFill>
          <a:ln w="9525">
            <a:noFill/>
            <a:miter lim="800000"/>
            <a:headEnd/>
            <a:tailEnd/>
          </a:ln>
        </p:spPr>
        <p:txBody>
          <a:bodyPr>
            <a:spAutoFit/>
          </a:bodyPr>
          <a:lstStyle/>
          <a:p>
            <a:r>
              <a:rPr lang="en-US" sz="1800" dirty="0">
                <a:latin typeface="Calibri" pitchFamily="34" charset="0"/>
              </a:rPr>
              <a:t>Based on G. 711 - </a:t>
            </a:r>
            <a:r>
              <a:rPr lang="en-US" sz="1800" dirty="0" err="1">
                <a:latin typeface="Calibri" pitchFamily="34" charset="0"/>
              </a:rPr>
              <a:t>80k</a:t>
            </a:r>
            <a:r>
              <a:rPr lang="en-US" sz="1800" dirty="0">
                <a:latin typeface="Calibri" pitchFamily="34" charset="0"/>
              </a:rPr>
              <a:t> per call</a:t>
            </a:r>
          </a:p>
        </p:txBody>
      </p:sp>
      <p:sp>
        <p:nvSpPr>
          <p:cNvPr id="110636" name="TextBox 64"/>
          <p:cNvSpPr txBox="1">
            <a:spLocks noChangeArrowheads="1"/>
          </p:cNvSpPr>
          <p:nvPr/>
        </p:nvSpPr>
        <p:spPr bwMode="auto">
          <a:xfrm>
            <a:off x="365760" y="1600200"/>
            <a:ext cx="1386840" cy="646113"/>
          </a:xfrm>
          <a:prstGeom prst="rect">
            <a:avLst/>
          </a:prstGeom>
          <a:noFill/>
          <a:ln w="9525">
            <a:noFill/>
            <a:miter lim="800000"/>
            <a:headEnd/>
            <a:tailEnd/>
          </a:ln>
        </p:spPr>
        <p:txBody>
          <a:bodyPr wrap="square">
            <a:spAutoFit/>
          </a:bodyPr>
          <a:lstStyle/>
          <a:p>
            <a:r>
              <a:rPr lang="en-US" sz="2000" dirty="0"/>
              <a:t>Recording Server</a:t>
            </a:r>
          </a:p>
        </p:txBody>
      </p:sp>
      <p:pic>
        <p:nvPicPr>
          <p:cNvPr id="110612" name="Picture 66" descr="CiscoUnityExpress_v2"/>
          <p:cNvPicPr>
            <a:picLocks noChangeAspect="1" noChangeArrowheads="1"/>
          </p:cNvPicPr>
          <p:nvPr/>
        </p:nvPicPr>
        <p:blipFill>
          <a:blip r:embed="rId11" cstate="print"/>
          <a:srcRect/>
          <a:stretch>
            <a:fillRect/>
          </a:stretch>
        </p:blipFill>
        <p:spPr bwMode="auto">
          <a:xfrm>
            <a:off x="2046288" y="4953000"/>
            <a:ext cx="609600" cy="531813"/>
          </a:xfrm>
          <a:prstGeom prst="rect">
            <a:avLst/>
          </a:prstGeom>
          <a:noFill/>
          <a:ln w="9525">
            <a:noFill/>
            <a:miter lim="800000"/>
            <a:headEnd/>
            <a:tailEnd/>
          </a:ln>
        </p:spPr>
      </p:pic>
      <p:pic>
        <p:nvPicPr>
          <p:cNvPr id="110614" name="Picture 68"/>
          <p:cNvPicPr>
            <a:picLocks noChangeAspect="1" noChangeArrowheads="1"/>
          </p:cNvPicPr>
          <p:nvPr/>
        </p:nvPicPr>
        <p:blipFill>
          <a:blip r:embed="rId12" cstate="print"/>
          <a:srcRect/>
          <a:stretch>
            <a:fillRect/>
          </a:stretch>
        </p:blipFill>
        <p:spPr bwMode="auto">
          <a:xfrm>
            <a:off x="3189288" y="3144838"/>
            <a:ext cx="609600" cy="360362"/>
          </a:xfrm>
          <a:prstGeom prst="rect">
            <a:avLst/>
          </a:prstGeom>
          <a:noFill/>
          <a:ln w="9525" algn="ctr">
            <a:noFill/>
            <a:miter lim="800000"/>
            <a:headEnd/>
            <a:tailEnd/>
          </a:ln>
        </p:spPr>
      </p:pic>
    </p:spTree>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sz="2800" smtClean="0"/>
              <a:t> Contact Center Integration</a:t>
            </a:r>
          </a:p>
        </p:txBody>
      </p:sp>
      <p:sp>
        <p:nvSpPr>
          <p:cNvPr id="111619" name="Rectangle 3"/>
          <p:cNvSpPr>
            <a:spLocks noGrp="1" noChangeArrowheads="1"/>
          </p:cNvSpPr>
          <p:nvPr>
            <p:ph type="body" sz="quarter" idx="10"/>
          </p:nvPr>
        </p:nvSpPr>
        <p:spPr/>
        <p:txBody>
          <a:bodyPr>
            <a:normAutofit fontScale="92500" lnSpcReduction="10000"/>
          </a:bodyPr>
          <a:lstStyle/>
          <a:p>
            <a:pPr eaLnBrk="1" hangingPunct="1">
              <a:buFont typeface="Wingdings" pitchFamily="2" charset="2"/>
              <a:buNone/>
            </a:pPr>
            <a:r>
              <a:rPr lang="en-US" sz="2000" u="sng" smtClean="0"/>
              <a:t>Unified Contact Center Enterprise/Hosted 7.2 1 (and later)</a:t>
            </a:r>
          </a:p>
          <a:p>
            <a:pPr eaLnBrk="1" hangingPunct="1"/>
            <a:r>
              <a:rPr lang="en-US" sz="2000" smtClean="0"/>
              <a:t>Requires Cisco Unified CM  6.0(1) or later</a:t>
            </a:r>
          </a:p>
          <a:p>
            <a:pPr eaLnBrk="1" hangingPunct="1"/>
            <a:r>
              <a:rPr lang="en-US" sz="2000" smtClean="0"/>
              <a:t>Cisco Agent Desktop 7.2(1) supports Unified CM Silent Monitoring, but uses its own desktop, pc-based Call Recording mechanism prior to UCCE 8.0</a:t>
            </a:r>
          </a:p>
          <a:p>
            <a:pPr eaLnBrk="1" hangingPunct="1"/>
            <a:r>
              <a:rPr lang="en-US" sz="2000" smtClean="0"/>
              <a:t>Cisco Agent Desktop 8.0 supports interoperability with Unified CM phone-based Call Recording</a:t>
            </a:r>
          </a:p>
          <a:p>
            <a:pPr eaLnBrk="1" hangingPunct="1"/>
            <a:r>
              <a:rPr lang="en-US" sz="2000" smtClean="0"/>
              <a:t>CTI Toolkit supports both Unified CM Silent Monitoring and Call Recording   </a:t>
            </a:r>
          </a:p>
          <a:p>
            <a:pPr lvl="1" eaLnBrk="1" hangingPunct="1"/>
            <a:r>
              <a:rPr lang="en-US" sz="1600" smtClean="0"/>
              <a:t>When using call recording feature, the 3rd-party recording server will monitor the UCCE CTI server   When the Agent/Supervisor presses the Start/Stop Call Record buttons on the desktop, the 3rd-party recording server sees those events and in turn, instructs Unified CM to begin recording the call using the CTI interface </a:t>
            </a:r>
          </a:p>
          <a:p>
            <a:pPr eaLnBrk="1" hangingPunct="1"/>
            <a:r>
              <a:rPr lang="en-US" sz="2000" smtClean="0"/>
              <a:t>Remote Silent Monitoring makes use of Unified CM Silent Monitoring</a:t>
            </a:r>
          </a:p>
          <a:p>
            <a:pPr lvl="1" eaLnBrk="1" hangingPunct="1"/>
            <a:r>
              <a:rPr lang="en-US" sz="1600" smtClean="0"/>
              <a:t>Additional information for Remote Silent Monitoring can be found here:</a:t>
            </a:r>
            <a:br>
              <a:rPr lang="en-US" sz="1600" smtClean="0"/>
            </a:br>
            <a:r>
              <a:rPr lang="en-US" sz="1600" smtClean="0">
                <a:hlinkClick r:id="rId2"/>
              </a:rPr>
              <a:t>http://www.cisco.com/en/US/partner/products/sw/custcosw/ps1844/prod_presentation_list.html</a:t>
            </a:r>
            <a:endParaRPr lang="en-US" sz="1600" smtClean="0"/>
          </a:p>
        </p:txBody>
      </p:sp>
    </p:spTree>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en-US" sz="2800" smtClean="0"/>
              <a:t> Contact Center Integration</a:t>
            </a:r>
          </a:p>
        </p:txBody>
      </p:sp>
      <p:sp>
        <p:nvSpPr>
          <p:cNvPr id="112643" name="Content Placeholder 3"/>
          <p:cNvSpPr>
            <a:spLocks noGrp="1"/>
          </p:cNvSpPr>
          <p:nvPr>
            <p:ph type="body" sz="quarter" idx="10"/>
          </p:nvPr>
        </p:nvSpPr>
        <p:spPr/>
        <p:txBody>
          <a:bodyPr/>
          <a:lstStyle/>
          <a:p>
            <a:pPr eaLnBrk="1" hangingPunct="1">
              <a:buFont typeface="Wingdings" pitchFamily="2" charset="2"/>
              <a:buNone/>
            </a:pPr>
            <a:r>
              <a:rPr lang="en-US" sz="2000" u="sng" smtClean="0"/>
              <a:t>Unified Contact Center Express</a:t>
            </a:r>
          </a:p>
          <a:p>
            <a:pPr marL="236538" lvl="2" indent="-236538" eaLnBrk="1" hangingPunct="1">
              <a:spcBef>
                <a:spcPts val="1438"/>
              </a:spcBef>
              <a:buClr>
                <a:schemeClr val="accent1"/>
              </a:buClr>
              <a:buFont typeface="Wingdings" pitchFamily="2" charset="2"/>
              <a:buChar char="§"/>
            </a:pPr>
            <a:r>
              <a:rPr lang="en-US" sz="2000" smtClean="0"/>
              <a:t>Uses it’s own built in silent monitoring and call recording mechanism</a:t>
            </a:r>
          </a:p>
          <a:p>
            <a:pPr marL="236538" lvl="2" indent="-236538" eaLnBrk="1" hangingPunct="1">
              <a:spcBef>
                <a:spcPts val="1438"/>
              </a:spcBef>
              <a:buClr>
                <a:schemeClr val="accent1"/>
              </a:buClr>
              <a:buFont typeface="Wingdings" pitchFamily="2" charset="2"/>
              <a:buChar char="§"/>
            </a:pPr>
            <a:r>
              <a:rPr lang="en-US" sz="2000" smtClean="0"/>
              <a:t>Does not support the Unified CM Silent Monitoring &amp; Recording feature</a:t>
            </a:r>
          </a:p>
          <a:p>
            <a:pPr marL="236538" lvl="2" indent="-236538" eaLnBrk="1" hangingPunct="1">
              <a:spcBef>
                <a:spcPts val="1438"/>
              </a:spcBef>
              <a:buClr>
                <a:schemeClr val="accent1"/>
              </a:buClr>
              <a:buFont typeface="Wingdings" pitchFamily="2" charset="2"/>
              <a:buChar char="§"/>
            </a:pPr>
            <a:endParaRPr lang="en-US" sz="2000" smtClean="0"/>
          </a:p>
          <a:p>
            <a:pPr eaLnBrk="1" hangingPunct="1">
              <a:buFont typeface="Wingdings" pitchFamily="2" charset="2"/>
              <a:buNone/>
            </a:pPr>
            <a:r>
              <a:rPr lang="en-US" sz="2000" u="sng" smtClean="0"/>
              <a:t>Genesys Contact Center</a:t>
            </a:r>
          </a:p>
          <a:p>
            <a:pPr marL="236538" lvl="2" indent="-236538" eaLnBrk="1" hangingPunct="1">
              <a:spcBef>
                <a:spcPts val="1438"/>
              </a:spcBef>
              <a:buClr>
                <a:schemeClr val="accent1"/>
              </a:buClr>
              <a:buFont typeface="Wingdings" pitchFamily="2" charset="2"/>
              <a:buChar char="§"/>
            </a:pPr>
            <a:r>
              <a:rPr lang="en-US" sz="2000" smtClean="0"/>
              <a:t>T-Server 8.0 (and later) supports both the Unified CM Silent Monitoring &amp; Call Recording feature</a:t>
            </a:r>
          </a:p>
          <a:p>
            <a:endParaRPr lang="en-US" smtClean="0"/>
          </a:p>
        </p:txBody>
      </p:sp>
    </p:spTree>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smtClean="0"/>
              <a:t>Feature Overview</a:t>
            </a:r>
          </a:p>
        </p:txBody>
      </p:sp>
      <p:sp>
        <p:nvSpPr>
          <p:cNvPr id="93187" name="Rectangle 3"/>
          <p:cNvSpPr>
            <a:spLocks noGrp="1" noChangeArrowheads="1"/>
          </p:cNvSpPr>
          <p:nvPr>
            <p:ph type="body" sz="quarter" idx="10"/>
          </p:nvPr>
        </p:nvSpPr>
        <p:spPr/>
        <p:txBody>
          <a:bodyPr/>
          <a:lstStyle/>
          <a:p>
            <a:pPr eaLnBrk="1" hangingPunct="1">
              <a:lnSpc>
                <a:spcPct val="85000"/>
              </a:lnSpc>
            </a:pPr>
            <a:r>
              <a:rPr lang="en-US" dirty="0" smtClean="0"/>
              <a:t>New regulations require organizations to archive contact interactions to meet compliance directives</a:t>
            </a:r>
          </a:p>
          <a:p>
            <a:pPr eaLnBrk="1" hangingPunct="1">
              <a:lnSpc>
                <a:spcPct val="85000"/>
              </a:lnSpc>
            </a:pPr>
            <a:r>
              <a:rPr lang="en-US" dirty="0" smtClean="0"/>
              <a:t>Contact Centers need to guarantee the quality of service their Agents provide</a:t>
            </a:r>
          </a:p>
          <a:p>
            <a:pPr eaLnBrk="1" hangingPunct="1">
              <a:lnSpc>
                <a:spcPct val="85000"/>
              </a:lnSpc>
            </a:pPr>
            <a:r>
              <a:rPr lang="en-US" dirty="0" smtClean="0"/>
              <a:t>Cisco’s Silent Monitoring feature allows an authorized party to eavesdrop on a conversation between two or more parties without either call participant knowing they are being monitored</a:t>
            </a:r>
          </a:p>
          <a:p>
            <a:pPr eaLnBrk="1" hangingPunct="1">
              <a:lnSpc>
                <a:spcPct val="85000"/>
              </a:lnSpc>
            </a:pPr>
            <a:r>
              <a:rPr lang="en-US" dirty="0" smtClean="0"/>
              <a:t>Cisco’s Call Recording feature enables organizations to archive the conversation of two or more parties for review, analysis, and/or legal compliance</a:t>
            </a:r>
          </a:p>
        </p:txBody>
      </p:sp>
    </p:spTree>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n-US" sz="2600" smtClean="0"/>
              <a:t>Partner Integrations &amp; Sales Contacts (1 of 3)</a:t>
            </a:r>
            <a:br>
              <a:rPr lang="en-US" sz="2600" smtClean="0"/>
            </a:br>
            <a:r>
              <a:rPr lang="en-US" sz="2000" smtClean="0">
                <a:solidFill>
                  <a:schemeClr val="tx1"/>
                </a:solidFill>
              </a:rPr>
              <a:t>Contact Partner to determine individual feature support</a:t>
            </a:r>
            <a:endParaRPr lang="en-US" sz="2600" smtClean="0">
              <a:solidFill>
                <a:schemeClr val="tx1"/>
              </a:solidFill>
            </a:endParaRPr>
          </a:p>
        </p:txBody>
      </p:sp>
      <p:sp>
        <p:nvSpPr>
          <p:cNvPr id="113667" name="Rectangle 3"/>
          <p:cNvSpPr>
            <a:spLocks noGrp="1" noChangeArrowheads="1"/>
          </p:cNvSpPr>
          <p:nvPr>
            <p:ph type="body" sz="quarter" idx="10"/>
          </p:nvPr>
        </p:nvSpPr>
        <p:spPr/>
        <p:txBody>
          <a:bodyPr>
            <a:normAutofit fontScale="92500" lnSpcReduction="10000"/>
          </a:bodyPr>
          <a:lstStyle/>
          <a:p>
            <a:pPr eaLnBrk="1" hangingPunct="1">
              <a:lnSpc>
                <a:spcPct val="75000"/>
              </a:lnSpc>
            </a:pPr>
            <a:r>
              <a:rPr lang="en-US" sz="1600" u="sng" dirty="0" err="1" smtClean="0"/>
              <a:t>ASC</a:t>
            </a:r>
            <a:r>
              <a:rPr lang="en-US" sz="1600" u="sng" dirty="0" smtClean="0"/>
              <a:t> Telecom</a:t>
            </a:r>
          </a:p>
          <a:p>
            <a:pPr lvl="1" indent="0" eaLnBrk="1" hangingPunct="1">
              <a:lnSpc>
                <a:spcPct val="75000"/>
              </a:lnSpc>
            </a:pPr>
            <a:r>
              <a:rPr lang="en-US" sz="1400" dirty="0" smtClean="0"/>
              <a:t>Americas:  </a:t>
            </a:r>
            <a:r>
              <a:rPr lang="de-DE" sz="1400" dirty="0" smtClean="0">
                <a:hlinkClick r:id="rId2" tooltip="mailto:sales-americas@asc.de"/>
              </a:rPr>
              <a:t>sales-americas@asc.de</a:t>
            </a:r>
            <a:r>
              <a:rPr lang="en-US" sz="1400" dirty="0" smtClean="0"/>
              <a:t>  </a:t>
            </a:r>
          </a:p>
          <a:p>
            <a:pPr lvl="1" indent="0" eaLnBrk="1" hangingPunct="1">
              <a:lnSpc>
                <a:spcPct val="75000"/>
              </a:lnSpc>
            </a:pPr>
            <a:r>
              <a:rPr lang="en-US" sz="1400" dirty="0" smtClean="0"/>
              <a:t>Europe:  </a:t>
            </a:r>
            <a:r>
              <a:rPr lang="en-GB" sz="1400" dirty="0" smtClean="0">
                <a:hlinkClick r:id="rId3" tooltip="mailto:sales-emea@asc.de"/>
              </a:rPr>
              <a:t>sales-emea@asc.de</a:t>
            </a:r>
            <a:endParaRPr lang="en-GB" sz="1400" dirty="0" smtClean="0">
              <a:hlinkClick r:id="rId4" tooltip="mailto:sales-apac@asc.de"/>
            </a:endParaRPr>
          </a:p>
          <a:p>
            <a:pPr lvl="1" indent="0" eaLnBrk="1" hangingPunct="1">
              <a:lnSpc>
                <a:spcPct val="75000"/>
              </a:lnSpc>
              <a:spcAft>
                <a:spcPts val="800"/>
              </a:spcAft>
            </a:pPr>
            <a:r>
              <a:rPr lang="en-US" sz="1400" dirty="0" smtClean="0"/>
              <a:t>Asia/Pacific: </a:t>
            </a:r>
            <a:r>
              <a:rPr lang="en-GB" sz="1400" dirty="0" smtClean="0">
                <a:hlinkClick r:id="rId4" tooltip="mailto:sales-apac@asc.de"/>
              </a:rPr>
              <a:t>sales-apac@asc.de</a:t>
            </a:r>
            <a:endParaRPr lang="en-US" sz="1000" u="sng" dirty="0" smtClean="0"/>
          </a:p>
          <a:p>
            <a:pPr eaLnBrk="1" hangingPunct="1">
              <a:lnSpc>
                <a:spcPct val="75000"/>
              </a:lnSpc>
            </a:pPr>
            <a:r>
              <a:rPr lang="en-US" sz="1600" u="sng" dirty="0" smtClean="0"/>
              <a:t>Autonomy/</a:t>
            </a:r>
            <a:r>
              <a:rPr lang="en-US" sz="1600" u="sng" dirty="0" err="1" smtClean="0"/>
              <a:t>eTalk</a:t>
            </a:r>
            <a:endParaRPr lang="en-US" sz="1600" u="sng" dirty="0" smtClean="0"/>
          </a:p>
          <a:p>
            <a:pPr lvl="1" indent="0" eaLnBrk="1" hangingPunct="1">
              <a:lnSpc>
                <a:spcPct val="75000"/>
              </a:lnSpc>
              <a:spcAft>
                <a:spcPts val="800"/>
              </a:spcAft>
            </a:pPr>
            <a:r>
              <a:rPr lang="en-US" sz="1400" dirty="0" smtClean="0"/>
              <a:t>Tuan Le  </a:t>
            </a:r>
            <a:r>
              <a:rPr lang="en-US" sz="1400" dirty="0" smtClean="0">
                <a:hlinkClick r:id="rId5"/>
              </a:rPr>
              <a:t>tuan.le@autonomy.com</a:t>
            </a:r>
            <a:endParaRPr lang="en-US" sz="1000" u="sng" dirty="0" smtClean="0"/>
          </a:p>
          <a:p>
            <a:pPr eaLnBrk="1" hangingPunct="1">
              <a:lnSpc>
                <a:spcPct val="75000"/>
              </a:lnSpc>
            </a:pPr>
            <a:r>
              <a:rPr lang="en-US" sz="1600" u="sng" dirty="0" smtClean="0"/>
              <a:t>Calabrio </a:t>
            </a:r>
          </a:p>
          <a:p>
            <a:pPr lvl="1" indent="0" eaLnBrk="1" hangingPunct="1">
              <a:lnSpc>
                <a:spcPct val="75000"/>
              </a:lnSpc>
              <a:spcAft>
                <a:spcPts val="800"/>
              </a:spcAft>
            </a:pPr>
            <a:r>
              <a:rPr lang="en-US" sz="1400" dirty="0" smtClean="0"/>
              <a:t>Americas &amp; International: </a:t>
            </a:r>
            <a:r>
              <a:rPr lang="en-US" sz="1400" dirty="0" smtClean="0">
                <a:hlinkClick r:id="rId6"/>
              </a:rPr>
              <a:t>info@calabrio.com</a:t>
            </a:r>
            <a:r>
              <a:rPr lang="en-US" sz="1400" dirty="0" smtClean="0"/>
              <a:t>  +1 763 592-4600  </a:t>
            </a:r>
            <a:r>
              <a:rPr lang="en-US" sz="1400" dirty="0" smtClean="0">
                <a:hlinkClick r:id="rId7"/>
              </a:rPr>
              <a:t>http://www.calabrio.com/</a:t>
            </a:r>
            <a:r>
              <a:rPr lang="en-US" sz="1400" dirty="0" smtClean="0"/>
              <a:t> </a:t>
            </a:r>
            <a:endParaRPr lang="en-US" sz="1000" u="sng" dirty="0" smtClean="0"/>
          </a:p>
          <a:p>
            <a:pPr eaLnBrk="1" hangingPunct="1">
              <a:lnSpc>
                <a:spcPct val="75000"/>
              </a:lnSpc>
            </a:pPr>
            <a:r>
              <a:rPr lang="en-US" sz="1600" u="sng" dirty="0" smtClean="0"/>
              <a:t>Cistera Networks</a:t>
            </a:r>
          </a:p>
          <a:p>
            <a:pPr lvl="1" indent="0" eaLnBrk="1" hangingPunct="1">
              <a:lnSpc>
                <a:spcPct val="75000"/>
              </a:lnSpc>
              <a:spcAft>
                <a:spcPts val="800"/>
              </a:spcAft>
            </a:pPr>
            <a:r>
              <a:rPr lang="en-US" sz="1400" dirty="0" smtClean="0"/>
              <a:t>USA Sales: </a:t>
            </a:r>
            <a:r>
              <a:rPr lang="en-US" sz="1400" u="sng" dirty="0" smtClean="0">
                <a:hlinkClick r:id="rId8"/>
              </a:rPr>
              <a:t>salessupport@cistera.com</a:t>
            </a:r>
            <a:r>
              <a:rPr lang="en-US" sz="1400" u="sng" dirty="0" smtClean="0"/>
              <a:t> </a:t>
            </a:r>
            <a:r>
              <a:rPr lang="en-US" sz="1400" dirty="0" smtClean="0"/>
              <a:t>+1 866.722-2660</a:t>
            </a:r>
            <a:endParaRPr lang="en-US" sz="1000" dirty="0" smtClean="0"/>
          </a:p>
          <a:p>
            <a:r>
              <a:rPr lang="en-US" sz="1600" u="sng" dirty="0" smtClean="0"/>
              <a:t>CTI Group, Inc.</a:t>
            </a:r>
            <a:r>
              <a:rPr lang="en-US" sz="1600" dirty="0" smtClean="0"/>
              <a:t> - Offers separate silent monitoring application</a:t>
            </a:r>
            <a:endParaRPr lang="en-US" sz="1600" u="sng" dirty="0" smtClean="0"/>
          </a:p>
          <a:p>
            <a:pPr lvl="1" indent="0"/>
            <a:r>
              <a:rPr lang="en-US" sz="1400" dirty="0" smtClean="0"/>
              <a:t>Americas: </a:t>
            </a:r>
            <a:r>
              <a:rPr lang="en-US" sz="1400" dirty="0" smtClean="0">
                <a:hlinkClick r:id="rId9"/>
              </a:rPr>
              <a:t>ahash@ctigroup.com</a:t>
            </a:r>
            <a:r>
              <a:rPr lang="en-US" sz="1400" dirty="0" smtClean="0"/>
              <a:t>    +1 317 262 4656</a:t>
            </a:r>
          </a:p>
          <a:p>
            <a:pPr lvl="1" indent="0">
              <a:spcAft>
                <a:spcPts val="800"/>
              </a:spcAft>
            </a:pPr>
            <a:r>
              <a:rPr lang="en-US" sz="1400" dirty="0" smtClean="0"/>
              <a:t>EMEA:  </a:t>
            </a:r>
            <a:r>
              <a:rPr lang="en-US" sz="1400" dirty="0" smtClean="0">
                <a:hlinkClick r:id="rId10"/>
              </a:rPr>
              <a:t>tdavis@ctigroup.com</a:t>
            </a:r>
            <a:r>
              <a:rPr lang="en-US" sz="1400" dirty="0" smtClean="0"/>
              <a:t>       +44 125429137</a:t>
            </a:r>
            <a:endParaRPr lang="en-US" sz="1000" dirty="0" smtClean="0"/>
          </a:p>
          <a:p>
            <a:pPr eaLnBrk="1" hangingPunct="1">
              <a:lnSpc>
                <a:spcPct val="75000"/>
              </a:lnSpc>
            </a:pPr>
            <a:r>
              <a:rPr lang="en-US" sz="1600" u="sng" dirty="0" smtClean="0"/>
              <a:t>Cyber-Tech International </a:t>
            </a:r>
            <a:r>
              <a:rPr lang="en-US" sz="1600" dirty="0" smtClean="0"/>
              <a:t> - Offers separate silent monitoring application</a:t>
            </a:r>
            <a:endParaRPr lang="en-US" sz="1600" u="sng" dirty="0" smtClean="0"/>
          </a:p>
          <a:p>
            <a:pPr lvl="1" indent="0" eaLnBrk="1" hangingPunct="1">
              <a:lnSpc>
                <a:spcPct val="75000"/>
              </a:lnSpc>
            </a:pPr>
            <a:r>
              <a:rPr lang="en-US" sz="1400" dirty="0" smtClean="0"/>
              <a:t>Arno Sybrandy </a:t>
            </a:r>
            <a:r>
              <a:rPr lang="en-US" sz="1400" u="sng" dirty="0" smtClean="0">
                <a:hlinkClick r:id="rId11"/>
              </a:rPr>
              <a:t>Sales@cybertech-int.com</a:t>
            </a:r>
            <a:r>
              <a:rPr lang="en-US" sz="1400" u="sng" dirty="0" smtClean="0"/>
              <a:t> </a:t>
            </a:r>
            <a:r>
              <a:rPr lang="en-US" sz="1400" dirty="0" smtClean="0"/>
              <a:t>+31 72 5662566</a:t>
            </a:r>
            <a:endParaRPr lang="en-US" sz="1600" u="sng" dirty="0" smtClean="0"/>
          </a:p>
          <a:p>
            <a:pPr lvl="1" indent="0" eaLnBrk="1" hangingPunct="1">
              <a:lnSpc>
                <a:spcPct val="75000"/>
              </a:lnSpc>
            </a:pPr>
            <a:endParaRPr lang="en-US" sz="1400" dirty="0" smtClean="0"/>
          </a:p>
          <a:p>
            <a:pPr lvl="1" indent="0" eaLnBrk="1" hangingPunct="1">
              <a:lnSpc>
                <a:spcPct val="75000"/>
              </a:lnSpc>
            </a:pPr>
            <a:endParaRPr lang="en-US" sz="1400" dirty="0" smtClean="0"/>
          </a:p>
          <a:p>
            <a:pPr lvl="1" indent="0" eaLnBrk="1" hangingPunct="1">
              <a:lnSpc>
                <a:spcPct val="75000"/>
              </a:lnSpc>
            </a:pPr>
            <a:endParaRPr lang="en-US" sz="900" dirty="0" smtClean="0"/>
          </a:p>
        </p:txBody>
      </p:sp>
    </p:spTree>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en-US" sz="2600" smtClean="0"/>
              <a:t>Partner Integrations &amp; Sales Contacts (2 of 3)</a:t>
            </a:r>
            <a:br>
              <a:rPr lang="en-US" sz="2600" smtClean="0"/>
            </a:br>
            <a:r>
              <a:rPr lang="en-US" sz="2000" smtClean="0">
                <a:solidFill>
                  <a:schemeClr val="tx1"/>
                </a:solidFill>
              </a:rPr>
              <a:t>Contact Partner to determine individual feature support</a:t>
            </a:r>
            <a:endParaRPr lang="en-US" sz="2600" smtClean="0"/>
          </a:p>
        </p:txBody>
      </p:sp>
      <p:sp>
        <p:nvSpPr>
          <p:cNvPr id="114691" name="Rectangle 3"/>
          <p:cNvSpPr>
            <a:spLocks noGrp="1" noChangeArrowheads="1"/>
          </p:cNvSpPr>
          <p:nvPr>
            <p:ph type="body" sz="quarter" idx="10"/>
          </p:nvPr>
        </p:nvSpPr>
        <p:spPr>
          <a:xfrm>
            <a:off x="239713" y="1135781"/>
            <a:ext cx="8578850" cy="4833219"/>
          </a:xfrm>
        </p:spPr>
        <p:txBody>
          <a:bodyPr>
            <a:noAutofit/>
          </a:bodyPr>
          <a:lstStyle/>
          <a:p>
            <a:pPr eaLnBrk="1" hangingPunct="1">
              <a:lnSpc>
                <a:spcPct val="85000"/>
              </a:lnSpc>
            </a:pPr>
            <a:r>
              <a:rPr lang="en-US" sz="1500" u="sng" dirty="0" smtClean="0"/>
              <a:t>KnoahSoft</a:t>
            </a:r>
            <a:r>
              <a:rPr lang="en-US" sz="1500" dirty="0" smtClean="0"/>
              <a:t> - Offers separate silent monitoring application</a:t>
            </a:r>
            <a:endParaRPr lang="en-US" sz="1500" u="sng" dirty="0" smtClean="0"/>
          </a:p>
          <a:p>
            <a:pPr lvl="1" indent="0" eaLnBrk="1" hangingPunct="1">
              <a:lnSpc>
                <a:spcPct val="85000"/>
              </a:lnSpc>
            </a:pPr>
            <a:r>
              <a:rPr lang="en-US" sz="1300" dirty="0" smtClean="0"/>
              <a:t>Americas &amp; Europe:  </a:t>
            </a:r>
          </a:p>
          <a:p>
            <a:pPr lvl="1" indent="0" eaLnBrk="1" hangingPunct="1">
              <a:lnSpc>
                <a:spcPct val="85000"/>
              </a:lnSpc>
            </a:pPr>
            <a:r>
              <a:rPr lang="en-US" sz="1300" dirty="0" smtClean="0"/>
              <a:t>	Walter </a:t>
            </a:r>
            <a:r>
              <a:rPr lang="en-US" sz="1300" dirty="0" err="1" smtClean="0"/>
              <a:t>Kenrich</a:t>
            </a:r>
            <a:r>
              <a:rPr lang="en-US" sz="1300" dirty="0" smtClean="0"/>
              <a:t> </a:t>
            </a:r>
            <a:r>
              <a:rPr lang="en-US" sz="1300" dirty="0" smtClean="0">
                <a:hlinkClick r:id="rId2"/>
              </a:rPr>
              <a:t>wkenrich@knoahsoft.com</a:t>
            </a:r>
            <a:r>
              <a:rPr lang="en-US" sz="1300" dirty="0" smtClean="0"/>
              <a:t> +1 781 483-4099</a:t>
            </a:r>
          </a:p>
          <a:p>
            <a:pPr lvl="1" indent="0" eaLnBrk="1" hangingPunct="1">
              <a:lnSpc>
                <a:spcPct val="85000"/>
              </a:lnSpc>
            </a:pPr>
            <a:r>
              <a:rPr lang="en-US" sz="1300" dirty="0" smtClean="0"/>
              <a:t>Asia &amp; India:  </a:t>
            </a:r>
          </a:p>
          <a:p>
            <a:pPr lvl="1" indent="0" eaLnBrk="1" hangingPunct="1">
              <a:lnSpc>
                <a:spcPct val="85000"/>
              </a:lnSpc>
            </a:pPr>
            <a:r>
              <a:rPr lang="en-US" sz="1300" dirty="0" smtClean="0"/>
              <a:t>	Subhash Kothuru </a:t>
            </a:r>
            <a:r>
              <a:rPr lang="en-US" sz="1300" dirty="0" smtClean="0">
                <a:hlinkClick r:id="rId3"/>
              </a:rPr>
              <a:t>subhash.k@knoahsoft.com</a:t>
            </a:r>
            <a:r>
              <a:rPr lang="en-US" sz="1300" dirty="0" smtClean="0"/>
              <a:t> +91 40 4005 8721 or +91 40 4021 2222</a:t>
            </a:r>
            <a:endParaRPr lang="en-US" sz="1000" dirty="0" smtClean="0"/>
          </a:p>
          <a:p>
            <a:pPr>
              <a:lnSpc>
                <a:spcPct val="85000"/>
              </a:lnSpc>
            </a:pPr>
            <a:r>
              <a:rPr lang="en-US" sz="1500" u="sng" dirty="0" smtClean="0"/>
              <a:t>NICE Systems - Offers separate silent monitoring application</a:t>
            </a:r>
          </a:p>
          <a:p>
            <a:pPr lvl="1">
              <a:lnSpc>
                <a:spcPct val="85000"/>
              </a:lnSpc>
            </a:pPr>
            <a:r>
              <a:rPr lang="en-US" sz="1300" dirty="0" smtClean="0"/>
              <a:t>Americas:  </a:t>
            </a:r>
            <a:r>
              <a:rPr lang="en-US" sz="1300" dirty="0" smtClean="0">
                <a:hlinkClick r:id="rId4"/>
              </a:rPr>
              <a:t>nice.sales.americas@nice.com</a:t>
            </a:r>
            <a:endParaRPr lang="en-US" sz="1300" dirty="0" smtClean="0"/>
          </a:p>
          <a:p>
            <a:pPr lvl="1">
              <a:lnSpc>
                <a:spcPct val="85000"/>
              </a:lnSpc>
            </a:pPr>
            <a:r>
              <a:rPr lang="en-US" sz="1300" dirty="0" smtClean="0"/>
              <a:t>Europe:  </a:t>
            </a:r>
            <a:r>
              <a:rPr lang="en-US" sz="1300" dirty="0" smtClean="0">
                <a:hlinkClick r:id="rId5"/>
              </a:rPr>
              <a:t>nice.sales.emea@nice.com</a:t>
            </a:r>
            <a:endParaRPr lang="en-US" sz="1300" dirty="0" smtClean="0"/>
          </a:p>
          <a:p>
            <a:pPr lvl="1">
              <a:lnSpc>
                <a:spcPct val="85000"/>
              </a:lnSpc>
            </a:pPr>
            <a:r>
              <a:rPr lang="en-US" sz="1300" dirty="0" smtClean="0"/>
              <a:t>Asia/Pacific:  </a:t>
            </a:r>
            <a:r>
              <a:rPr lang="en-US" sz="1300" dirty="0" smtClean="0">
                <a:hlinkClick r:id="rId6"/>
              </a:rPr>
              <a:t>nice.sales.apac@nice.com</a:t>
            </a:r>
            <a:endParaRPr lang="en-US" sz="1300" dirty="0" smtClean="0"/>
          </a:p>
          <a:p>
            <a:pPr lvl="1" indent="0" eaLnBrk="1" hangingPunct="1">
              <a:lnSpc>
                <a:spcPct val="75000"/>
              </a:lnSpc>
            </a:pPr>
            <a:endParaRPr lang="en-US" sz="1000" dirty="0" smtClean="0"/>
          </a:p>
          <a:p>
            <a:pPr>
              <a:lnSpc>
                <a:spcPct val="85000"/>
              </a:lnSpc>
            </a:pPr>
            <a:r>
              <a:rPr lang="en-US" sz="1500" u="sng" dirty="0" smtClean="0"/>
              <a:t> TC&amp;C Telecommunication</a:t>
            </a:r>
          </a:p>
          <a:p>
            <a:pPr lvl="1">
              <a:lnSpc>
                <a:spcPct val="85000"/>
              </a:lnSpc>
            </a:pPr>
            <a:r>
              <a:rPr lang="en-US" sz="1300" dirty="0" smtClean="0"/>
              <a:t>International: </a:t>
            </a:r>
            <a:r>
              <a:rPr lang="en-US" sz="1300" dirty="0" smtClean="0">
                <a:hlinkClick r:id="rId7"/>
              </a:rPr>
              <a:t>sales@tcandc.com</a:t>
            </a:r>
            <a:r>
              <a:rPr lang="en-US" sz="1300" dirty="0" smtClean="0"/>
              <a:t>  +36.1 414 3069</a:t>
            </a:r>
          </a:p>
          <a:p>
            <a:pPr lvl="1">
              <a:lnSpc>
                <a:spcPct val="85000"/>
              </a:lnSpc>
            </a:pPr>
            <a:r>
              <a:rPr lang="en-US" sz="1300" dirty="0" smtClean="0"/>
              <a:t>USA &amp; Canada: </a:t>
            </a:r>
            <a:r>
              <a:rPr lang="en-US" sz="1300" dirty="0" smtClean="0">
                <a:hlinkClick r:id="rId8"/>
              </a:rPr>
              <a:t>sales-usa@tcandc.com</a:t>
            </a:r>
            <a:r>
              <a:rPr lang="en-US" sz="1300" dirty="0" smtClean="0"/>
              <a:t> +1 800 981-8262</a:t>
            </a:r>
          </a:p>
          <a:p>
            <a:pPr lvl="1">
              <a:lnSpc>
                <a:spcPct val="85000"/>
              </a:lnSpc>
            </a:pPr>
            <a:r>
              <a:rPr lang="en-US" sz="1300" dirty="0" smtClean="0"/>
              <a:t>EU Nordic: </a:t>
            </a:r>
            <a:r>
              <a:rPr lang="en-US" sz="1300" dirty="0" smtClean="0">
                <a:hlinkClick r:id="rId9"/>
              </a:rPr>
              <a:t>sales-nordic@tcandc.com</a:t>
            </a:r>
            <a:r>
              <a:rPr lang="en-US" sz="1300" dirty="0" smtClean="0"/>
              <a:t> +46.70 235 8581</a:t>
            </a:r>
            <a:r>
              <a:rPr lang="en-US" sz="1400" dirty="0" smtClean="0"/>
              <a:t/>
            </a:r>
            <a:br>
              <a:rPr lang="en-US" sz="1400" dirty="0" smtClean="0"/>
            </a:br>
            <a:endParaRPr lang="en-US" sz="1400" dirty="0" smtClean="0"/>
          </a:p>
          <a:p>
            <a:pPr>
              <a:lnSpc>
                <a:spcPct val="85000"/>
              </a:lnSpc>
              <a:defRPr/>
            </a:pPr>
            <a:r>
              <a:rPr lang="en-US" sz="1500" u="sng" dirty="0" err="1" smtClean="0"/>
              <a:t>Telrex</a:t>
            </a:r>
            <a:endParaRPr lang="en-US" sz="1500" u="sng" dirty="0" smtClean="0"/>
          </a:p>
          <a:p>
            <a:pPr lvl="1">
              <a:lnSpc>
                <a:spcPct val="85000"/>
              </a:lnSpc>
              <a:defRPr/>
            </a:pPr>
            <a:r>
              <a:rPr lang="en-US" sz="1300" dirty="0" smtClean="0"/>
              <a:t>North America: </a:t>
            </a:r>
            <a:r>
              <a:rPr lang="en-US" sz="1300" dirty="0" smtClean="0">
                <a:hlinkClick r:id="rId10"/>
              </a:rPr>
              <a:t>sales@telrex.com</a:t>
            </a:r>
            <a:r>
              <a:rPr lang="en-US" sz="1300" dirty="0" smtClean="0"/>
              <a:t>  +1 425 827.6156. </a:t>
            </a:r>
            <a:r>
              <a:rPr lang="en-US" sz="1300" dirty="0" err="1" smtClean="0"/>
              <a:t>x2</a:t>
            </a:r>
            <a:endParaRPr lang="en-US" sz="1300" dirty="0" smtClean="0"/>
          </a:p>
          <a:p>
            <a:pPr lvl="1">
              <a:lnSpc>
                <a:spcPct val="85000"/>
              </a:lnSpc>
              <a:defRPr/>
            </a:pPr>
            <a:r>
              <a:rPr lang="en-US" sz="1300" dirty="0" smtClean="0"/>
              <a:t>Central and Latin America: Diana Oriel </a:t>
            </a:r>
            <a:r>
              <a:rPr lang="en-US" sz="1300" dirty="0" smtClean="0">
                <a:hlinkClick r:id="rId11"/>
              </a:rPr>
              <a:t>doriel@telrex.com</a:t>
            </a:r>
            <a:r>
              <a:rPr lang="en-US" sz="1300" dirty="0" smtClean="0"/>
              <a:t>  +1 425 827-6156. </a:t>
            </a:r>
            <a:r>
              <a:rPr lang="en-US" sz="1300" dirty="0" err="1" smtClean="0"/>
              <a:t>x111</a:t>
            </a:r>
            <a:endParaRPr lang="en-US" sz="1300" dirty="0" smtClean="0"/>
          </a:p>
          <a:p>
            <a:pPr lvl="1">
              <a:lnSpc>
                <a:spcPct val="85000"/>
              </a:lnSpc>
              <a:defRPr/>
            </a:pPr>
            <a:r>
              <a:rPr lang="en-US" sz="1300" dirty="0" smtClean="0"/>
              <a:t>Europe and Asia Pacific: Jim Roark </a:t>
            </a:r>
            <a:r>
              <a:rPr lang="en-US" sz="1300" dirty="0" smtClean="0">
                <a:hlinkClick r:id="rId12"/>
              </a:rPr>
              <a:t>jroark@telrex.com</a:t>
            </a:r>
            <a:r>
              <a:rPr lang="en-US" sz="1300" dirty="0" smtClean="0"/>
              <a:t> +1 425 827-6156. </a:t>
            </a:r>
            <a:r>
              <a:rPr lang="en-US" sz="1300" dirty="0" err="1" smtClean="0"/>
              <a:t>x106</a:t>
            </a:r>
            <a:endParaRPr lang="en-US" sz="1300" dirty="0" smtClean="0"/>
          </a:p>
          <a:p>
            <a:pPr lvl="1">
              <a:lnSpc>
                <a:spcPct val="85000"/>
              </a:lnSpc>
              <a:spcAft>
                <a:spcPts val="800"/>
              </a:spcAft>
              <a:defRPr/>
            </a:pPr>
            <a:r>
              <a:rPr lang="en-US" sz="1300" dirty="0" smtClean="0">
                <a:hlinkClick r:id="rId13"/>
              </a:rPr>
              <a:t>http://www </a:t>
            </a:r>
            <a:r>
              <a:rPr lang="en-US" sz="1300" dirty="0" err="1" smtClean="0">
                <a:hlinkClick r:id="rId13"/>
              </a:rPr>
              <a:t>telrex</a:t>
            </a:r>
            <a:r>
              <a:rPr lang="en-US" sz="1300" dirty="0" smtClean="0">
                <a:hlinkClick r:id="rId13"/>
              </a:rPr>
              <a:t> com/</a:t>
            </a:r>
            <a:r>
              <a:rPr lang="en-US" sz="1300" dirty="0" err="1" smtClean="0">
                <a:hlinkClick r:id="rId13"/>
              </a:rPr>
              <a:t>about_us_contact</a:t>
            </a:r>
            <a:r>
              <a:rPr lang="en-US" sz="1300" dirty="0" smtClean="0">
                <a:hlinkClick r:id="rId13"/>
              </a:rPr>
              <a:t> </a:t>
            </a:r>
            <a:r>
              <a:rPr lang="en-US" sz="1300" dirty="0" err="1" smtClean="0">
                <a:hlinkClick r:id="rId13"/>
              </a:rPr>
              <a:t>htm</a:t>
            </a:r>
            <a:endParaRPr lang="en-US" sz="1300" dirty="0" smtClean="0"/>
          </a:p>
          <a:p>
            <a:pPr eaLnBrk="1" hangingPunct="1">
              <a:lnSpc>
                <a:spcPct val="85000"/>
              </a:lnSpc>
            </a:pPr>
            <a:endParaRPr lang="en-US" sz="1600" dirty="0" smtClean="0"/>
          </a:p>
          <a:p>
            <a:pPr eaLnBrk="1" hangingPunct="1">
              <a:lnSpc>
                <a:spcPct val="85000"/>
              </a:lnSpc>
            </a:pPr>
            <a:endParaRPr lang="en-US" sz="1600" dirty="0" smtClean="0"/>
          </a:p>
        </p:txBody>
      </p:sp>
    </p:spTree>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en-US" sz="2600" smtClean="0"/>
              <a:t>Partner Integrations &amp; Sales Contacts (3 of 3)</a:t>
            </a:r>
            <a:br>
              <a:rPr lang="en-US" sz="2600" smtClean="0"/>
            </a:br>
            <a:r>
              <a:rPr lang="en-US" sz="2000" smtClean="0">
                <a:solidFill>
                  <a:schemeClr val="tx1"/>
                </a:solidFill>
              </a:rPr>
              <a:t>Contact Partner to determine individual feature support</a:t>
            </a:r>
            <a:endParaRPr lang="en-US" sz="2600" smtClean="0"/>
          </a:p>
        </p:txBody>
      </p:sp>
      <p:sp>
        <p:nvSpPr>
          <p:cNvPr id="116739" name="Rectangle 3"/>
          <p:cNvSpPr>
            <a:spLocks noGrp="1" noChangeArrowheads="1"/>
          </p:cNvSpPr>
          <p:nvPr>
            <p:ph type="body" sz="quarter" idx="10"/>
          </p:nvPr>
        </p:nvSpPr>
        <p:spPr/>
        <p:txBody>
          <a:bodyPr>
            <a:normAutofit lnSpcReduction="10000"/>
          </a:bodyPr>
          <a:lstStyle/>
          <a:p>
            <a:pPr eaLnBrk="1" hangingPunct="1">
              <a:lnSpc>
                <a:spcPct val="75000"/>
              </a:lnSpc>
              <a:defRPr/>
            </a:pPr>
            <a:r>
              <a:rPr lang="en-US" sz="1600" u="sng" dirty="0" smtClean="0"/>
              <a:t>Telstrat</a:t>
            </a:r>
          </a:p>
          <a:p>
            <a:pPr lvl="1" indent="0" eaLnBrk="1" hangingPunct="1">
              <a:lnSpc>
                <a:spcPct val="75000"/>
              </a:lnSpc>
              <a:spcAft>
                <a:spcPts val="800"/>
              </a:spcAft>
              <a:buFont typeface="Arial" charset="0"/>
              <a:buNone/>
              <a:defRPr/>
            </a:pPr>
            <a:r>
              <a:rPr lang="en-US" sz="1400" dirty="0" smtClean="0"/>
              <a:t>Bob Dudas </a:t>
            </a:r>
            <a:r>
              <a:rPr lang="en-US" sz="1400" dirty="0" smtClean="0">
                <a:hlinkClick r:id="rId2"/>
              </a:rPr>
              <a:t>bdudas@telstrat.com</a:t>
            </a:r>
            <a:r>
              <a:rPr lang="en-US" sz="1400" dirty="0" smtClean="0"/>
              <a:t> +1 603 425-1146</a:t>
            </a:r>
            <a:endParaRPr lang="en-US" sz="1000" u="sng" dirty="0" smtClean="0"/>
          </a:p>
          <a:p>
            <a:pPr eaLnBrk="1" hangingPunct="1">
              <a:lnSpc>
                <a:spcPct val="85000"/>
              </a:lnSpc>
              <a:spcBef>
                <a:spcPct val="70000"/>
              </a:spcBef>
              <a:defRPr/>
            </a:pPr>
            <a:r>
              <a:rPr lang="en-US" sz="1600" u="sng" dirty="0" err="1" smtClean="0"/>
              <a:t>Verba</a:t>
            </a:r>
            <a:r>
              <a:rPr lang="en-US" sz="1600" dirty="0" smtClean="0"/>
              <a:t> - Offers separate silent monitoring application</a:t>
            </a:r>
            <a:endParaRPr lang="en-US" sz="1600" u="sng" dirty="0" smtClean="0"/>
          </a:p>
          <a:p>
            <a:pPr lvl="1" indent="0">
              <a:defRPr/>
            </a:pPr>
            <a:r>
              <a:rPr lang="en-US" sz="1400" dirty="0" smtClean="0"/>
              <a:t>Americas: </a:t>
            </a:r>
            <a:r>
              <a:rPr lang="en-US" sz="1400" u="sng" dirty="0" smtClean="0">
                <a:hlinkClick r:id="rId3"/>
              </a:rPr>
              <a:t>sales@verba.com</a:t>
            </a:r>
            <a:r>
              <a:rPr lang="en-US" sz="1400" dirty="0" smtClean="0"/>
              <a:t> 1-888-90-VERBA (83722)</a:t>
            </a:r>
          </a:p>
          <a:p>
            <a:pPr lvl="1" indent="0">
              <a:defRPr/>
            </a:pPr>
            <a:r>
              <a:rPr lang="en-US" sz="1400" dirty="0" smtClean="0"/>
              <a:t>EMEA/</a:t>
            </a:r>
            <a:r>
              <a:rPr lang="en-US" sz="1400" dirty="0" err="1" smtClean="0"/>
              <a:t>ASIAPAC</a:t>
            </a:r>
            <a:r>
              <a:rPr lang="en-US" sz="1400" dirty="0" smtClean="0"/>
              <a:t>: </a:t>
            </a:r>
            <a:r>
              <a:rPr lang="en-US" sz="1400" u="sng" dirty="0" smtClean="0">
                <a:hlinkClick r:id="rId3"/>
              </a:rPr>
              <a:t>sales@verba.com</a:t>
            </a:r>
            <a:r>
              <a:rPr lang="en-US" sz="1400" dirty="0" smtClean="0"/>
              <a:t> +46 84030 9616</a:t>
            </a:r>
          </a:p>
          <a:p>
            <a:pPr lvl="1" indent="0">
              <a:spcAft>
                <a:spcPts val="800"/>
              </a:spcAft>
              <a:defRPr/>
            </a:pPr>
            <a:r>
              <a:rPr lang="en-US" sz="1400" u="sng" dirty="0" smtClean="0">
                <a:hlinkClick r:id="rId4"/>
              </a:rPr>
              <a:t>www.verba.com</a:t>
            </a:r>
            <a:r>
              <a:rPr lang="en-US" sz="1400" dirty="0" smtClean="0"/>
              <a:t> </a:t>
            </a:r>
            <a:endParaRPr lang="en-US" sz="1200" u="sng" dirty="0" smtClean="0"/>
          </a:p>
          <a:p>
            <a:pPr eaLnBrk="1" hangingPunct="1">
              <a:lnSpc>
                <a:spcPct val="75000"/>
              </a:lnSpc>
              <a:defRPr/>
            </a:pPr>
            <a:r>
              <a:rPr lang="en-US" sz="1600" u="sng" dirty="0" smtClean="0"/>
              <a:t>Verint (Witness) Systems</a:t>
            </a:r>
          </a:p>
          <a:p>
            <a:pPr lvl="1" indent="0" eaLnBrk="1" hangingPunct="1">
              <a:lnSpc>
                <a:spcPct val="75000"/>
              </a:lnSpc>
              <a:buFont typeface="Arial" charset="0"/>
              <a:buNone/>
              <a:defRPr/>
            </a:pPr>
            <a:r>
              <a:rPr lang="en-US" sz="1400" dirty="0" smtClean="0"/>
              <a:t>Americas:  Ken Carney </a:t>
            </a:r>
            <a:r>
              <a:rPr lang="en-US" sz="1400" dirty="0" smtClean="0">
                <a:hlinkClick r:id="rId5" tooltip="mailto:Ken.carney@verint.com"/>
              </a:rPr>
              <a:t>ken.carney@verint.com</a:t>
            </a:r>
            <a:r>
              <a:rPr lang="en-US" sz="1400" dirty="0" smtClean="0"/>
              <a:t>  +1 678.361-2431 </a:t>
            </a:r>
          </a:p>
          <a:p>
            <a:pPr lvl="1" indent="0" eaLnBrk="1" hangingPunct="1">
              <a:lnSpc>
                <a:spcPct val="75000"/>
              </a:lnSpc>
              <a:buFont typeface="Arial" charset="0"/>
              <a:buNone/>
              <a:defRPr/>
            </a:pPr>
            <a:r>
              <a:rPr lang="en-US" sz="1400" dirty="0" smtClean="0"/>
              <a:t>Europe:  John Crosby    </a:t>
            </a:r>
            <a:r>
              <a:rPr lang="en-US" sz="1400" dirty="0" smtClean="0">
                <a:hlinkClick r:id="rId6"/>
              </a:rPr>
              <a:t>john.crosby@verint.com</a:t>
            </a:r>
            <a:r>
              <a:rPr lang="en-US" sz="1400" dirty="0" smtClean="0"/>
              <a:t>  + 44 (0)1932 839500</a:t>
            </a:r>
          </a:p>
          <a:p>
            <a:pPr lvl="1" indent="0" eaLnBrk="1" hangingPunct="1">
              <a:lnSpc>
                <a:spcPct val="75000"/>
              </a:lnSpc>
              <a:spcAft>
                <a:spcPts val="800"/>
              </a:spcAft>
              <a:buFont typeface="Arial" charset="0"/>
              <a:buNone/>
              <a:defRPr/>
            </a:pPr>
            <a:r>
              <a:rPr lang="en-US" sz="1400" dirty="0" smtClean="0"/>
              <a:t>Asia/Pacific:  Contact APAC Marketing Team </a:t>
            </a:r>
            <a:r>
              <a:rPr lang="en-US" sz="1400" u="sng" dirty="0" smtClean="0">
                <a:hlinkClick r:id="rId7"/>
              </a:rPr>
              <a:t>marketing.hk@verint.com</a:t>
            </a:r>
            <a:endParaRPr lang="en-US" sz="1000" dirty="0" smtClean="0"/>
          </a:p>
          <a:p>
            <a:pPr eaLnBrk="1" hangingPunct="1">
              <a:lnSpc>
                <a:spcPct val="85000"/>
              </a:lnSpc>
              <a:spcBef>
                <a:spcPct val="70000"/>
              </a:spcBef>
              <a:defRPr/>
            </a:pPr>
            <a:r>
              <a:rPr lang="en-US" sz="1600" u="sng" dirty="0" smtClean="0"/>
              <a:t>Voice Print International</a:t>
            </a:r>
          </a:p>
          <a:p>
            <a:pPr lvl="1" indent="0" eaLnBrk="1" hangingPunct="1">
              <a:lnSpc>
                <a:spcPct val="85000"/>
              </a:lnSpc>
              <a:spcAft>
                <a:spcPts val="800"/>
              </a:spcAft>
              <a:defRPr/>
            </a:pPr>
            <a:r>
              <a:rPr lang="en-US" sz="1400" dirty="0" smtClean="0"/>
              <a:t>Chris Morrissey </a:t>
            </a:r>
            <a:r>
              <a:rPr lang="en-US" sz="1400" dirty="0" smtClean="0">
                <a:hlinkClick r:id="rId8" tooltip="mailto:cmorrissey@vpi-corp.com"/>
              </a:rPr>
              <a:t>cmorrissey@vpi-corp.com</a:t>
            </a:r>
            <a:r>
              <a:rPr lang="en-US" sz="1400" dirty="0" smtClean="0"/>
              <a:t> +1 805 389-5218</a:t>
            </a:r>
          </a:p>
          <a:p>
            <a:pPr lvl="1" indent="0" eaLnBrk="1" hangingPunct="1">
              <a:lnSpc>
                <a:spcPct val="85000"/>
              </a:lnSpc>
              <a:defRPr/>
            </a:pPr>
            <a:endParaRPr lang="en-US" sz="1000" dirty="0" smtClean="0"/>
          </a:p>
          <a:p>
            <a:pPr marL="236538" lvl="1" indent="-236538" eaLnBrk="1" hangingPunct="1">
              <a:lnSpc>
                <a:spcPct val="75000"/>
              </a:lnSpc>
              <a:spcBef>
                <a:spcPts val="1438"/>
              </a:spcBef>
              <a:buClr>
                <a:schemeClr val="accent1"/>
              </a:buClr>
              <a:buFont typeface="Wingdings" pitchFamily="2" charset="2"/>
              <a:buChar char="§"/>
              <a:defRPr/>
            </a:pPr>
            <a:r>
              <a:rPr lang="en-US" sz="1800" dirty="0" smtClean="0"/>
              <a:t>Please consult the recording vendors to determine features supported and Unified CM release interoperability</a:t>
            </a:r>
            <a:endParaRPr lang="en-US" sz="1200" dirty="0" smtClean="0"/>
          </a:p>
        </p:txBody>
      </p:sp>
    </p:spTree>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Placeholder 1"/>
          <p:cNvSpPr>
            <a:spLocks noGrp="1"/>
          </p:cNvSpPr>
          <p:nvPr>
            <p:ph type="body" sz="quarter" idx="10"/>
          </p:nvPr>
        </p:nvSpPr>
        <p:spPr>
          <a:xfrm>
            <a:off x="687388" y="1714500"/>
            <a:ext cx="7366000" cy="765175"/>
          </a:xfrm>
        </p:spPr>
        <p:txBody>
          <a:bodyPr/>
          <a:lstStyle/>
          <a:p>
            <a:pPr indent="-117475"/>
            <a:r>
              <a:rPr lang="en-US" sz="3200" smtClean="0">
                <a:solidFill>
                  <a:schemeClr val="tx1"/>
                </a:solidFill>
              </a:rPr>
              <a:t>Silent Monitoring </a:t>
            </a:r>
          </a:p>
          <a:p>
            <a:pPr indent="-117475"/>
            <a:r>
              <a:rPr lang="en-US" sz="3200" smtClean="0">
                <a:solidFill>
                  <a:schemeClr val="tx1"/>
                </a:solidFill>
              </a:rPr>
              <a:t>Provisioning &amp; Call Flows</a:t>
            </a:r>
            <a:endParaRPr lang="en-US" sz="3200" smtClean="0"/>
          </a:p>
        </p:txBody>
      </p:sp>
    </p:spTree>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US" dirty="0" smtClean="0"/>
              <a:t>Silent Monitoring - Provisioning</a:t>
            </a:r>
          </a:p>
        </p:txBody>
      </p:sp>
      <p:sp>
        <p:nvSpPr>
          <p:cNvPr id="117763" name="Rectangle 3"/>
          <p:cNvSpPr>
            <a:spLocks noGrp="1" noChangeArrowheads="1"/>
          </p:cNvSpPr>
          <p:nvPr>
            <p:ph type="body" sz="quarter" idx="10"/>
          </p:nvPr>
        </p:nvSpPr>
        <p:spPr/>
        <p:txBody>
          <a:bodyPr/>
          <a:lstStyle/>
          <a:p>
            <a:pPr marL="457200" indent="-457200" eaLnBrk="1" hangingPunct="1">
              <a:lnSpc>
                <a:spcPct val="85000"/>
              </a:lnSpc>
              <a:buFont typeface="Arial" pitchFamily="34" charset="0"/>
              <a:buNone/>
            </a:pPr>
            <a:r>
              <a:rPr lang="en-US" sz="2000" smtClean="0"/>
              <a:t>To enable a phone for silent monitoring:</a:t>
            </a:r>
          </a:p>
          <a:p>
            <a:pPr marL="457200" indent="-457200" eaLnBrk="1" hangingPunct="1">
              <a:lnSpc>
                <a:spcPct val="85000"/>
              </a:lnSpc>
              <a:buFont typeface="Arial" pitchFamily="34" charset="0"/>
              <a:buAutoNum type="arabicPeriod"/>
            </a:pPr>
            <a:r>
              <a:rPr lang="en-US" sz="2000" smtClean="0"/>
              <a:t>Enable the Built-In-Bridge (BIB) on the Device page </a:t>
            </a:r>
          </a:p>
          <a:p>
            <a:pPr marL="457200" indent="-457200" eaLnBrk="1" hangingPunct="1">
              <a:lnSpc>
                <a:spcPct val="85000"/>
              </a:lnSpc>
              <a:buFont typeface="Arial" pitchFamily="34" charset="0"/>
              <a:buAutoNum type="arabicPeriod"/>
            </a:pPr>
            <a:r>
              <a:rPr lang="en-US" sz="2000" smtClean="0"/>
              <a:t>Populate the Monitoring Calling Search Space with the partition used to control who can monitor whom </a:t>
            </a:r>
          </a:p>
          <a:p>
            <a:pPr marL="457200" indent="-457200" eaLnBrk="1" hangingPunct="1">
              <a:lnSpc>
                <a:spcPct val="85000"/>
              </a:lnSpc>
              <a:buFont typeface="Arial" pitchFamily="34" charset="0"/>
              <a:buAutoNum type="arabicPeriod"/>
            </a:pPr>
            <a:r>
              <a:rPr lang="en-US" sz="2000" smtClean="0"/>
              <a:t>Provision two cluster-wide Monitoring Tone service parameters (Play Monitoring Tone to Observed Target (True/False), Play Monitoring Tone to Connected Target (True/False)) </a:t>
            </a:r>
          </a:p>
          <a:p>
            <a:pPr marL="457200" indent="-457200" eaLnBrk="1" hangingPunct="1">
              <a:lnSpc>
                <a:spcPct val="85000"/>
              </a:lnSpc>
              <a:buFont typeface="Arial" pitchFamily="34" charset="0"/>
              <a:buNone/>
            </a:pPr>
            <a:endParaRPr lang="en-US" sz="2000" smtClean="0"/>
          </a:p>
          <a:p>
            <a:pPr marL="457200" indent="-457200" eaLnBrk="1" hangingPunct="1">
              <a:lnSpc>
                <a:spcPct val="85000"/>
              </a:lnSpc>
              <a:buFont typeface="Arial" pitchFamily="34" charset="0"/>
              <a:buNone/>
            </a:pPr>
            <a:r>
              <a:rPr lang="en-US" sz="2000" smtClean="0"/>
              <a:t>To enable a phone to monitor calls:</a:t>
            </a:r>
          </a:p>
          <a:p>
            <a:pPr marL="457200" indent="-457200" eaLnBrk="1" hangingPunct="1">
              <a:lnSpc>
                <a:spcPct val="85000"/>
              </a:lnSpc>
              <a:buFont typeface="Arial" pitchFamily="34" charset="0"/>
              <a:buAutoNum type="arabicPeriod"/>
            </a:pPr>
            <a:r>
              <a:rPr lang="en-US" sz="2000" smtClean="0"/>
              <a:t>Place the monitoring partition (selected above) in the normal  Calling Search Space for the phone </a:t>
            </a:r>
          </a:p>
        </p:txBody>
      </p:sp>
    </p:spTree>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r>
              <a:rPr lang="en-US" dirty="0" smtClean="0"/>
              <a:t>Silent Monitoring Definitions</a:t>
            </a:r>
          </a:p>
        </p:txBody>
      </p:sp>
      <p:sp>
        <p:nvSpPr>
          <p:cNvPr id="48131" name="Rectangle 3"/>
          <p:cNvSpPr>
            <a:spLocks noGrp="1" noChangeArrowheads="1"/>
          </p:cNvSpPr>
          <p:nvPr>
            <p:ph type="body" sz="quarter" idx="10"/>
          </p:nvPr>
        </p:nvSpPr>
        <p:spPr/>
        <p:txBody>
          <a:bodyPr/>
          <a:lstStyle/>
          <a:p>
            <a:pPr eaLnBrk="1" hangingPunct="1">
              <a:defRPr/>
            </a:pPr>
            <a:r>
              <a:rPr lang="en-US" b="1" dirty="0" smtClean="0">
                <a:solidFill>
                  <a:schemeClr val="accent1"/>
                </a:solidFill>
                <a:latin typeface="+mj-lt"/>
                <a:ea typeface="+mj-ea"/>
                <a:cs typeface="+mj-cs"/>
              </a:rPr>
              <a:t>Agent </a:t>
            </a:r>
            <a:r>
              <a:rPr lang="en-US" dirty="0" smtClean="0"/>
              <a:t>– Refers to any User who can be silently observed; typically a contact center Agent, but can be any User</a:t>
            </a:r>
          </a:p>
          <a:p>
            <a:pPr eaLnBrk="1" hangingPunct="1">
              <a:defRPr/>
            </a:pPr>
            <a:r>
              <a:rPr lang="en-US" b="1" dirty="0" smtClean="0">
                <a:solidFill>
                  <a:schemeClr val="accent1"/>
                </a:solidFill>
                <a:latin typeface="+mj-lt"/>
                <a:ea typeface="+mj-ea"/>
                <a:cs typeface="+mj-cs"/>
              </a:rPr>
              <a:t>Supervisor </a:t>
            </a:r>
            <a:r>
              <a:rPr lang="en-US" dirty="0" smtClean="0"/>
              <a:t>– Refers to any User authorized to silently eavesdrop on a conversation between two or more parties; typically a contact center Supervisor, but can be any User</a:t>
            </a:r>
          </a:p>
          <a:p>
            <a:pPr eaLnBrk="1" hangingPunct="1">
              <a:defRPr/>
            </a:pPr>
            <a:r>
              <a:rPr lang="en-US" b="1" dirty="0" smtClean="0">
                <a:solidFill>
                  <a:schemeClr val="accent1"/>
                </a:solidFill>
                <a:latin typeface="+mj-lt"/>
                <a:ea typeface="+mj-ea"/>
                <a:cs typeface="+mj-cs"/>
              </a:rPr>
              <a:t>Caller</a:t>
            </a:r>
            <a:r>
              <a:rPr lang="en-US" dirty="0" smtClean="0"/>
              <a:t> – any call participant</a:t>
            </a:r>
          </a:p>
          <a:p>
            <a:pPr eaLnBrk="1" hangingPunct="1">
              <a:defRPr/>
            </a:pPr>
            <a:r>
              <a:rPr lang="en-US" b="1" dirty="0" smtClean="0">
                <a:solidFill>
                  <a:schemeClr val="accent1"/>
                </a:solidFill>
                <a:latin typeface="+mj-lt"/>
                <a:ea typeface="+mj-ea"/>
                <a:cs typeface="+mj-cs"/>
              </a:rPr>
              <a:t>Recorder</a:t>
            </a:r>
            <a:r>
              <a:rPr lang="en-US" dirty="0" smtClean="0"/>
              <a:t> – Media capture server</a:t>
            </a:r>
          </a:p>
          <a:p>
            <a:pPr eaLnBrk="1" hangingPunct="1">
              <a:defRPr/>
            </a:pPr>
            <a:r>
              <a:rPr lang="en-US" b="1" dirty="0" smtClean="0">
                <a:solidFill>
                  <a:schemeClr val="accent1"/>
                </a:solidFill>
                <a:latin typeface="+mj-lt"/>
                <a:ea typeface="+mj-ea"/>
                <a:cs typeface="+mj-cs"/>
              </a:rPr>
              <a:t>BIB</a:t>
            </a:r>
            <a:r>
              <a:rPr lang="en-US" dirty="0" smtClean="0"/>
              <a:t> – Built-in-bridge; IP Phone’s internal DSP resources responsible for mixing and forking media to an Observer, Recorder, or both</a:t>
            </a:r>
          </a:p>
          <a:p>
            <a:pPr eaLnBrk="1" hangingPunct="1">
              <a:defRPr/>
            </a:pPr>
            <a:endParaRPr lang="en-US" dirty="0" smtClean="0"/>
          </a:p>
        </p:txBody>
      </p:sp>
    </p:spTree>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US" sz="2800" dirty="0" smtClean="0"/>
              <a:t>Silent Monitoring Call Flows:</a:t>
            </a:r>
            <a:br>
              <a:rPr lang="en-US" sz="2800" dirty="0" smtClean="0"/>
            </a:br>
            <a:r>
              <a:rPr lang="en-US" sz="2800" dirty="0" smtClean="0"/>
              <a:t>Agent holds/resumes call while being monitored</a:t>
            </a:r>
          </a:p>
        </p:txBody>
      </p:sp>
      <p:sp>
        <p:nvSpPr>
          <p:cNvPr id="6148" name="Rectangle 3"/>
          <p:cNvSpPr>
            <a:spLocks noGrp="1" noChangeArrowheads="1"/>
          </p:cNvSpPr>
          <p:nvPr>
            <p:ph type="body" sz="quarter" idx="10"/>
          </p:nvPr>
        </p:nvSpPr>
        <p:spPr>
          <a:xfrm>
            <a:off x="239713" y="1441345"/>
            <a:ext cx="2513112" cy="4527655"/>
          </a:xfrm>
        </p:spPr>
        <p:txBody>
          <a:bodyPr>
            <a:normAutofit/>
          </a:bodyPr>
          <a:lstStyle/>
          <a:p>
            <a:pPr eaLnBrk="1" hangingPunct="1"/>
            <a:r>
              <a:rPr lang="en-US" sz="2200" dirty="0" smtClean="0"/>
              <a:t>Supervisor is automatically placed on hold when Agent places Caller on hold </a:t>
            </a:r>
          </a:p>
          <a:p>
            <a:pPr eaLnBrk="1" hangingPunct="1"/>
            <a:r>
              <a:rPr lang="en-US" sz="2200" dirty="0" smtClean="0"/>
              <a:t>Monitoring session automatically resumes when Agent resumes call </a:t>
            </a:r>
          </a:p>
          <a:p>
            <a:pPr eaLnBrk="1" hangingPunct="1"/>
            <a:endParaRPr lang="en-US" sz="2200" dirty="0" smtClean="0"/>
          </a:p>
        </p:txBody>
      </p:sp>
      <p:sp>
        <p:nvSpPr>
          <p:cNvPr id="6149" name="Rectangle 4"/>
          <p:cNvSpPr>
            <a:spLocks noChangeArrowheads="1"/>
          </p:cNvSpPr>
          <p:nvPr/>
        </p:nvSpPr>
        <p:spPr bwMode="auto">
          <a:xfrm>
            <a:off x="0" y="1328738"/>
            <a:ext cx="9144000" cy="0"/>
          </a:xfrm>
          <a:prstGeom prst="rect">
            <a:avLst/>
          </a:prstGeom>
          <a:noFill/>
          <a:ln w="9525" algn="ctr">
            <a:noFill/>
            <a:miter lim="800000"/>
            <a:headEnd/>
            <a:tailEnd/>
          </a:ln>
        </p:spPr>
        <p:txBody>
          <a:bodyPr wrap="none" anchor="ctr">
            <a:spAutoFit/>
          </a:bodyPr>
          <a:lstStyle/>
          <a:p>
            <a:endParaRPr lang="en-US"/>
          </a:p>
        </p:txBody>
      </p:sp>
      <p:sp>
        <p:nvSpPr>
          <p:cNvPr id="6150"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6146" name="Object 6"/>
          <p:cNvGraphicFramePr>
            <a:graphicFrameLocks noChangeAspect="1"/>
          </p:cNvGraphicFramePr>
          <p:nvPr/>
        </p:nvGraphicFramePr>
        <p:xfrm>
          <a:off x="2438400" y="1143000"/>
          <a:ext cx="6591300" cy="5190423"/>
        </p:xfrm>
        <a:graphic>
          <a:graphicData uri="http://schemas.openxmlformats.org/presentationml/2006/ole">
            <p:oleObj spid="_x0000_s7170" name="Visio" r:id="rId3" imgW="5775008" imgH="4203382" progId="Visio.Drawing.11">
              <p:embed/>
            </p:oleObj>
          </a:graphicData>
        </a:graphic>
      </p:graphicFrame>
    </p:spTree>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r>
              <a:rPr lang="en-US" sz="2800" dirty="0" smtClean="0"/>
              <a:t>Supervisor holds/resumes the monitoring call </a:t>
            </a:r>
          </a:p>
        </p:txBody>
      </p:sp>
      <p:sp>
        <p:nvSpPr>
          <p:cNvPr id="7172" name="Rectangle 3"/>
          <p:cNvSpPr>
            <a:spLocks noGrp="1" noChangeArrowheads="1"/>
          </p:cNvSpPr>
          <p:nvPr>
            <p:ph type="body" sz="quarter" idx="10"/>
          </p:nvPr>
        </p:nvSpPr>
        <p:spPr>
          <a:xfrm>
            <a:off x="239713" y="1441345"/>
            <a:ext cx="3225382" cy="4527655"/>
          </a:xfrm>
        </p:spPr>
        <p:txBody>
          <a:bodyPr>
            <a:normAutofit/>
          </a:bodyPr>
          <a:lstStyle/>
          <a:p>
            <a:pPr eaLnBrk="1" hangingPunct="1">
              <a:lnSpc>
                <a:spcPct val="85000"/>
              </a:lnSpc>
            </a:pPr>
            <a:r>
              <a:rPr lang="en-US" dirty="0" smtClean="0"/>
              <a:t>Supervisor can hold the monitoring call anytime after it becomes active   </a:t>
            </a:r>
          </a:p>
          <a:p>
            <a:pPr eaLnBrk="1" hangingPunct="1">
              <a:lnSpc>
                <a:spcPct val="85000"/>
              </a:lnSpc>
            </a:pPr>
            <a:r>
              <a:rPr lang="en-US" dirty="0" smtClean="0"/>
              <a:t>The media streaming from the Agent’s phone stops after the monitoring call is put on hold  </a:t>
            </a:r>
          </a:p>
          <a:p>
            <a:pPr eaLnBrk="1" hangingPunct="1">
              <a:lnSpc>
                <a:spcPct val="85000"/>
              </a:lnSpc>
            </a:pPr>
            <a:r>
              <a:rPr lang="en-US" dirty="0" smtClean="0"/>
              <a:t>Media streaming resumes when the monitoring call is resumed </a:t>
            </a:r>
          </a:p>
        </p:txBody>
      </p:sp>
      <p:graphicFrame>
        <p:nvGraphicFramePr>
          <p:cNvPr id="7170" name="Object 4"/>
          <p:cNvGraphicFramePr>
            <a:graphicFrameLocks noChangeAspect="1"/>
          </p:cNvGraphicFramePr>
          <p:nvPr>
            <p:ph sz="half" idx="4294967295"/>
          </p:nvPr>
        </p:nvGraphicFramePr>
        <p:xfrm>
          <a:off x="3118585" y="1295401"/>
          <a:ext cx="5804035" cy="4970646"/>
        </p:xfrm>
        <a:graphic>
          <a:graphicData uri="http://schemas.openxmlformats.org/presentationml/2006/ole">
            <p:oleObj spid="_x0000_s8194" name="Visio" r:id="rId3" imgW="5775008" imgH="4203382" progId="Visio.Drawing.11">
              <p:embed/>
            </p:oleObj>
          </a:graphicData>
        </a:graphic>
      </p:graphicFrame>
      <p:sp>
        <p:nvSpPr>
          <p:cNvPr id="7173" name="Rectangle 5"/>
          <p:cNvSpPr>
            <a:spLocks noChangeArrowheads="1"/>
          </p:cNvSpPr>
          <p:nvPr/>
        </p:nvSpPr>
        <p:spPr bwMode="auto">
          <a:xfrm>
            <a:off x="0" y="1328738"/>
            <a:ext cx="9144000" cy="0"/>
          </a:xfrm>
          <a:prstGeom prst="rect">
            <a:avLst/>
          </a:prstGeom>
          <a:noFill/>
          <a:ln w="9525" algn="ctr">
            <a:noFill/>
            <a:miter lim="800000"/>
            <a:headEnd/>
            <a:tailEnd/>
          </a:ln>
        </p:spPr>
        <p:txBody>
          <a:bodyPr wrap="none" anchor="ctr">
            <a:spAutoFit/>
          </a:bodyPr>
          <a:lstStyle/>
          <a:p>
            <a:endParaRPr lang="en-US"/>
          </a:p>
        </p:txBody>
      </p:sp>
    </p:spTree>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ChangeArrowheads="1"/>
          </p:cNvSpPr>
          <p:nvPr/>
        </p:nvSpPr>
        <p:spPr bwMode="auto">
          <a:xfrm>
            <a:off x="0" y="1614488"/>
            <a:ext cx="9144000" cy="0"/>
          </a:xfrm>
          <a:prstGeom prst="rect">
            <a:avLst/>
          </a:prstGeom>
          <a:noFill/>
          <a:ln w="9525" algn="ctr">
            <a:noFill/>
            <a:miter lim="800000"/>
            <a:headEnd/>
            <a:tailEnd/>
          </a:ln>
        </p:spPr>
        <p:txBody>
          <a:bodyPr wrap="none" anchor="ctr">
            <a:spAutoFit/>
          </a:bodyPr>
          <a:lstStyle/>
          <a:p>
            <a:endParaRPr lang="en-US"/>
          </a:p>
        </p:txBody>
      </p:sp>
      <p:sp>
        <p:nvSpPr>
          <p:cNvPr id="8196" name="Rectangle 4"/>
          <p:cNvSpPr>
            <a:spLocks noGrp="1" noChangeArrowheads="1"/>
          </p:cNvSpPr>
          <p:nvPr>
            <p:ph type="title"/>
          </p:nvPr>
        </p:nvSpPr>
        <p:spPr>
          <a:xfrm>
            <a:off x="539015" y="225425"/>
            <a:ext cx="8262085" cy="838200"/>
          </a:xfrm>
        </p:spPr>
        <p:txBody>
          <a:bodyPr/>
          <a:lstStyle/>
          <a:p>
            <a:pPr eaLnBrk="1" hangingPunct="1"/>
            <a:r>
              <a:rPr lang="en-US" sz="2800" dirty="0" smtClean="0"/>
              <a:t>Agent places the monitored call on hold and accepts a new call</a:t>
            </a:r>
          </a:p>
        </p:txBody>
      </p:sp>
      <p:sp>
        <p:nvSpPr>
          <p:cNvPr id="8197" name="Rectangle 6"/>
          <p:cNvSpPr>
            <a:spLocks noGrp="1" noChangeArrowheads="1"/>
          </p:cNvSpPr>
          <p:nvPr>
            <p:ph type="body" sz="half" idx="1"/>
          </p:nvPr>
        </p:nvSpPr>
        <p:spPr>
          <a:xfrm>
            <a:off x="438150" y="1636713"/>
            <a:ext cx="2419350" cy="3571875"/>
          </a:xfrm>
        </p:spPr>
        <p:txBody>
          <a:bodyPr/>
          <a:lstStyle/>
          <a:p>
            <a:pPr eaLnBrk="1" hangingPunct="1"/>
            <a:r>
              <a:rPr lang="en-US" sz="2200" dirty="0" smtClean="0"/>
              <a:t>Monitoring call is placed on hold </a:t>
            </a:r>
          </a:p>
          <a:p>
            <a:pPr eaLnBrk="1" hangingPunct="1"/>
            <a:r>
              <a:rPr lang="en-US" sz="2200" dirty="0" smtClean="0"/>
              <a:t>Supervisor hears hold tone until Agent resumes original call </a:t>
            </a:r>
          </a:p>
        </p:txBody>
      </p:sp>
      <p:sp>
        <p:nvSpPr>
          <p:cNvPr id="8198"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8194" name="Object 7"/>
          <p:cNvGraphicFramePr>
            <a:graphicFrameLocks noChangeAspect="1"/>
          </p:cNvGraphicFramePr>
          <p:nvPr/>
        </p:nvGraphicFramePr>
        <p:xfrm>
          <a:off x="2046288" y="1222375"/>
          <a:ext cx="6981825" cy="5168900"/>
        </p:xfrm>
        <a:graphic>
          <a:graphicData uri="http://schemas.openxmlformats.org/presentationml/2006/ole">
            <p:oleObj spid="_x0000_s9218" name="Visio" r:id="rId3" imgW="5715476" imgH="3625691" progId="Visio.Drawing.11">
              <p:embed/>
            </p:oleObj>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308009" y="225425"/>
            <a:ext cx="8493092" cy="838200"/>
          </a:xfrm>
        </p:spPr>
        <p:txBody>
          <a:bodyPr/>
          <a:lstStyle/>
          <a:p>
            <a:pPr eaLnBrk="1" hangingPunct="1"/>
            <a:r>
              <a:rPr lang="en-US" sz="2800" dirty="0" smtClean="0"/>
              <a:t>Agent answers a new call while being monitored, the </a:t>
            </a:r>
            <a:br>
              <a:rPr lang="en-US" sz="2800" dirty="0" smtClean="0"/>
            </a:br>
            <a:r>
              <a:rPr lang="en-US" sz="2800" dirty="0" smtClean="0"/>
              <a:t>Supervisor begins monitoring the 2</a:t>
            </a:r>
            <a:r>
              <a:rPr lang="en-US" sz="2800" baseline="30000" dirty="0" smtClean="0"/>
              <a:t>nd</a:t>
            </a:r>
            <a:r>
              <a:rPr lang="en-US" sz="2800" dirty="0" smtClean="0"/>
              <a:t> call</a:t>
            </a:r>
          </a:p>
        </p:txBody>
      </p:sp>
      <p:sp>
        <p:nvSpPr>
          <p:cNvPr id="9220" name="Rectangle 3"/>
          <p:cNvSpPr>
            <a:spLocks noChangeArrowheads="1"/>
          </p:cNvSpPr>
          <p:nvPr/>
        </p:nvSpPr>
        <p:spPr bwMode="auto">
          <a:xfrm>
            <a:off x="0" y="1614488"/>
            <a:ext cx="9144000" cy="0"/>
          </a:xfrm>
          <a:prstGeom prst="rect">
            <a:avLst/>
          </a:prstGeom>
          <a:noFill/>
          <a:ln w="9525" algn="ctr">
            <a:noFill/>
            <a:miter lim="800000"/>
            <a:headEnd/>
            <a:tailEnd/>
          </a:ln>
        </p:spPr>
        <p:txBody>
          <a:bodyPr wrap="none" anchor="ctr">
            <a:spAutoFit/>
          </a:bodyPr>
          <a:lstStyle/>
          <a:p>
            <a:endParaRPr lang="en-US"/>
          </a:p>
        </p:txBody>
      </p:sp>
      <p:sp>
        <p:nvSpPr>
          <p:cNvPr id="9221" name="Rectangle 5"/>
          <p:cNvSpPr>
            <a:spLocks noGrp="1" noChangeArrowheads="1"/>
          </p:cNvSpPr>
          <p:nvPr>
            <p:ph type="body" sz="half" idx="1"/>
          </p:nvPr>
        </p:nvSpPr>
        <p:spPr>
          <a:xfrm>
            <a:off x="211756" y="1260475"/>
            <a:ext cx="3253339" cy="5284704"/>
          </a:xfrm>
        </p:spPr>
        <p:txBody>
          <a:bodyPr>
            <a:normAutofit/>
          </a:bodyPr>
          <a:lstStyle/>
          <a:p>
            <a:pPr marL="304800" indent="-304800" eaLnBrk="1" hangingPunct="1">
              <a:lnSpc>
                <a:spcPct val="75000"/>
              </a:lnSpc>
            </a:pPr>
            <a:r>
              <a:rPr lang="en-US" sz="1800" dirty="0" smtClean="0"/>
              <a:t>While being monitored, Agent puts Caller 1 on hold to answer a new incoming call (Caller 2)</a:t>
            </a:r>
          </a:p>
          <a:p>
            <a:pPr marL="304800" indent="-304800" eaLnBrk="1" hangingPunct="1">
              <a:lnSpc>
                <a:spcPct val="75000"/>
              </a:lnSpc>
            </a:pPr>
            <a:r>
              <a:rPr lang="en-US" sz="1800" dirty="0" smtClean="0"/>
              <a:t>Caller 1 hears hold tone   Supervisor hears silence until Agent resumes call</a:t>
            </a:r>
          </a:p>
          <a:p>
            <a:pPr marL="304800" indent="-304800" eaLnBrk="1" hangingPunct="1">
              <a:lnSpc>
                <a:spcPct val="75000"/>
              </a:lnSpc>
            </a:pPr>
            <a:r>
              <a:rPr lang="en-US" sz="1800" dirty="0" smtClean="0"/>
              <a:t>Supervisor desktop detects the new call for the Agent </a:t>
            </a:r>
          </a:p>
          <a:p>
            <a:pPr marL="304800" indent="-304800" eaLnBrk="1" hangingPunct="1">
              <a:lnSpc>
                <a:spcPct val="75000"/>
              </a:lnSpc>
            </a:pPr>
            <a:r>
              <a:rPr lang="en-US" sz="1800" dirty="0" smtClean="0"/>
              <a:t>Supervisor starts a 2</a:t>
            </a:r>
            <a:r>
              <a:rPr lang="en-US" sz="1800" baseline="30000" dirty="0" smtClean="0"/>
              <a:t>nd</a:t>
            </a:r>
            <a:r>
              <a:rPr lang="en-US" sz="1800" dirty="0" smtClean="0"/>
              <a:t> monitoring session for the new call</a:t>
            </a:r>
          </a:p>
          <a:p>
            <a:pPr marL="304800" indent="-304800" eaLnBrk="1" hangingPunct="1">
              <a:lnSpc>
                <a:spcPct val="75000"/>
              </a:lnSpc>
            </a:pPr>
            <a:r>
              <a:rPr lang="en-US" sz="1800" dirty="0" smtClean="0"/>
              <a:t>Supervisor’s phone makes a 2</a:t>
            </a:r>
            <a:r>
              <a:rPr lang="en-US" sz="1800" baseline="30000" dirty="0" smtClean="0"/>
              <a:t>nd</a:t>
            </a:r>
            <a:r>
              <a:rPr lang="en-US" sz="1800" dirty="0" smtClean="0"/>
              <a:t> monitoring call to the Agent</a:t>
            </a:r>
          </a:p>
          <a:p>
            <a:pPr marL="304800" indent="-304800" eaLnBrk="1" hangingPunct="1">
              <a:lnSpc>
                <a:spcPct val="75000"/>
              </a:lnSpc>
            </a:pPr>
            <a:r>
              <a:rPr lang="en-US" sz="1800" dirty="0" smtClean="0"/>
              <a:t>Agent’s phone accepts the new monitoring call and starts to send the mixed RTP streams of Agent and Caller 2  to the Supervisor</a:t>
            </a:r>
          </a:p>
        </p:txBody>
      </p:sp>
      <p:sp>
        <p:nvSpPr>
          <p:cNvPr id="9222"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9218" name="Object 6"/>
          <p:cNvGraphicFramePr>
            <a:graphicFrameLocks noChangeAspect="1"/>
          </p:cNvGraphicFramePr>
          <p:nvPr/>
        </p:nvGraphicFramePr>
        <p:xfrm>
          <a:off x="2868613" y="1289050"/>
          <a:ext cx="6275387" cy="5083175"/>
        </p:xfrm>
        <a:graphic>
          <a:graphicData uri="http://schemas.openxmlformats.org/presentationml/2006/ole">
            <p:oleObj spid="_x0000_s10242" name="Visio" r:id="rId3" imgW="5715476" imgH="3625691" progId="Visio.Drawing.11">
              <p:embed/>
            </p:oleObj>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8"/>
          <p:cNvSpPr>
            <a:spLocks noGrp="1" noChangeArrowheads="1"/>
          </p:cNvSpPr>
          <p:nvPr>
            <p:ph type="title"/>
          </p:nvPr>
        </p:nvSpPr>
        <p:spPr>
          <a:xfrm>
            <a:off x="394636" y="131545"/>
            <a:ext cx="8219975" cy="609600"/>
          </a:xfrm>
        </p:spPr>
        <p:txBody>
          <a:bodyPr/>
          <a:lstStyle/>
          <a:p>
            <a:pPr eaLnBrk="1" hangingPunct="1"/>
            <a:r>
              <a:rPr lang="en-US" sz="3200" dirty="0" smtClean="0"/>
              <a:t>Silent Monitoring/Recording Architecture</a:t>
            </a:r>
          </a:p>
        </p:txBody>
      </p:sp>
      <p:sp>
        <p:nvSpPr>
          <p:cNvPr id="1028" name="Rectangle 9"/>
          <p:cNvSpPr>
            <a:spLocks noGrp="1" noChangeArrowheads="1"/>
          </p:cNvSpPr>
          <p:nvPr>
            <p:ph type="body" idx="1"/>
          </p:nvPr>
        </p:nvSpPr>
        <p:spPr>
          <a:xfrm>
            <a:off x="0" y="981777"/>
            <a:ext cx="2646947" cy="5568248"/>
          </a:xfrm>
        </p:spPr>
        <p:txBody>
          <a:bodyPr>
            <a:normAutofit lnSpcReduction="10000"/>
          </a:bodyPr>
          <a:lstStyle/>
          <a:p>
            <a:pPr eaLnBrk="1" hangingPunct="1"/>
            <a:r>
              <a:rPr lang="en-US" sz="2000" dirty="0" smtClean="0"/>
              <a:t>Phone-based approach for silent monitoring:</a:t>
            </a:r>
          </a:p>
          <a:p>
            <a:pPr lvl="1">
              <a:lnSpc>
                <a:spcPct val="105000"/>
              </a:lnSpc>
            </a:pPr>
            <a:r>
              <a:rPr lang="en-US" dirty="0"/>
              <a:t>Agent phone internal DSP resources mix the media streams of the Agent and Caller and send them to the Supervisor  </a:t>
            </a:r>
          </a:p>
          <a:p>
            <a:pPr eaLnBrk="1" hangingPunct="1"/>
            <a:r>
              <a:rPr lang="en-US" sz="2000" dirty="0" smtClean="0"/>
              <a:t>Phone based approach for call recording:</a:t>
            </a:r>
          </a:p>
          <a:p>
            <a:pPr lvl="1" indent="0" eaLnBrk="1" hangingPunct="1"/>
            <a:r>
              <a:rPr lang="en-US" sz="1800" dirty="0" smtClean="0"/>
              <a:t>Agent phone relays two independent media streams (Agent + Customer) to the Recorder</a:t>
            </a:r>
          </a:p>
        </p:txBody>
      </p:sp>
      <p:sp>
        <p:nvSpPr>
          <p:cNvPr id="1029" name="Rectangle 10"/>
          <p:cNvSpPr>
            <a:spLocks noChangeArrowheads="1"/>
          </p:cNvSpPr>
          <p:nvPr/>
        </p:nvSpPr>
        <p:spPr bwMode="auto">
          <a:xfrm>
            <a:off x="0" y="1423988"/>
            <a:ext cx="9144000" cy="0"/>
          </a:xfrm>
          <a:prstGeom prst="rect">
            <a:avLst/>
          </a:prstGeom>
          <a:noFill/>
          <a:ln w="9525" algn="ctr">
            <a:noFill/>
            <a:miter lim="800000"/>
            <a:headEnd/>
            <a:tailEnd/>
          </a:ln>
        </p:spPr>
        <p:txBody>
          <a:bodyPr wrap="none" anchor="ctr">
            <a:spAutoFit/>
          </a:bodyPr>
          <a:lstStyle/>
          <a:p>
            <a:endParaRPr lang="en-US"/>
          </a:p>
        </p:txBody>
      </p:sp>
      <p:sp>
        <p:nvSpPr>
          <p:cNvPr id="1030" name="Rectangle 2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6" name="Object 24"/>
          <p:cNvGraphicFramePr>
            <a:graphicFrameLocks noChangeAspect="1"/>
          </p:cNvGraphicFramePr>
          <p:nvPr/>
        </p:nvGraphicFramePr>
        <p:xfrm>
          <a:off x="2700338" y="925579"/>
          <a:ext cx="6443662" cy="5489575"/>
        </p:xfrm>
        <a:graphic>
          <a:graphicData uri="http://schemas.openxmlformats.org/presentationml/2006/ole">
            <p:oleObj spid="_x0000_s1026" name="Visio" r:id="rId3" imgW="5507355" imgH="4012406" progId="Visio.Drawing.11">
              <p:embed/>
            </p:oleObj>
          </a:graphicData>
        </a:graphic>
      </p:graphicFrame>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327259" y="225425"/>
            <a:ext cx="8473841" cy="838200"/>
          </a:xfrm>
        </p:spPr>
        <p:txBody>
          <a:bodyPr/>
          <a:lstStyle/>
          <a:p>
            <a:pPr eaLnBrk="1" hangingPunct="1"/>
            <a:r>
              <a:rPr lang="en-US" sz="2800" dirty="0" smtClean="0"/>
              <a:t>Caller holds/resumes call while Observed is being monitored</a:t>
            </a:r>
          </a:p>
        </p:txBody>
      </p:sp>
      <p:sp>
        <p:nvSpPr>
          <p:cNvPr id="10244" name="Rectangle 3"/>
          <p:cNvSpPr>
            <a:spLocks noChangeArrowheads="1"/>
          </p:cNvSpPr>
          <p:nvPr/>
        </p:nvSpPr>
        <p:spPr bwMode="auto">
          <a:xfrm>
            <a:off x="0" y="2371725"/>
            <a:ext cx="9144000" cy="0"/>
          </a:xfrm>
          <a:prstGeom prst="rect">
            <a:avLst/>
          </a:prstGeom>
          <a:noFill/>
          <a:ln w="9525" algn="ctr">
            <a:noFill/>
            <a:miter lim="800000"/>
            <a:headEnd/>
            <a:tailEnd/>
          </a:ln>
        </p:spPr>
        <p:txBody>
          <a:bodyPr wrap="none" anchor="ctr">
            <a:spAutoFit/>
          </a:bodyPr>
          <a:lstStyle/>
          <a:p>
            <a:endParaRPr lang="en-US"/>
          </a:p>
        </p:txBody>
      </p:sp>
      <p:sp>
        <p:nvSpPr>
          <p:cNvPr id="10245" name="Rectangle 4"/>
          <p:cNvSpPr>
            <a:spLocks noGrp="1" noChangeArrowheads="1"/>
          </p:cNvSpPr>
          <p:nvPr>
            <p:ph type="body" sz="half" idx="1"/>
          </p:nvPr>
        </p:nvSpPr>
        <p:spPr>
          <a:xfrm>
            <a:off x="269507" y="1260908"/>
            <a:ext cx="3311893" cy="5447899"/>
          </a:xfrm>
        </p:spPr>
        <p:txBody>
          <a:bodyPr>
            <a:normAutofit/>
          </a:bodyPr>
          <a:lstStyle/>
          <a:p>
            <a:pPr eaLnBrk="1" hangingPunct="1">
              <a:lnSpc>
                <a:spcPct val="75000"/>
              </a:lnSpc>
              <a:buFont typeface="Arial" pitchFamily="34" charset="0"/>
              <a:buNone/>
            </a:pPr>
            <a:r>
              <a:rPr lang="en-US" sz="1800" dirty="0" smtClean="0"/>
              <a:t>Internal Caller – </a:t>
            </a:r>
          </a:p>
          <a:p>
            <a:pPr eaLnBrk="1" hangingPunct="1">
              <a:lnSpc>
                <a:spcPct val="75000"/>
              </a:lnSpc>
            </a:pPr>
            <a:r>
              <a:rPr lang="en-US" sz="1800" dirty="0" smtClean="0"/>
              <a:t>If both parties have Unified CM phones and the Far-end party (Caller) places the Agent on hold, Unified CM will insert hold tone or MOH (if available) into the audio path   </a:t>
            </a:r>
          </a:p>
          <a:p>
            <a:pPr eaLnBrk="1" hangingPunct="1">
              <a:lnSpc>
                <a:spcPct val="75000"/>
              </a:lnSpc>
            </a:pPr>
            <a:r>
              <a:rPr lang="en-US" sz="1800" dirty="0" smtClean="0"/>
              <a:t>In this case, Unified CM maintains the silent monitoring session  The MOH source (if inserted) will also be heard by the Observer (Supervisor) </a:t>
            </a:r>
          </a:p>
          <a:p>
            <a:pPr eaLnBrk="1" hangingPunct="1">
              <a:lnSpc>
                <a:spcPct val="75000"/>
              </a:lnSpc>
              <a:buFont typeface="Arial" pitchFamily="34" charset="0"/>
              <a:buNone/>
            </a:pPr>
            <a:r>
              <a:rPr lang="en-US" sz="1800" dirty="0" smtClean="0"/>
              <a:t>External Caller – </a:t>
            </a:r>
          </a:p>
          <a:p>
            <a:pPr eaLnBrk="1" hangingPunct="1">
              <a:lnSpc>
                <a:spcPct val="75000"/>
              </a:lnSpc>
            </a:pPr>
            <a:r>
              <a:rPr lang="en-US" sz="1800" dirty="0" smtClean="0"/>
              <a:t>If an external Caller places the Agent on hold, Unified CM is unaware so the monitoring call is not affected </a:t>
            </a:r>
          </a:p>
        </p:txBody>
      </p:sp>
      <p:sp>
        <p:nvSpPr>
          <p:cNvPr id="10246"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42" name="Object 8"/>
          <p:cNvGraphicFramePr>
            <a:graphicFrameLocks noChangeAspect="1"/>
          </p:cNvGraphicFramePr>
          <p:nvPr/>
        </p:nvGraphicFramePr>
        <p:xfrm>
          <a:off x="3409950" y="2114550"/>
          <a:ext cx="5734050" cy="3209925"/>
        </p:xfrm>
        <a:graphic>
          <a:graphicData uri="http://schemas.openxmlformats.org/presentationml/2006/ole">
            <p:oleObj spid="_x0000_s11266" name="Visio" r:id="rId3" imgW="5183505" imgH="2110264" progId="Visio.Drawing.11">
              <p:embed/>
            </p:oleObj>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413886" y="225425"/>
            <a:ext cx="8387214" cy="838200"/>
          </a:xfrm>
        </p:spPr>
        <p:txBody>
          <a:bodyPr/>
          <a:lstStyle/>
          <a:p>
            <a:pPr eaLnBrk="1" hangingPunct="1"/>
            <a:r>
              <a:rPr lang="en-US" sz="2600" dirty="0" smtClean="0"/>
              <a:t>Agent 1 holds the monitored call, while Agent 2 resumes it using a shared line</a:t>
            </a:r>
          </a:p>
        </p:txBody>
      </p:sp>
      <p:sp>
        <p:nvSpPr>
          <p:cNvPr id="11268" name="Rectangle 3"/>
          <p:cNvSpPr>
            <a:spLocks noChangeArrowheads="1"/>
          </p:cNvSpPr>
          <p:nvPr/>
        </p:nvSpPr>
        <p:spPr bwMode="auto">
          <a:xfrm>
            <a:off x="0" y="1128713"/>
            <a:ext cx="9144000" cy="0"/>
          </a:xfrm>
          <a:prstGeom prst="rect">
            <a:avLst/>
          </a:prstGeom>
          <a:noFill/>
          <a:ln w="9525" algn="ctr">
            <a:noFill/>
            <a:miter lim="800000"/>
            <a:headEnd/>
            <a:tailEnd/>
          </a:ln>
        </p:spPr>
        <p:txBody>
          <a:bodyPr wrap="none" anchor="ctr">
            <a:spAutoFit/>
          </a:bodyPr>
          <a:lstStyle/>
          <a:p>
            <a:endParaRPr lang="en-US"/>
          </a:p>
        </p:txBody>
      </p:sp>
      <p:sp>
        <p:nvSpPr>
          <p:cNvPr id="11269" name="Rectangle 5"/>
          <p:cNvSpPr>
            <a:spLocks noGrp="1" noChangeArrowheads="1"/>
          </p:cNvSpPr>
          <p:nvPr>
            <p:ph type="body" sz="half" idx="1"/>
          </p:nvPr>
        </p:nvSpPr>
        <p:spPr>
          <a:xfrm>
            <a:off x="371475" y="1636713"/>
            <a:ext cx="3086100" cy="3571875"/>
          </a:xfrm>
        </p:spPr>
        <p:txBody>
          <a:bodyPr/>
          <a:lstStyle/>
          <a:p>
            <a:pPr marL="381000" indent="-381000" eaLnBrk="1" hangingPunct="1">
              <a:lnSpc>
                <a:spcPct val="75000"/>
              </a:lnSpc>
            </a:pPr>
            <a:r>
              <a:rPr lang="en-US" sz="2000" dirty="0" smtClean="0"/>
              <a:t>Agent 1 and Agent 2 share a line appearance </a:t>
            </a:r>
            <a:br>
              <a:rPr lang="en-US" sz="2000" dirty="0" smtClean="0"/>
            </a:br>
            <a:r>
              <a:rPr lang="en-US" sz="2000" dirty="0" smtClean="0"/>
              <a:t>(DN 2000) </a:t>
            </a:r>
          </a:p>
          <a:p>
            <a:pPr marL="381000" indent="-381000" eaLnBrk="1" hangingPunct="1">
              <a:lnSpc>
                <a:spcPct val="75000"/>
              </a:lnSpc>
            </a:pPr>
            <a:r>
              <a:rPr lang="en-US" sz="2000" dirty="0" smtClean="0"/>
              <a:t>Agent 1 is puts a call on hold </a:t>
            </a:r>
          </a:p>
          <a:p>
            <a:pPr marL="381000" indent="-381000" eaLnBrk="1" hangingPunct="1">
              <a:lnSpc>
                <a:spcPct val="75000"/>
              </a:lnSpc>
            </a:pPr>
            <a:r>
              <a:rPr lang="en-US" sz="2000" dirty="0" smtClean="0"/>
              <a:t>Agent 2 resumes the call using a shared line   </a:t>
            </a:r>
          </a:p>
          <a:p>
            <a:pPr marL="381000" indent="-381000" eaLnBrk="1" hangingPunct="1">
              <a:lnSpc>
                <a:spcPct val="75000"/>
              </a:lnSpc>
            </a:pPr>
            <a:r>
              <a:rPr lang="en-US" sz="2000" dirty="0" smtClean="0"/>
              <a:t>As a result, the monitoring session ends  </a:t>
            </a:r>
          </a:p>
        </p:txBody>
      </p:sp>
      <p:sp>
        <p:nvSpPr>
          <p:cNvPr id="11270"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1266" name="Object 6"/>
          <p:cNvGraphicFramePr>
            <a:graphicFrameLocks noChangeAspect="1"/>
          </p:cNvGraphicFramePr>
          <p:nvPr/>
        </p:nvGraphicFramePr>
        <p:xfrm>
          <a:off x="3162300" y="1044943"/>
          <a:ext cx="5856572" cy="5349875"/>
        </p:xfrm>
        <a:graphic>
          <a:graphicData uri="http://schemas.openxmlformats.org/presentationml/2006/ole">
            <p:oleObj spid="_x0000_s12290" name="Visio" r:id="rId3" imgW="5444014" imgH="4597718" progId="Visio.Drawing.11">
              <p:embed/>
            </p:oleObj>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pPr eaLnBrk="1" hangingPunct="1"/>
            <a:r>
              <a:rPr lang="en-US" sz="2800" dirty="0" smtClean="0"/>
              <a:t>Agent 2 fails to barge into a call from a shared line while the call is being monitored </a:t>
            </a:r>
          </a:p>
        </p:txBody>
      </p:sp>
      <p:sp>
        <p:nvSpPr>
          <p:cNvPr id="12292" name="Rectangle 3"/>
          <p:cNvSpPr>
            <a:spLocks noGrp="1" noChangeArrowheads="1"/>
          </p:cNvSpPr>
          <p:nvPr>
            <p:ph type="body" sz="half" idx="1"/>
          </p:nvPr>
        </p:nvSpPr>
        <p:spPr>
          <a:xfrm>
            <a:off x="474663" y="1260910"/>
            <a:ext cx="3373437" cy="5082138"/>
          </a:xfrm>
        </p:spPr>
        <p:txBody>
          <a:bodyPr>
            <a:noAutofit/>
          </a:bodyPr>
          <a:lstStyle/>
          <a:p>
            <a:pPr marL="266700" indent="-266700" eaLnBrk="1" hangingPunct="1">
              <a:lnSpc>
                <a:spcPct val="75000"/>
              </a:lnSpc>
            </a:pPr>
            <a:r>
              <a:rPr lang="en-US" sz="1800" dirty="0" smtClean="0"/>
              <a:t>A line appearance is limited to either one active monitoring session or one active barged-in call due to DSP resources  </a:t>
            </a:r>
          </a:p>
          <a:p>
            <a:pPr marL="266700" indent="-266700" eaLnBrk="1" hangingPunct="1">
              <a:lnSpc>
                <a:spcPct val="75000"/>
              </a:lnSpc>
            </a:pPr>
            <a:r>
              <a:rPr lang="en-US" sz="1800" dirty="0" smtClean="0"/>
              <a:t>The diagrams illustrate two situations when a barge call and/or monitoring session would fail  </a:t>
            </a:r>
          </a:p>
          <a:p>
            <a:pPr marL="803275" lvl="1" indent="-228600" eaLnBrk="1" hangingPunct="1">
              <a:lnSpc>
                <a:spcPct val="75000"/>
              </a:lnSpc>
              <a:buFontTx/>
              <a:buAutoNum type="arabicPeriod"/>
            </a:pPr>
            <a:r>
              <a:rPr lang="en-US" sz="1600" dirty="0" smtClean="0"/>
              <a:t>Agent 2 is trying to barge into an active call of Agent 1 who is being monitored </a:t>
            </a:r>
          </a:p>
          <a:p>
            <a:pPr marL="803275" lvl="1" indent="-228600" eaLnBrk="1" hangingPunct="1">
              <a:lnSpc>
                <a:spcPct val="75000"/>
              </a:lnSpc>
              <a:buFontTx/>
              <a:buAutoNum type="arabicPeriod"/>
            </a:pPr>
            <a:r>
              <a:rPr lang="en-US" sz="1600" dirty="0" smtClean="0"/>
              <a:t>Even if the Supervisor puts the Agent 1 monitoring call on hold, the barge from Agent 2 still fails </a:t>
            </a:r>
          </a:p>
          <a:p>
            <a:pPr marL="266700" indent="-266700" eaLnBrk="1" hangingPunct="1">
              <a:lnSpc>
                <a:spcPct val="75000"/>
              </a:lnSpc>
              <a:buFontTx/>
              <a:buChar char="•"/>
            </a:pPr>
            <a:r>
              <a:rPr lang="en-US" sz="1800" dirty="0" smtClean="0"/>
              <a:t>It is recommended to use CBarge in an environment where call monitoring is used </a:t>
            </a:r>
          </a:p>
        </p:txBody>
      </p:sp>
      <p:sp>
        <p:nvSpPr>
          <p:cNvPr id="12293" name="Rectangle 4"/>
          <p:cNvSpPr>
            <a:spLocks noChangeArrowheads="1"/>
          </p:cNvSpPr>
          <p:nvPr/>
        </p:nvSpPr>
        <p:spPr bwMode="auto">
          <a:xfrm>
            <a:off x="0" y="1081088"/>
            <a:ext cx="9144000" cy="0"/>
          </a:xfrm>
          <a:prstGeom prst="rect">
            <a:avLst/>
          </a:prstGeom>
          <a:noFill/>
          <a:ln w="9525" algn="ctr">
            <a:noFill/>
            <a:miter lim="800000"/>
            <a:headEnd/>
            <a:tailEnd/>
          </a:ln>
        </p:spPr>
        <p:txBody>
          <a:bodyPr wrap="none" anchor="ctr">
            <a:spAutoFit/>
          </a:bodyPr>
          <a:lstStyle/>
          <a:p>
            <a:endParaRPr lang="en-US"/>
          </a:p>
        </p:txBody>
      </p:sp>
      <p:sp>
        <p:nvSpPr>
          <p:cNvPr id="12294"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2290" name="Object 6"/>
          <p:cNvGraphicFramePr>
            <a:graphicFrameLocks noChangeAspect="1"/>
          </p:cNvGraphicFramePr>
          <p:nvPr/>
        </p:nvGraphicFramePr>
        <p:xfrm>
          <a:off x="3600450" y="1199649"/>
          <a:ext cx="5399171" cy="5314950"/>
        </p:xfrm>
        <a:graphic>
          <a:graphicData uri="http://schemas.openxmlformats.org/presentationml/2006/ole">
            <p:oleObj spid="_x0000_s13314" name="Visio" r:id="rId3" imgW="5495449" imgH="4699635" progId="Visio.Drawing.11">
              <p:embed/>
            </p:oleObj>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r>
              <a:rPr lang="en-US" sz="2800" dirty="0" smtClean="0"/>
              <a:t>Supervisor fails to monitor an Agent’s call that has an active barge session</a:t>
            </a:r>
          </a:p>
        </p:txBody>
      </p:sp>
      <p:sp>
        <p:nvSpPr>
          <p:cNvPr id="13316" name="Rectangle 3"/>
          <p:cNvSpPr>
            <a:spLocks noChangeArrowheads="1"/>
          </p:cNvSpPr>
          <p:nvPr/>
        </p:nvSpPr>
        <p:spPr bwMode="auto">
          <a:xfrm>
            <a:off x="0" y="1800225"/>
            <a:ext cx="9144000" cy="0"/>
          </a:xfrm>
          <a:prstGeom prst="rect">
            <a:avLst/>
          </a:prstGeom>
          <a:noFill/>
          <a:ln w="9525" algn="ctr">
            <a:noFill/>
            <a:miter lim="800000"/>
            <a:headEnd/>
            <a:tailEnd/>
          </a:ln>
        </p:spPr>
        <p:txBody>
          <a:bodyPr wrap="none" anchor="ctr">
            <a:spAutoFit/>
          </a:bodyPr>
          <a:lstStyle/>
          <a:p>
            <a:endParaRPr lang="en-US"/>
          </a:p>
        </p:txBody>
      </p:sp>
      <p:sp>
        <p:nvSpPr>
          <p:cNvPr id="13317" name="Rectangle 5"/>
          <p:cNvSpPr>
            <a:spLocks noGrp="1" noChangeArrowheads="1"/>
          </p:cNvSpPr>
          <p:nvPr>
            <p:ph type="body" sz="half" idx="1"/>
          </p:nvPr>
        </p:nvSpPr>
        <p:spPr>
          <a:xfrm>
            <a:off x="581025" y="1511165"/>
            <a:ext cx="2752725" cy="4774131"/>
          </a:xfrm>
        </p:spPr>
        <p:txBody>
          <a:bodyPr>
            <a:normAutofit/>
          </a:bodyPr>
          <a:lstStyle/>
          <a:p>
            <a:pPr eaLnBrk="1" hangingPunct="1">
              <a:lnSpc>
                <a:spcPct val="85000"/>
              </a:lnSpc>
            </a:pPr>
            <a:r>
              <a:rPr lang="en-US" sz="2000" dirty="0" smtClean="0"/>
              <a:t>Supervisor’s monitoring request for Agent 1 is rejected because Agent 1’s line was already in an active barge session by Agent 2 </a:t>
            </a:r>
          </a:p>
          <a:p>
            <a:pPr eaLnBrk="1" hangingPunct="1">
              <a:lnSpc>
                <a:spcPct val="85000"/>
              </a:lnSpc>
            </a:pPr>
            <a:r>
              <a:rPr lang="en-US" sz="2000" dirty="0" smtClean="0"/>
              <a:t>It is recommended to use CBarge in an environment where call monitoring is used </a:t>
            </a:r>
          </a:p>
        </p:txBody>
      </p:sp>
      <p:sp>
        <p:nvSpPr>
          <p:cNvPr id="13318"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3314" name="Object 6"/>
          <p:cNvGraphicFramePr>
            <a:graphicFrameLocks noChangeAspect="1"/>
          </p:cNvGraphicFramePr>
          <p:nvPr/>
        </p:nvGraphicFramePr>
        <p:xfrm>
          <a:off x="3209925" y="1562100"/>
          <a:ext cx="5800725" cy="4448175"/>
        </p:xfrm>
        <a:graphic>
          <a:graphicData uri="http://schemas.openxmlformats.org/presentationml/2006/ole">
            <p:oleObj spid="_x0000_s14338" name="Visio" r:id="rId3" imgW="5452586" imgH="3254693" progId="Visio.Drawing.11">
              <p:embed/>
            </p:oleObj>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4"/>
          <p:cNvSpPr>
            <a:spLocks noGrp="1"/>
          </p:cNvSpPr>
          <p:nvPr>
            <p:ph type="title"/>
          </p:nvPr>
        </p:nvSpPr>
        <p:spPr/>
        <p:txBody>
          <a:bodyPr/>
          <a:lstStyle/>
          <a:p>
            <a:r>
              <a:rPr lang="en-US" smtClean="0"/>
              <a:t>Monitoring call is transferred between Supervisors</a:t>
            </a:r>
          </a:p>
        </p:txBody>
      </p:sp>
      <p:sp>
        <p:nvSpPr>
          <p:cNvPr id="14340" name="Content Placeholder 5"/>
          <p:cNvSpPr>
            <a:spLocks noGrp="1"/>
          </p:cNvSpPr>
          <p:nvPr>
            <p:ph type="body" sz="quarter" idx="10"/>
          </p:nvPr>
        </p:nvSpPr>
        <p:spPr>
          <a:xfrm>
            <a:off x="239713" y="1441345"/>
            <a:ext cx="2801870" cy="4527655"/>
          </a:xfrm>
        </p:spPr>
        <p:txBody>
          <a:bodyPr/>
          <a:lstStyle/>
          <a:p>
            <a:pPr eaLnBrk="1" hangingPunct="1">
              <a:lnSpc>
                <a:spcPct val="85000"/>
              </a:lnSpc>
            </a:pPr>
            <a:r>
              <a:rPr lang="en-US" dirty="0" smtClean="0"/>
              <a:t>Supervisor 1 transfers an active monitoring session to Supervisor 2</a:t>
            </a:r>
          </a:p>
          <a:p>
            <a:pPr eaLnBrk="1" hangingPunct="1">
              <a:lnSpc>
                <a:spcPct val="85000"/>
              </a:lnSpc>
            </a:pPr>
            <a:endParaRPr lang="en-US" dirty="0" smtClean="0"/>
          </a:p>
          <a:p>
            <a:pPr eaLnBrk="1" hangingPunct="1">
              <a:lnSpc>
                <a:spcPct val="85000"/>
              </a:lnSpc>
            </a:pPr>
            <a:r>
              <a:rPr lang="en-US" dirty="0" smtClean="0"/>
              <a:t>The monitoring session automatically connects to Supervisor 2</a:t>
            </a:r>
          </a:p>
          <a:p>
            <a:endParaRPr lang="en-US" dirty="0" smtClean="0"/>
          </a:p>
        </p:txBody>
      </p:sp>
      <p:sp>
        <p:nvSpPr>
          <p:cNvPr id="1434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4338" name="Object 1"/>
          <p:cNvGraphicFramePr>
            <a:graphicFrameLocks noChangeAspect="1"/>
          </p:cNvGraphicFramePr>
          <p:nvPr/>
        </p:nvGraphicFramePr>
        <p:xfrm>
          <a:off x="3011488" y="1113122"/>
          <a:ext cx="5922962" cy="5353050"/>
        </p:xfrm>
        <a:graphic>
          <a:graphicData uri="http://schemas.openxmlformats.org/presentationml/2006/ole">
            <p:oleObj spid="_x0000_s15362" name="Visio" r:id="rId3" imgW="5533072" imgH="4812030" progId="Visio.Drawing.11">
              <p:embed/>
            </p:oleObj>
          </a:graphicData>
        </a:graphic>
      </p:graphicFrame>
    </p:spTree>
  </p:cSld>
  <p:clrMapOvr>
    <a:masterClrMapping/>
  </p:clrMapOvr>
  <p:transition>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pPr eaLnBrk="1" hangingPunct="1"/>
            <a:r>
              <a:rPr lang="en-US" smtClean="0"/>
              <a:t>Monitoring and firewalls </a:t>
            </a:r>
          </a:p>
        </p:txBody>
      </p:sp>
      <p:sp>
        <p:nvSpPr>
          <p:cNvPr id="15364" name="Rectangle 3"/>
          <p:cNvSpPr>
            <a:spLocks noGrp="1" noChangeArrowheads="1"/>
          </p:cNvSpPr>
          <p:nvPr>
            <p:ph type="body" sz="quarter" idx="10"/>
          </p:nvPr>
        </p:nvSpPr>
        <p:spPr/>
        <p:txBody>
          <a:bodyPr/>
          <a:lstStyle/>
          <a:p>
            <a:pPr eaLnBrk="1" hangingPunct="1"/>
            <a:r>
              <a:rPr lang="en-US" sz="2000" smtClean="0"/>
              <a:t>The Observed (Agent) and the Observer (Supervisor) may be separated by a firewall  </a:t>
            </a:r>
          </a:p>
          <a:p>
            <a:pPr eaLnBrk="1" hangingPunct="1"/>
            <a:endParaRPr lang="en-US" sz="2000" smtClean="0"/>
          </a:p>
        </p:txBody>
      </p:sp>
      <p:sp>
        <p:nvSpPr>
          <p:cNvPr id="15365" name="Rectangle 4"/>
          <p:cNvSpPr>
            <a:spLocks noChangeArrowheads="1"/>
          </p:cNvSpPr>
          <p:nvPr/>
        </p:nvSpPr>
        <p:spPr bwMode="auto">
          <a:xfrm>
            <a:off x="0" y="1919288"/>
            <a:ext cx="9144000" cy="0"/>
          </a:xfrm>
          <a:prstGeom prst="rect">
            <a:avLst/>
          </a:prstGeom>
          <a:noFill/>
          <a:ln w="9525" algn="ctr">
            <a:noFill/>
            <a:miter lim="800000"/>
            <a:headEnd/>
            <a:tailEnd/>
          </a:ln>
        </p:spPr>
        <p:txBody>
          <a:bodyPr wrap="none" anchor="ctr">
            <a:spAutoFit/>
          </a:bodyPr>
          <a:lstStyle/>
          <a:p>
            <a:endParaRPr lang="en-US"/>
          </a:p>
        </p:txBody>
      </p:sp>
      <p:sp>
        <p:nvSpPr>
          <p:cNvPr id="15366"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5362" name="Object 1"/>
          <p:cNvGraphicFramePr>
            <a:graphicFrameLocks noChangeAspect="1"/>
          </p:cNvGraphicFramePr>
          <p:nvPr/>
        </p:nvGraphicFramePr>
        <p:xfrm>
          <a:off x="280988" y="2162175"/>
          <a:ext cx="8053387" cy="4113497"/>
        </p:xfrm>
        <a:graphic>
          <a:graphicData uri="http://schemas.openxmlformats.org/presentationml/2006/ole">
            <p:oleObj spid="_x0000_s16386" name="Visio" r:id="rId3" imgW="5534025" imgH="3015615" progId="Visio.Drawing.11">
              <p:embed/>
            </p:oleObj>
          </a:graphicData>
        </a:graphic>
      </p:graphicFrame>
    </p:spTree>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smtClean="0"/>
              <a:t>Other cases</a:t>
            </a:r>
          </a:p>
        </p:txBody>
      </p:sp>
      <p:sp>
        <p:nvSpPr>
          <p:cNvPr id="119811" name="Rectangle 3"/>
          <p:cNvSpPr>
            <a:spLocks noGrp="1" noChangeArrowheads="1"/>
          </p:cNvSpPr>
          <p:nvPr>
            <p:ph type="body" sz="quarter" idx="10"/>
          </p:nvPr>
        </p:nvSpPr>
        <p:spPr/>
        <p:txBody>
          <a:bodyPr/>
          <a:lstStyle/>
          <a:p>
            <a:pPr eaLnBrk="1" hangingPunct="1">
              <a:lnSpc>
                <a:spcPct val="85000"/>
              </a:lnSpc>
            </a:pPr>
            <a:r>
              <a:rPr lang="en-US" smtClean="0"/>
              <a:t>Agent transfers or i-diverts a call while being monitored</a:t>
            </a:r>
          </a:p>
          <a:p>
            <a:pPr lvl="1" indent="0" eaLnBrk="1" hangingPunct="1">
              <a:lnSpc>
                <a:spcPct val="85000"/>
              </a:lnSpc>
            </a:pPr>
            <a:r>
              <a:rPr lang="en-US" smtClean="0"/>
              <a:t>If an Agent transfers or i-diverts a call while the call is being monitored, the monitoring call will end    The monitoring session will not follow the caller to the transfer or the i-divert target  </a:t>
            </a:r>
          </a:p>
          <a:p>
            <a:pPr lvl="1" indent="0" eaLnBrk="1" hangingPunct="1">
              <a:lnSpc>
                <a:spcPct val="85000"/>
              </a:lnSpc>
            </a:pPr>
            <a:r>
              <a:rPr lang="en-US" smtClean="0"/>
              <a:t>This behavior is consistent with that of shared line where a monitored call is put on hold and resumed by a different Agent from the shared line  </a:t>
            </a:r>
          </a:p>
          <a:p>
            <a:pPr lvl="1" indent="0" eaLnBrk="1" hangingPunct="1">
              <a:lnSpc>
                <a:spcPct val="85000"/>
              </a:lnSpc>
            </a:pPr>
            <a:endParaRPr lang="en-US" smtClean="0"/>
          </a:p>
          <a:p>
            <a:pPr eaLnBrk="1" hangingPunct="1">
              <a:lnSpc>
                <a:spcPct val="85000"/>
              </a:lnSpc>
            </a:pPr>
            <a:r>
              <a:rPr lang="en-US" smtClean="0"/>
              <a:t>Agent parks a call while being monitored</a:t>
            </a:r>
          </a:p>
          <a:p>
            <a:pPr lvl="1" indent="0" eaLnBrk="1" hangingPunct="1">
              <a:lnSpc>
                <a:spcPct val="85000"/>
              </a:lnSpc>
            </a:pPr>
            <a:r>
              <a:rPr lang="en-US" smtClean="0"/>
              <a:t>When an Agent parks a call that is being monitored, the monitoring session will be torn down  The monitoring call will not be resumed if the call is later retrieved by the same Agent from the same phone or by different Agent from a different phone </a:t>
            </a:r>
          </a:p>
          <a:p>
            <a:pPr eaLnBrk="1" hangingPunct="1">
              <a:lnSpc>
                <a:spcPct val="85000"/>
              </a:lnSpc>
            </a:pPr>
            <a:endParaRPr lang="en-US" smtClean="0"/>
          </a:p>
        </p:txBody>
      </p:sp>
    </p:spTree>
  </p:cSld>
  <p:clrMapOvr>
    <a:masterClrMapping/>
  </p:clrMapOvr>
  <p:transition>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eaLnBrk="1" hangingPunct="1"/>
            <a:r>
              <a:rPr lang="en-US" sz="2600" smtClean="0"/>
              <a:t>Caller transfers or i-diverts a monitored call</a:t>
            </a:r>
          </a:p>
        </p:txBody>
      </p:sp>
      <p:sp>
        <p:nvSpPr>
          <p:cNvPr id="120835" name="Rectangle 3"/>
          <p:cNvSpPr>
            <a:spLocks noGrp="1" noChangeArrowheads="1"/>
          </p:cNvSpPr>
          <p:nvPr>
            <p:ph type="body" sz="quarter" idx="10"/>
          </p:nvPr>
        </p:nvSpPr>
        <p:spPr/>
        <p:txBody>
          <a:bodyPr/>
          <a:lstStyle/>
          <a:p>
            <a:pPr eaLnBrk="1" hangingPunct="1">
              <a:lnSpc>
                <a:spcPct val="75000"/>
              </a:lnSpc>
            </a:pPr>
            <a:r>
              <a:rPr lang="en-US" sz="2000" smtClean="0"/>
              <a:t>If the Caller is a Unified CM internal user, then the monitoring call will follow the call to the receiving party   </a:t>
            </a:r>
            <a:br>
              <a:rPr lang="en-US" sz="2000" smtClean="0"/>
            </a:br>
            <a:endParaRPr lang="en-US" sz="2000" smtClean="0"/>
          </a:p>
          <a:p>
            <a:pPr eaLnBrk="1" hangingPunct="1">
              <a:lnSpc>
                <a:spcPct val="75000"/>
              </a:lnSpc>
            </a:pPr>
            <a:r>
              <a:rPr lang="en-US" sz="2000" smtClean="0"/>
              <a:t>During the transfer, the monitoring call is briefly disconnected and then reconnected automatically   When the monitoring call resumes, the Observer (Supervisor) hears a mix of the Agent and Customer receiving the transferred call </a:t>
            </a:r>
            <a:br>
              <a:rPr lang="en-US" sz="2000" smtClean="0"/>
            </a:br>
            <a:endParaRPr lang="en-US" sz="2000" smtClean="0"/>
          </a:p>
          <a:p>
            <a:pPr eaLnBrk="1" hangingPunct="1">
              <a:lnSpc>
                <a:spcPct val="75000"/>
              </a:lnSpc>
            </a:pPr>
            <a:r>
              <a:rPr lang="en-US" sz="2000" smtClean="0"/>
              <a:t>The process is very similar when Caller i-diverts a call to another party   After the i-divert completes, the monitoring call becomes a mix of Agent’s voice and the i-divert target’s voice </a:t>
            </a:r>
            <a:br>
              <a:rPr lang="en-US" sz="2000" smtClean="0"/>
            </a:br>
            <a:endParaRPr lang="en-US" sz="2000" smtClean="0"/>
          </a:p>
          <a:p>
            <a:pPr eaLnBrk="1" hangingPunct="1">
              <a:lnSpc>
                <a:spcPct val="75000"/>
              </a:lnSpc>
            </a:pPr>
            <a:r>
              <a:rPr lang="en-US" sz="2000" smtClean="0"/>
              <a:t>If the Caller is an External user or if the Caller is behind a voice gateway, the media connection between the gateway and Agent is maintained when Caller transfers the call   The transferring action by the Caller is transparent to Unified CM; thus, the monitoring call is unaffected </a:t>
            </a:r>
          </a:p>
        </p:txBody>
      </p:sp>
    </p:spTree>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en-US" sz="2800" dirty="0" smtClean="0"/>
              <a:t>Agent conferences another party while being monitored</a:t>
            </a:r>
          </a:p>
        </p:txBody>
      </p:sp>
      <p:sp>
        <p:nvSpPr>
          <p:cNvPr id="16388" name="Rectangle 3"/>
          <p:cNvSpPr>
            <a:spLocks noGrp="1" noChangeArrowheads="1"/>
          </p:cNvSpPr>
          <p:nvPr>
            <p:ph type="body" sz="quarter" idx="10"/>
          </p:nvPr>
        </p:nvSpPr>
        <p:spPr>
          <a:xfrm>
            <a:off x="239713" y="1049155"/>
            <a:ext cx="3273508" cy="5284268"/>
          </a:xfrm>
        </p:spPr>
        <p:txBody>
          <a:bodyPr>
            <a:normAutofit/>
          </a:bodyPr>
          <a:lstStyle/>
          <a:p>
            <a:pPr eaLnBrk="1" hangingPunct="1">
              <a:lnSpc>
                <a:spcPct val="75000"/>
              </a:lnSpc>
            </a:pPr>
            <a:r>
              <a:rPr lang="en-US" sz="1700" dirty="0" smtClean="0"/>
              <a:t>Agent 1 starts an ad-hoc conference to include Agent 2 in the conversation with the Caller   A conference bridge is automatically started </a:t>
            </a:r>
          </a:p>
          <a:p>
            <a:pPr eaLnBrk="1" hangingPunct="1">
              <a:lnSpc>
                <a:spcPct val="75000"/>
              </a:lnSpc>
            </a:pPr>
            <a:r>
              <a:rPr lang="en-US" sz="1700" dirty="0" smtClean="0"/>
              <a:t>Agent 1’s original call with the Caller is being monitored by the Supervisor  </a:t>
            </a:r>
          </a:p>
          <a:p>
            <a:pPr eaLnBrk="1" hangingPunct="1">
              <a:lnSpc>
                <a:spcPct val="75000"/>
              </a:lnSpc>
            </a:pPr>
            <a:r>
              <a:rPr lang="en-US" sz="1700" dirty="0" smtClean="0"/>
              <a:t>During the set up process, the media of the monitoring call will be briefly disconnected </a:t>
            </a:r>
          </a:p>
          <a:p>
            <a:pPr eaLnBrk="1" hangingPunct="1">
              <a:lnSpc>
                <a:spcPct val="75000"/>
              </a:lnSpc>
            </a:pPr>
            <a:r>
              <a:rPr lang="en-US" sz="1700" dirty="0" smtClean="0"/>
              <a:t>After the conference is completed, the Supervisor will hear all parties included in the conference </a:t>
            </a:r>
          </a:p>
          <a:p>
            <a:pPr eaLnBrk="1" hangingPunct="1">
              <a:lnSpc>
                <a:spcPct val="75000"/>
              </a:lnSpc>
            </a:pPr>
            <a:r>
              <a:rPr lang="en-US" sz="1700" dirty="0" smtClean="0"/>
              <a:t>If the Agent call is selected as the secondary call to join the Agent 1 – Agent 2 call, then the monitoring call is disconnected </a:t>
            </a:r>
          </a:p>
          <a:p>
            <a:pPr eaLnBrk="1" hangingPunct="1">
              <a:lnSpc>
                <a:spcPct val="75000"/>
              </a:lnSpc>
            </a:pPr>
            <a:endParaRPr lang="en-US" sz="1700" dirty="0" smtClean="0"/>
          </a:p>
        </p:txBody>
      </p:sp>
      <p:sp>
        <p:nvSpPr>
          <p:cNvPr id="16389" name="Rectangle 4"/>
          <p:cNvSpPr>
            <a:spLocks noChangeArrowheads="1"/>
          </p:cNvSpPr>
          <p:nvPr/>
        </p:nvSpPr>
        <p:spPr bwMode="auto">
          <a:xfrm>
            <a:off x="0" y="1595438"/>
            <a:ext cx="9144000" cy="0"/>
          </a:xfrm>
          <a:prstGeom prst="rect">
            <a:avLst/>
          </a:prstGeom>
          <a:noFill/>
          <a:ln w="9525" algn="ctr">
            <a:noFill/>
            <a:miter lim="800000"/>
            <a:headEnd/>
            <a:tailEnd/>
          </a:ln>
        </p:spPr>
        <p:txBody>
          <a:bodyPr wrap="none" anchor="ctr">
            <a:spAutoFit/>
          </a:bodyPr>
          <a:lstStyle/>
          <a:p>
            <a:endParaRPr lang="en-US"/>
          </a:p>
        </p:txBody>
      </p:sp>
      <p:sp>
        <p:nvSpPr>
          <p:cNvPr id="16390"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6386" name="Object 6"/>
          <p:cNvGraphicFramePr>
            <a:graphicFrameLocks noChangeAspect="1"/>
          </p:cNvGraphicFramePr>
          <p:nvPr/>
        </p:nvGraphicFramePr>
        <p:xfrm>
          <a:off x="3152775" y="1428750"/>
          <a:ext cx="5991225" cy="4953000"/>
        </p:xfrm>
        <a:graphic>
          <a:graphicData uri="http://schemas.openxmlformats.org/presentationml/2006/ole">
            <p:oleObj spid="_x0000_s17410" name="Visio" r:id="rId3" imgW="5745956" imgH="3662839" progId="Visio.Drawing.11">
              <p:embed/>
            </p:oleObj>
          </a:graphicData>
        </a:graphic>
      </p:graphicFrame>
    </p:spTree>
  </p:cSld>
  <p:clrMapOvr>
    <a:masterClrMapping/>
  </p:clrMapOvr>
  <p:transition>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500514" y="225425"/>
            <a:ext cx="8300586" cy="838200"/>
          </a:xfrm>
        </p:spPr>
        <p:txBody>
          <a:bodyPr/>
          <a:lstStyle/>
          <a:p>
            <a:pPr eaLnBrk="1" hangingPunct="1"/>
            <a:r>
              <a:rPr lang="en-US" sz="2800" dirty="0" smtClean="0"/>
              <a:t>Agent conferences the Supervisor who is already monitoring the call</a:t>
            </a:r>
          </a:p>
        </p:txBody>
      </p:sp>
      <p:sp>
        <p:nvSpPr>
          <p:cNvPr id="17412" name="Rectangle 3"/>
          <p:cNvSpPr>
            <a:spLocks noChangeArrowheads="1"/>
          </p:cNvSpPr>
          <p:nvPr/>
        </p:nvSpPr>
        <p:spPr bwMode="auto">
          <a:xfrm>
            <a:off x="0" y="1595438"/>
            <a:ext cx="9144000" cy="0"/>
          </a:xfrm>
          <a:prstGeom prst="rect">
            <a:avLst/>
          </a:prstGeom>
          <a:noFill/>
          <a:ln w="9525" algn="ctr">
            <a:noFill/>
            <a:miter lim="800000"/>
            <a:headEnd/>
            <a:tailEnd/>
          </a:ln>
        </p:spPr>
        <p:txBody>
          <a:bodyPr wrap="none" anchor="ctr">
            <a:spAutoFit/>
          </a:bodyPr>
          <a:lstStyle/>
          <a:p>
            <a:endParaRPr lang="en-US"/>
          </a:p>
        </p:txBody>
      </p:sp>
      <p:sp>
        <p:nvSpPr>
          <p:cNvPr id="17413" name="Rectangle 5"/>
          <p:cNvSpPr>
            <a:spLocks noGrp="1" noChangeArrowheads="1"/>
          </p:cNvSpPr>
          <p:nvPr>
            <p:ph type="body" sz="half" idx="1"/>
          </p:nvPr>
        </p:nvSpPr>
        <p:spPr>
          <a:xfrm>
            <a:off x="404261" y="1222408"/>
            <a:ext cx="2733575" cy="3986180"/>
          </a:xfrm>
        </p:spPr>
        <p:txBody>
          <a:bodyPr>
            <a:noAutofit/>
          </a:bodyPr>
          <a:lstStyle/>
          <a:p>
            <a:pPr eaLnBrk="1" hangingPunct="1">
              <a:lnSpc>
                <a:spcPct val="85000"/>
              </a:lnSpc>
            </a:pPr>
            <a:r>
              <a:rPr lang="en-US" dirty="0" smtClean="0"/>
              <a:t>The Agent may unknowingly try to conference in the Supervisor who is monitoring the call   </a:t>
            </a:r>
          </a:p>
          <a:p>
            <a:pPr eaLnBrk="1" hangingPunct="1">
              <a:lnSpc>
                <a:spcPct val="85000"/>
              </a:lnSpc>
            </a:pPr>
            <a:r>
              <a:rPr lang="en-US" dirty="0" smtClean="0"/>
              <a:t>To answer the call from the agent, the Supervisor can hold or end the monitoring call  </a:t>
            </a:r>
          </a:p>
          <a:p>
            <a:pPr eaLnBrk="1" hangingPunct="1">
              <a:lnSpc>
                <a:spcPct val="85000"/>
              </a:lnSpc>
            </a:pPr>
            <a:r>
              <a:rPr lang="en-US" dirty="0" smtClean="0"/>
              <a:t>If the Supervisor chooses to hold the monitoring call, they can resume the monitoring session after speaking to the Agent </a:t>
            </a:r>
          </a:p>
          <a:p>
            <a:pPr eaLnBrk="1" hangingPunct="1">
              <a:lnSpc>
                <a:spcPct val="85000"/>
              </a:lnSpc>
            </a:pPr>
            <a:endParaRPr lang="en-US" dirty="0" smtClean="0"/>
          </a:p>
        </p:txBody>
      </p:sp>
      <p:sp>
        <p:nvSpPr>
          <p:cNvPr id="17414"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7410" name="Object 6"/>
          <p:cNvGraphicFramePr>
            <a:graphicFrameLocks noChangeAspect="1"/>
          </p:cNvGraphicFramePr>
          <p:nvPr/>
        </p:nvGraphicFramePr>
        <p:xfrm>
          <a:off x="2733575" y="1064895"/>
          <a:ext cx="6410425" cy="5219700"/>
        </p:xfrm>
        <a:graphic>
          <a:graphicData uri="http://schemas.openxmlformats.org/presentationml/2006/ole">
            <p:oleObj spid="_x0000_s18434" name="Visio" r:id="rId3" imgW="5746141" imgH="3662872" progId="Visio.Drawing.11">
              <p:embed/>
            </p:oleObj>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n-US" smtClean="0"/>
              <a:t>Unified CM Silent Monitoring Features</a:t>
            </a:r>
          </a:p>
        </p:txBody>
      </p:sp>
      <p:sp>
        <p:nvSpPr>
          <p:cNvPr id="94211" name="Rectangle 3"/>
          <p:cNvSpPr>
            <a:spLocks noGrp="1" noChangeArrowheads="1"/>
          </p:cNvSpPr>
          <p:nvPr>
            <p:ph type="body" sz="quarter" idx="10"/>
          </p:nvPr>
        </p:nvSpPr>
        <p:spPr/>
        <p:txBody>
          <a:bodyPr>
            <a:normAutofit lnSpcReduction="10000"/>
          </a:bodyPr>
          <a:lstStyle/>
          <a:p>
            <a:pPr eaLnBrk="1" hangingPunct="1"/>
            <a:r>
              <a:rPr lang="en-US" dirty="0" smtClean="0"/>
              <a:t>Allows Supervisors to monitor calls using their IP Phone</a:t>
            </a:r>
          </a:p>
          <a:p>
            <a:pPr eaLnBrk="1" hangingPunct="1"/>
            <a:r>
              <a:rPr lang="en-US" dirty="0" smtClean="0"/>
              <a:t>Monitoring sessions are managed as normal calls (e.g. can be transferred, held, or conferenced)</a:t>
            </a:r>
          </a:p>
          <a:p>
            <a:pPr eaLnBrk="1" hangingPunct="1"/>
            <a:r>
              <a:rPr lang="en-US" dirty="0" smtClean="0"/>
              <a:t>Network topology friendly</a:t>
            </a:r>
          </a:p>
          <a:p>
            <a:pPr eaLnBrk="1" hangingPunct="1"/>
            <a:r>
              <a:rPr lang="en-US" dirty="0" smtClean="0"/>
              <a:t>Does not require SPAN</a:t>
            </a:r>
          </a:p>
          <a:p>
            <a:pPr eaLnBrk="1" hangingPunct="1"/>
            <a:r>
              <a:rPr lang="en-US" dirty="0" smtClean="0"/>
              <a:t>Media plays through phone, not pc</a:t>
            </a:r>
          </a:p>
          <a:p>
            <a:pPr eaLnBrk="1" hangingPunct="1"/>
            <a:r>
              <a:rPr lang="en-US" dirty="0" smtClean="0"/>
              <a:t>Provides Call Admission Control, Bandwidth Reservation, and Codec Negotiation</a:t>
            </a:r>
          </a:p>
          <a:p>
            <a:pPr eaLnBrk="1" hangingPunct="1"/>
            <a:r>
              <a:rPr lang="en-US" dirty="0" smtClean="0"/>
              <a:t>Provides notification tones when legal compliance is required</a:t>
            </a:r>
          </a:p>
          <a:p>
            <a:pPr eaLnBrk="1" hangingPunct="1"/>
            <a:r>
              <a:rPr lang="en-US" dirty="0" smtClean="0"/>
              <a:t>Supports Secure (sRTP) Media in Unified CM 8.0(1) </a:t>
            </a:r>
          </a:p>
        </p:txBody>
      </p:sp>
    </p:spTree>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sz="2800" dirty="0" smtClean="0"/>
              <a:t>Supervisor 1 conferences Supervisor 2 into the monitoring call</a:t>
            </a:r>
          </a:p>
        </p:txBody>
      </p:sp>
      <p:sp>
        <p:nvSpPr>
          <p:cNvPr id="18436" name="Rectangle 3"/>
          <p:cNvSpPr>
            <a:spLocks noChangeArrowheads="1"/>
          </p:cNvSpPr>
          <p:nvPr/>
        </p:nvSpPr>
        <p:spPr bwMode="auto">
          <a:xfrm>
            <a:off x="0" y="0"/>
            <a:ext cx="9144000" cy="0"/>
          </a:xfrm>
          <a:prstGeom prst="rect">
            <a:avLst/>
          </a:prstGeom>
          <a:noFill/>
          <a:ln w="9525" algn="ctr">
            <a:noFill/>
            <a:miter lim="800000"/>
            <a:headEnd/>
            <a:tailEnd/>
          </a:ln>
        </p:spPr>
        <p:txBody>
          <a:bodyPr anchor="ctr">
            <a:spAutoFit/>
          </a:bodyPr>
          <a:lstStyle/>
          <a:p>
            <a:endParaRPr lang="en-US"/>
          </a:p>
        </p:txBody>
      </p:sp>
      <p:sp>
        <p:nvSpPr>
          <p:cNvPr id="18437" name="Rectangle 5"/>
          <p:cNvSpPr>
            <a:spLocks noGrp="1" noChangeArrowheads="1"/>
          </p:cNvSpPr>
          <p:nvPr>
            <p:ph type="body" sz="half" idx="1"/>
          </p:nvPr>
        </p:nvSpPr>
        <p:spPr>
          <a:xfrm>
            <a:off x="561975" y="1400175"/>
            <a:ext cx="2905125" cy="3808413"/>
          </a:xfrm>
        </p:spPr>
        <p:txBody>
          <a:bodyPr>
            <a:noAutofit/>
          </a:bodyPr>
          <a:lstStyle/>
          <a:p>
            <a:pPr eaLnBrk="1" hangingPunct="1"/>
            <a:r>
              <a:rPr lang="en-US" dirty="0" smtClean="0"/>
              <a:t>The Observer (Supervisor) can also create a conference using the monitored call as the primary call  </a:t>
            </a:r>
          </a:p>
          <a:p>
            <a:pPr eaLnBrk="1" hangingPunct="1"/>
            <a:r>
              <a:rPr lang="en-US" dirty="0" smtClean="0"/>
              <a:t>When Supervisor 1 conferences Supervisor 2 into the monitoring session, both can hear/speak to each other while also listening to the conversation of the Agent  </a:t>
            </a:r>
          </a:p>
        </p:txBody>
      </p:sp>
      <p:sp>
        <p:nvSpPr>
          <p:cNvPr id="18438" name="Rectangle 7"/>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endParaRPr lang="en-US"/>
          </a:p>
        </p:txBody>
      </p:sp>
      <p:graphicFrame>
        <p:nvGraphicFramePr>
          <p:cNvPr id="18434" name="Object 6"/>
          <p:cNvGraphicFramePr>
            <a:graphicFrameLocks noChangeAspect="1"/>
          </p:cNvGraphicFramePr>
          <p:nvPr/>
        </p:nvGraphicFramePr>
        <p:xfrm>
          <a:off x="3105150" y="1143000"/>
          <a:ext cx="5924550" cy="5191125"/>
        </p:xfrm>
        <a:graphic>
          <a:graphicData uri="http://schemas.openxmlformats.org/presentationml/2006/ole">
            <p:oleObj spid="_x0000_s19458" name="Visio" r:id="rId3" imgW="5927857" imgH="4089822" progId="Visio.Drawing.11">
              <p:embed/>
            </p:oleObj>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pPr eaLnBrk="1" hangingPunct="1"/>
            <a:r>
              <a:rPr lang="en-US" sz="2800" dirty="0" smtClean="0"/>
              <a:t>Caller conferences another party with the Agent who is being monitored</a:t>
            </a:r>
          </a:p>
        </p:txBody>
      </p:sp>
      <p:sp>
        <p:nvSpPr>
          <p:cNvPr id="19460" name="Rectangle 3"/>
          <p:cNvSpPr>
            <a:spLocks noGrp="1" noChangeArrowheads="1"/>
          </p:cNvSpPr>
          <p:nvPr>
            <p:ph type="body" sz="half" idx="1"/>
          </p:nvPr>
        </p:nvSpPr>
        <p:spPr>
          <a:xfrm>
            <a:off x="465138" y="1314450"/>
            <a:ext cx="2973387" cy="4862513"/>
          </a:xfrm>
        </p:spPr>
        <p:txBody>
          <a:bodyPr/>
          <a:lstStyle/>
          <a:p>
            <a:pPr eaLnBrk="1" hangingPunct="1">
              <a:lnSpc>
                <a:spcPct val="75000"/>
              </a:lnSpc>
            </a:pPr>
            <a:r>
              <a:rPr lang="en-US" sz="1800" dirty="0" smtClean="0"/>
              <a:t>If the Caller is a Unified CM internal user, then they can create a conference using Cisco Unified CM conference resources </a:t>
            </a:r>
          </a:p>
          <a:p>
            <a:pPr eaLnBrk="1" hangingPunct="1">
              <a:lnSpc>
                <a:spcPct val="75000"/>
              </a:lnSpc>
            </a:pPr>
            <a:r>
              <a:rPr lang="en-US" sz="1800" dirty="0" smtClean="0"/>
              <a:t>As a result, the Supervisor’s phone will receive a mixed stream from the conference bridge  The monitoring stream will become the mix stream of the conference bridge and the Agent’s voice </a:t>
            </a:r>
          </a:p>
          <a:p>
            <a:pPr eaLnBrk="1" hangingPunct="1">
              <a:lnSpc>
                <a:spcPct val="75000"/>
              </a:lnSpc>
            </a:pPr>
            <a:r>
              <a:rPr lang="en-US" sz="1800" dirty="0" smtClean="0"/>
              <a:t>In the diagram, Caller 1 created a conference with Caller 2 and the Agent   The Supervisor hears Caller 1, Caller 2, and the Agent </a:t>
            </a:r>
          </a:p>
        </p:txBody>
      </p:sp>
      <p:sp>
        <p:nvSpPr>
          <p:cNvPr id="19461" name="Rectangle 4"/>
          <p:cNvSpPr>
            <a:spLocks noChangeArrowheads="1"/>
          </p:cNvSpPr>
          <p:nvPr/>
        </p:nvSpPr>
        <p:spPr bwMode="auto">
          <a:xfrm>
            <a:off x="0" y="1595438"/>
            <a:ext cx="9144000" cy="0"/>
          </a:xfrm>
          <a:prstGeom prst="rect">
            <a:avLst/>
          </a:prstGeom>
          <a:noFill/>
          <a:ln w="9525" algn="ctr">
            <a:noFill/>
            <a:miter lim="800000"/>
            <a:headEnd/>
            <a:tailEnd/>
          </a:ln>
        </p:spPr>
        <p:txBody>
          <a:bodyPr wrap="none" anchor="ctr">
            <a:spAutoFit/>
          </a:bodyPr>
          <a:lstStyle/>
          <a:p>
            <a:endParaRPr lang="en-US"/>
          </a:p>
        </p:txBody>
      </p:sp>
      <p:sp>
        <p:nvSpPr>
          <p:cNvPr id="19462"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9458" name="Object 6"/>
          <p:cNvGraphicFramePr>
            <a:graphicFrameLocks noChangeAspect="1"/>
          </p:cNvGraphicFramePr>
          <p:nvPr/>
        </p:nvGraphicFramePr>
        <p:xfrm>
          <a:off x="3286125" y="1295400"/>
          <a:ext cx="5657850" cy="4981575"/>
        </p:xfrm>
        <a:graphic>
          <a:graphicData uri="http://schemas.openxmlformats.org/presentationml/2006/ole">
            <p:oleObj spid="_x0000_s20482" name="Visio" r:id="rId3" imgW="5746141" imgH="3662872" progId="Visio.Drawing.11">
              <p:embed/>
            </p:oleObj>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title"/>
          </p:nvPr>
        </p:nvSpPr>
        <p:spPr/>
        <p:txBody>
          <a:bodyPr/>
          <a:lstStyle/>
          <a:p>
            <a:pPr eaLnBrk="1" hangingPunct="1"/>
            <a:r>
              <a:rPr lang="en-US" smtClean="0"/>
              <a:t>Support for Security-enabled Devices</a:t>
            </a:r>
          </a:p>
        </p:txBody>
      </p:sp>
      <p:sp>
        <p:nvSpPr>
          <p:cNvPr id="20484" name="Rectangle 4"/>
          <p:cNvSpPr>
            <a:spLocks noGrp="1" noChangeArrowheads="1"/>
          </p:cNvSpPr>
          <p:nvPr>
            <p:ph type="body" sz="quarter" idx="10"/>
          </p:nvPr>
        </p:nvSpPr>
        <p:spPr/>
        <p:txBody>
          <a:bodyPr/>
          <a:lstStyle/>
          <a:p>
            <a:pPr eaLnBrk="1" hangingPunct="1"/>
            <a:r>
              <a:rPr lang="en-US" sz="2000" smtClean="0"/>
              <a:t>Cisco Unified Communications Manager 6.x and 7.x does not support call monitoring or recording for any device enabled for encryption   Includes secured signaling and/or secured media (sRTP)   </a:t>
            </a:r>
          </a:p>
          <a:p>
            <a:pPr eaLnBrk="1" hangingPunct="1"/>
            <a:r>
              <a:rPr lang="en-US" sz="2000" smtClean="0"/>
              <a:t>All monitoring and recording requests for these security enabled devices will be rejected </a:t>
            </a:r>
          </a:p>
          <a:p>
            <a:pPr eaLnBrk="1" hangingPunct="1"/>
            <a:r>
              <a:rPr lang="en-US" sz="2000" smtClean="0"/>
              <a:t>Secure Monitoring and Recording is introduced in Cisco Unified CM 8.0(1) </a:t>
            </a:r>
          </a:p>
          <a:p>
            <a:pPr eaLnBrk="1" hangingPunct="1"/>
            <a:endParaRPr lang="en-US" sz="2000" smtClean="0"/>
          </a:p>
          <a:p>
            <a:pPr eaLnBrk="1" hangingPunct="1"/>
            <a:endParaRPr lang="en-US" sz="2000" smtClean="0"/>
          </a:p>
        </p:txBody>
      </p:sp>
      <p:sp>
        <p:nvSpPr>
          <p:cNvPr id="20485" name="Rectangle 5"/>
          <p:cNvSpPr>
            <a:spLocks noChangeArrowheads="1"/>
          </p:cNvSpPr>
          <p:nvPr/>
        </p:nvSpPr>
        <p:spPr bwMode="auto">
          <a:xfrm>
            <a:off x="0" y="2033588"/>
            <a:ext cx="9144000" cy="0"/>
          </a:xfrm>
          <a:prstGeom prst="rect">
            <a:avLst/>
          </a:prstGeom>
          <a:noFill/>
          <a:ln w="9525" algn="ctr">
            <a:noFill/>
            <a:miter lim="800000"/>
            <a:headEnd/>
            <a:tailEnd/>
          </a:ln>
        </p:spPr>
        <p:txBody>
          <a:bodyPr wrap="none" anchor="ctr">
            <a:spAutoFit/>
          </a:bodyPr>
          <a:lstStyle/>
          <a:p>
            <a:endParaRPr lang="en-US"/>
          </a:p>
        </p:txBody>
      </p:sp>
      <p:sp>
        <p:nvSpPr>
          <p:cNvPr id="20486" name="Rectangle 6"/>
          <p:cNvSpPr>
            <a:spLocks noChangeArrowheads="1"/>
          </p:cNvSpPr>
          <p:nvPr/>
        </p:nvSpPr>
        <p:spPr bwMode="auto">
          <a:xfrm>
            <a:off x="0" y="2033588"/>
            <a:ext cx="9144000" cy="0"/>
          </a:xfrm>
          <a:prstGeom prst="rect">
            <a:avLst/>
          </a:prstGeom>
          <a:noFill/>
          <a:ln w="9525" algn="ctr">
            <a:noFill/>
            <a:miter lim="800000"/>
            <a:headEnd/>
            <a:tailEnd/>
          </a:ln>
        </p:spPr>
        <p:txBody>
          <a:bodyPr wrap="none" anchor="ctr">
            <a:spAutoFit/>
          </a:bodyPr>
          <a:lstStyle/>
          <a:p>
            <a:endParaRPr lang="en-US"/>
          </a:p>
        </p:txBody>
      </p:sp>
      <p:sp>
        <p:nvSpPr>
          <p:cNvPr id="20487"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0482" name="Object 2"/>
          <p:cNvGraphicFramePr>
            <a:graphicFrameLocks noChangeAspect="1"/>
          </p:cNvGraphicFramePr>
          <p:nvPr/>
        </p:nvGraphicFramePr>
        <p:xfrm>
          <a:off x="1343025" y="3790951"/>
          <a:ext cx="6610350" cy="2561724"/>
        </p:xfrm>
        <a:graphic>
          <a:graphicData uri="http://schemas.openxmlformats.org/presentationml/2006/ole">
            <p:oleObj spid="_x0000_s21506" name="Visio" r:id="rId3" imgW="5332964" imgH="2793453" progId="Visio.Drawing.11">
              <p:embed/>
            </p:oleObj>
          </a:graphicData>
        </a:graphic>
      </p:graphicFrame>
      <p:sp>
        <p:nvSpPr>
          <p:cNvPr id="20488"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Tree>
  </p:cSld>
  <p:clrMapOvr>
    <a:masterClrMapping/>
  </p:clrMapOvr>
  <p:transition>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Placeholder 1"/>
          <p:cNvSpPr>
            <a:spLocks noGrp="1"/>
          </p:cNvSpPr>
          <p:nvPr>
            <p:ph type="body" sz="quarter" idx="10"/>
          </p:nvPr>
        </p:nvSpPr>
        <p:spPr>
          <a:xfrm>
            <a:off x="687388" y="1714500"/>
            <a:ext cx="7366000" cy="765175"/>
          </a:xfrm>
        </p:spPr>
        <p:txBody>
          <a:bodyPr/>
          <a:lstStyle/>
          <a:p>
            <a:pPr indent="-117475"/>
            <a:r>
              <a:rPr lang="en-US" sz="3200" smtClean="0">
                <a:solidFill>
                  <a:schemeClr val="tx1"/>
                </a:solidFill>
              </a:rPr>
              <a:t>Secure Silent Monitoring</a:t>
            </a:r>
          </a:p>
          <a:p>
            <a:pPr indent="-117475"/>
            <a:r>
              <a:rPr lang="en-US" sz="2800" smtClean="0">
                <a:solidFill>
                  <a:schemeClr val="tx1"/>
                </a:solidFill>
              </a:rPr>
              <a:t>Introduced in Unified CM 8.0(1)</a:t>
            </a:r>
            <a:endParaRPr lang="en-US" sz="2800" smtClean="0"/>
          </a:p>
        </p:txBody>
      </p:sp>
    </p:spTree>
  </p:cSld>
  <p:clrMapOvr>
    <a:masterClrMapping/>
  </p:clrMapOvr>
  <p:transition>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n-US" dirty="0" smtClean="0"/>
              <a:t>Secure Silent Monitoring</a:t>
            </a:r>
            <a:br>
              <a:rPr lang="en-US" dirty="0" smtClean="0"/>
            </a:br>
            <a:r>
              <a:rPr lang="en-US" sz="2800" dirty="0" smtClean="0"/>
              <a:t>Introduced </a:t>
            </a:r>
            <a:r>
              <a:rPr lang="en-US" sz="2400" b="0" dirty="0" smtClean="0"/>
              <a:t>in Unified CM 8.0(1)</a:t>
            </a:r>
            <a:endParaRPr lang="en-US" sz="2800" b="0" dirty="0" smtClean="0"/>
          </a:p>
        </p:txBody>
      </p:sp>
      <p:sp>
        <p:nvSpPr>
          <p:cNvPr id="122883" name="Rectangle 3"/>
          <p:cNvSpPr>
            <a:spLocks noGrp="1" noChangeArrowheads="1"/>
          </p:cNvSpPr>
          <p:nvPr>
            <p:ph type="body" sz="quarter" idx="10"/>
          </p:nvPr>
        </p:nvSpPr>
        <p:spPr/>
        <p:txBody>
          <a:bodyPr/>
          <a:lstStyle/>
          <a:p>
            <a:pPr eaLnBrk="1" hangingPunct="1">
              <a:lnSpc>
                <a:spcPct val="75000"/>
              </a:lnSpc>
            </a:pPr>
            <a:r>
              <a:rPr lang="en-US" smtClean="0"/>
              <a:t>Maintains call security</a:t>
            </a:r>
          </a:p>
          <a:p>
            <a:pPr eaLnBrk="1" hangingPunct="1">
              <a:lnSpc>
                <a:spcPct val="75000"/>
              </a:lnSpc>
            </a:pPr>
            <a:r>
              <a:rPr lang="en-US" smtClean="0"/>
              <a:t>Monitoring calls are always established using the highest level of security determined by the capabilities of the Observed device regardless of the security status of the call being observed</a:t>
            </a:r>
          </a:p>
          <a:p>
            <a:pPr eaLnBrk="1" hangingPunct="1">
              <a:lnSpc>
                <a:spcPct val="75000"/>
              </a:lnSpc>
            </a:pPr>
            <a:r>
              <a:rPr lang="en-US" smtClean="0"/>
              <a:t>If the Observed device (Agent) has encryption enabled, then the Observing device (Supervisor) must also have encryption enabled to silently monitor Agent calls</a:t>
            </a:r>
          </a:p>
          <a:p>
            <a:pPr eaLnBrk="1" hangingPunct="1">
              <a:lnSpc>
                <a:spcPct val="75000"/>
              </a:lnSpc>
            </a:pPr>
            <a:r>
              <a:rPr lang="en-US" smtClean="0"/>
              <a:t>If the Agent device has encryption enabled, but the Supervisor device does not, requests to monitor the Agent are rejected  </a:t>
            </a:r>
          </a:p>
          <a:p>
            <a:pPr eaLnBrk="1" hangingPunct="1">
              <a:lnSpc>
                <a:spcPct val="75000"/>
              </a:lnSpc>
            </a:pPr>
            <a:r>
              <a:rPr lang="en-US" smtClean="0"/>
              <a:t>Monitoring calls using secured media carries approximately 5k of additional bandwidth overhead; same as standard secure media (sRTP) calls </a:t>
            </a:r>
          </a:p>
        </p:txBody>
      </p:sp>
    </p:spTree>
  </p:cSld>
  <p:clrMapOvr>
    <a:masterClrMapping/>
  </p:clrMapOvr>
  <p:transition>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le 1"/>
          <p:cNvSpPr>
            <a:spLocks noGrp="1"/>
          </p:cNvSpPr>
          <p:nvPr>
            <p:ph type="title"/>
          </p:nvPr>
        </p:nvSpPr>
        <p:spPr>
          <a:xfrm>
            <a:off x="793750" y="304800"/>
            <a:ext cx="7435850" cy="838200"/>
          </a:xfrm>
        </p:spPr>
        <p:txBody>
          <a:bodyPr/>
          <a:lstStyle/>
          <a:p>
            <a:r>
              <a:rPr lang="en-US" dirty="0" smtClean="0"/>
              <a:t>Secure Monitoring</a:t>
            </a:r>
            <a:br>
              <a:rPr lang="en-US" dirty="0" smtClean="0"/>
            </a:br>
            <a:r>
              <a:rPr lang="en-US" sz="3200" b="0" dirty="0" smtClean="0"/>
              <a:t>Icon Definitions</a:t>
            </a:r>
            <a:endParaRPr lang="en-US" b="0" dirty="0" smtClean="0"/>
          </a:p>
        </p:txBody>
      </p:sp>
      <p:sp>
        <p:nvSpPr>
          <p:cNvPr id="2150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1506" name="Object 1"/>
          <p:cNvGraphicFramePr>
            <a:graphicFrameLocks noChangeAspect="1"/>
          </p:cNvGraphicFramePr>
          <p:nvPr/>
        </p:nvGraphicFramePr>
        <p:xfrm>
          <a:off x="631925" y="2464268"/>
          <a:ext cx="7507288" cy="3806825"/>
        </p:xfrm>
        <a:graphic>
          <a:graphicData uri="http://schemas.openxmlformats.org/presentationml/2006/ole">
            <p:oleObj spid="_x0000_s22530" name="Visio" r:id="rId3" imgW="4697651" imgH="2223726" progId="Visio.Drawing.11">
              <p:embed/>
            </p:oleObj>
          </a:graphicData>
        </a:graphic>
      </p:graphicFrame>
      <p:sp>
        <p:nvSpPr>
          <p:cNvPr id="21509" name="TextBox 5"/>
          <p:cNvSpPr txBox="1">
            <a:spLocks noChangeArrowheads="1"/>
          </p:cNvSpPr>
          <p:nvPr/>
        </p:nvSpPr>
        <p:spPr bwMode="auto">
          <a:xfrm>
            <a:off x="823913" y="1155700"/>
            <a:ext cx="7607300" cy="1132618"/>
          </a:xfrm>
          <a:prstGeom prst="rect">
            <a:avLst/>
          </a:prstGeom>
          <a:noFill/>
          <a:ln w="9525">
            <a:noFill/>
            <a:miter lim="800000"/>
            <a:headEnd/>
            <a:tailEnd/>
          </a:ln>
        </p:spPr>
        <p:txBody>
          <a:bodyPr>
            <a:spAutoFit/>
          </a:bodyPr>
          <a:lstStyle/>
          <a:p>
            <a:pPr algn="l">
              <a:spcBef>
                <a:spcPts val="600"/>
              </a:spcBef>
            </a:pPr>
            <a:r>
              <a:rPr lang="en-US" sz="2400" b="1" dirty="0">
                <a:solidFill>
                  <a:schemeClr val="accent1"/>
                </a:solidFill>
              </a:rPr>
              <a:t>e </a:t>
            </a:r>
            <a:r>
              <a:rPr lang="en-US" sz="2000" dirty="0"/>
              <a:t>– indicates both devices can make and receive secure calls</a:t>
            </a:r>
          </a:p>
          <a:p>
            <a:pPr algn="l">
              <a:spcBef>
                <a:spcPts val="600"/>
              </a:spcBef>
            </a:pPr>
            <a:r>
              <a:rPr lang="en-US" sz="2000" b="1" dirty="0">
                <a:solidFill>
                  <a:schemeClr val="accent1"/>
                </a:solidFill>
              </a:rPr>
              <a:t>E</a:t>
            </a:r>
            <a:r>
              <a:rPr lang="en-US" sz="2000" dirty="0"/>
              <a:t> – indicates the call media is encrypted using sRTP</a:t>
            </a:r>
          </a:p>
          <a:p>
            <a:pPr algn="l">
              <a:spcBef>
                <a:spcPts val="600"/>
              </a:spcBef>
            </a:pPr>
            <a:r>
              <a:rPr lang="en-US" sz="2000" b="1" dirty="0">
                <a:solidFill>
                  <a:schemeClr val="accent1"/>
                </a:solidFill>
              </a:rPr>
              <a:t>Lock Symbol </a:t>
            </a:r>
            <a:r>
              <a:rPr lang="en-US" sz="2000" dirty="0"/>
              <a:t>– visual display indicating call is secure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1"/>
          <p:cNvSpPr>
            <a:spLocks noGrp="1"/>
          </p:cNvSpPr>
          <p:nvPr>
            <p:ph type="title"/>
          </p:nvPr>
        </p:nvSpPr>
        <p:spPr/>
        <p:txBody>
          <a:bodyPr/>
          <a:lstStyle/>
          <a:p>
            <a:r>
              <a:rPr lang="en-US" smtClean="0"/>
              <a:t>Secure Media Key Exchange</a:t>
            </a:r>
          </a:p>
        </p:txBody>
      </p:sp>
      <p:sp>
        <p:nvSpPr>
          <p:cNvPr id="8" name="Text Placeholder 7"/>
          <p:cNvSpPr>
            <a:spLocks noGrp="1"/>
          </p:cNvSpPr>
          <p:nvPr>
            <p:ph type="body" sz="quarter" idx="10"/>
          </p:nvPr>
        </p:nvSpPr>
        <p:spPr/>
        <p:txBody>
          <a:bodyPr/>
          <a:lstStyle/>
          <a:p>
            <a:r>
              <a:rPr lang="en-US" sz="2000" dirty="0" smtClean="0"/>
              <a:t>Each Party receives it’s own keys for each stream/call to maintain the highest level of security </a:t>
            </a:r>
          </a:p>
          <a:p>
            <a:endParaRPr lang="en-US" dirty="0"/>
          </a:p>
        </p:txBody>
      </p:sp>
      <p:sp>
        <p:nvSpPr>
          <p:cNvPr id="22532"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2530" name="Object 1"/>
          <p:cNvGraphicFramePr>
            <a:graphicFrameLocks noChangeAspect="1"/>
          </p:cNvGraphicFramePr>
          <p:nvPr/>
        </p:nvGraphicFramePr>
        <p:xfrm>
          <a:off x="976313" y="2116138"/>
          <a:ext cx="6821487" cy="4483100"/>
        </p:xfrm>
        <a:graphic>
          <a:graphicData uri="http://schemas.openxmlformats.org/presentationml/2006/ole">
            <p:oleObj spid="_x0000_s23554" name="Visio" r:id="rId3" imgW="5331927" imgH="3503196" progId="Visio.Drawing.11">
              <p:embed/>
            </p:oleObj>
          </a:graphicData>
        </a:graphic>
      </p:graphicFrame>
    </p:spTree>
  </p:cSld>
  <p:clrMapOvr>
    <a:masterClrMapping/>
  </p:clrMapOvr>
  <p:transition>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dirty="0" smtClean="0"/>
              <a:t>Secure Monitoring Provisioning</a:t>
            </a:r>
            <a:br>
              <a:rPr lang="en-US" dirty="0" smtClean="0"/>
            </a:br>
            <a:r>
              <a:rPr lang="en-US" sz="2800" dirty="0" smtClean="0"/>
              <a:t>Device configuration</a:t>
            </a:r>
            <a:endParaRPr lang="en-US" dirty="0" smtClean="0"/>
          </a:p>
        </p:txBody>
      </p:sp>
      <p:sp>
        <p:nvSpPr>
          <p:cNvPr id="123908" name="Text Placeholder 3"/>
          <p:cNvSpPr>
            <a:spLocks noGrp="1"/>
          </p:cNvSpPr>
          <p:nvPr>
            <p:ph type="body" sz="quarter" idx="10"/>
          </p:nvPr>
        </p:nvSpPr>
        <p:spPr/>
        <p:txBody>
          <a:bodyPr/>
          <a:lstStyle/>
          <a:p>
            <a:r>
              <a:rPr lang="en-US" dirty="0" smtClean="0"/>
              <a:t>Create a security profile for the Supervisor’s phone type (e.g.  7962)  </a:t>
            </a:r>
          </a:p>
          <a:p>
            <a:r>
              <a:rPr lang="en-US" dirty="0" smtClean="0"/>
              <a:t>Set the “Device Security Mode” in the security profile to “Encrypted”  </a:t>
            </a:r>
          </a:p>
          <a:p>
            <a:r>
              <a:rPr lang="en-US" dirty="0" smtClean="0"/>
              <a:t>Apply the device security profile to the Supervisor’s device </a:t>
            </a:r>
          </a:p>
          <a:p>
            <a:endParaRPr lang="en-US" dirty="0" smtClean="0"/>
          </a:p>
        </p:txBody>
      </p:sp>
    </p:spTree>
  </p:cSld>
  <p:clrMapOvr>
    <a:masterClrMapping/>
  </p:clrMapOvr>
  <p:transition>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itle 1"/>
          <p:cNvSpPr>
            <a:spLocks noGrp="1"/>
          </p:cNvSpPr>
          <p:nvPr>
            <p:ph type="title"/>
          </p:nvPr>
        </p:nvSpPr>
        <p:spPr/>
        <p:txBody>
          <a:bodyPr/>
          <a:lstStyle/>
          <a:p>
            <a:r>
              <a:rPr lang="en-US" dirty="0" smtClean="0"/>
              <a:t>Secure Monitoring Use Cases</a:t>
            </a:r>
          </a:p>
        </p:txBody>
      </p:sp>
      <p:sp>
        <p:nvSpPr>
          <p:cNvPr id="2355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3554" name="Object 1"/>
          <p:cNvGraphicFramePr>
            <a:graphicFrameLocks noChangeAspect="1"/>
          </p:cNvGraphicFramePr>
          <p:nvPr/>
        </p:nvGraphicFramePr>
        <p:xfrm>
          <a:off x="244275" y="1480403"/>
          <a:ext cx="8248650" cy="1811337"/>
        </p:xfrm>
        <a:graphic>
          <a:graphicData uri="http://schemas.openxmlformats.org/presentationml/2006/ole">
            <p:oleObj spid="_x0000_s24578" name="Visio" r:id="rId3" imgW="5579281" imgH="1221532" progId="Visio.Drawing.11">
              <p:embed/>
            </p:oleObj>
          </a:graphicData>
        </a:graphic>
      </p:graphicFrame>
      <p:sp>
        <p:nvSpPr>
          <p:cNvPr id="23558"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3555" name="Object 3"/>
          <p:cNvGraphicFramePr>
            <a:graphicFrameLocks noChangeAspect="1"/>
          </p:cNvGraphicFramePr>
          <p:nvPr/>
        </p:nvGraphicFramePr>
        <p:xfrm>
          <a:off x="234750" y="4692333"/>
          <a:ext cx="8275638" cy="1819275"/>
        </p:xfrm>
        <a:graphic>
          <a:graphicData uri="http://schemas.openxmlformats.org/presentationml/2006/ole">
            <p:oleObj spid="_x0000_s24579" name="Visio" r:id="rId4" imgW="5601391" imgH="1237051" progId="Visio.Drawing.11">
              <p:embed/>
            </p:oleObj>
          </a:graphicData>
        </a:graphic>
      </p:graphicFrame>
      <p:sp>
        <p:nvSpPr>
          <p:cNvPr id="23559" name="TextBox 6"/>
          <p:cNvSpPr txBox="1">
            <a:spLocks noChangeArrowheads="1"/>
          </p:cNvSpPr>
          <p:nvPr/>
        </p:nvSpPr>
        <p:spPr bwMode="auto">
          <a:xfrm>
            <a:off x="637975" y="900965"/>
            <a:ext cx="7820025" cy="757130"/>
          </a:xfrm>
          <a:prstGeom prst="rect">
            <a:avLst/>
          </a:prstGeom>
          <a:noFill/>
          <a:ln w="9525">
            <a:noFill/>
            <a:miter lim="800000"/>
            <a:headEnd/>
            <a:tailEnd/>
          </a:ln>
        </p:spPr>
        <p:txBody>
          <a:bodyPr>
            <a:spAutoFit/>
          </a:bodyPr>
          <a:lstStyle/>
          <a:p>
            <a:r>
              <a:rPr lang="en-US" dirty="0"/>
              <a:t>Supervisor’s phone is enabled for secure media, but the Agent is not, so the silent monitoring call is unsecure</a:t>
            </a:r>
          </a:p>
        </p:txBody>
      </p:sp>
      <p:sp>
        <p:nvSpPr>
          <p:cNvPr id="23560" name="TextBox 7"/>
          <p:cNvSpPr txBox="1">
            <a:spLocks noChangeArrowheads="1"/>
          </p:cNvSpPr>
          <p:nvPr/>
        </p:nvSpPr>
        <p:spPr bwMode="auto">
          <a:xfrm>
            <a:off x="742750" y="3301465"/>
            <a:ext cx="7497763" cy="1754326"/>
          </a:xfrm>
          <a:prstGeom prst="rect">
            <a:avLst/>
          </a:prstGeom>
          <a:noFill/>
          <a:ln w="9525">
            <a:noFill/>
            <a:miter lim="800000"/>
            <a:headEnd/>
            <a:tailEnd/>
          </a:ln>
        </p:spPr>
        <p:txBody>
          <a:bodyPr wrap="square">
            <a:spAutoFit/>
          </a:bodyPr>
          <a:lstStyle/>
          <a:p>
            <a:r>
              <a:rPr lang="en-US" dirty="0"/>
              <a:t>Supervisor’s phone is not enabled for secure media, but the Agent phone is enabled for secure media, so the silent monitoring call is rejected.  Supervisor’s device does not meet or exceed security capabilities of Agent device.</a:t>
            </a:r>
          </a:p>
        </p:txBody>
      </p:sp>
      <p:cxnSp>
        <p:nvCxnSpPr>
          <p:cNvPr id="9" name="Straight Connector 8"/>
          <p:cNvCxnSpPr/>
          <p:nvPr/>
        </p:nvCxnSpPr>
        <p:spPr>
          <a:xfrm flipV="1">
            <a:off x="644325" y="3140928"/>
            <a:ext cx="7700963" cy="11112"/>
          </a:xfrm>
          <a:prstGeom prst="line">
            <a:avLst/>
          </a:prstGeom>
          <a:ln w="63500"/>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itle 1"/>
          <p:cNvSpPr>
            <a:spLocks noGrp="1"/>
          </p:cNvSpPr>
          <p:nvPr>
            <p:ph type="title"/>
          </p:nvPr>
        </p:nvSpPr>
        <p:spPr/>
        <p:txBody>
          <a:bodyPr/>
          <a:lstStyle/>
          <a:p>
            <a:r>
              <a:rPr lang="en-US" dirty="0" smtClean="0"/>
              <a:t>Secure Monitoring Use Cases</a:t>
            </a:r>
          </a:p>
        </p:txBody>
      </p:sp>
      <p:sp>
        <p:nvSpPr>
          <p:cNvPr id="2458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4578" name="Object 1"/>
          <p:cNvGraphicFramePr>
            <a:graphicFrameLocks noChangeAspect="1"/>
          </p:cNvGraphicFramePr>
          <p:nvPr/>
        </p:nvGraphicFramePr>
        <p:xfrm>
          <a:off x="786014" y="1424656"/>
          <a:ext cx="7391400" cy="2036762"/>
        </p:xfrm>
        <a:graphic>
          <a:graphicData uri="http://schemas.openxmlformats.org/presentationml/2006/ole">
            <p:oleObj spid="_x0000_s25602" name="Visio" r:id="rId3" imgW="5235197" imgH="1340512" progId="Visio.Drawing.11">
              <p:embed/>
            </p:oleObj>
          </a:graphicData>
        </a:graphic>
      </p:graphicFrame>
      <p:sp>
        <p:nvSpPr>
          <p:cNvPr id="24582"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24583"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4579" name="Object 5"/>
          <p:cNvGraphicFramePr>
            <a:graphicFrameLocks noChangeAspect="1"/>
          </p:cNvGraphicFramePr>
          <p:nvPr/>
        </p:nvGraphicFramePr>
        <p:xfrm>
          <a:off x="405014" y="4671093"/>
          <a:ext cx="7740650" cy="1800225"/>
        </p:xfrm>
        <a:graphic>
          <a:graphicData uri="http://schemas.openxmlformats.org/presentationml/2006/ole">
            <p:oleObj spid="_x0000_s25603" name="Visio" r:id="rId4" imgW="5562353" imgH="1249467" progId="Visio.Drawing.11">
              <p:embed/>
            </p:oleObj>
          </a:graphicData>
        </a:graphic>
      </p:graphicFrame>
      <p:sp>
        <p:nvSpPr>
          <p:cNvPr id="24584" name="TextBox 7"/>
          <p:cNvSpPr txBox="1">
            <a:spLocks noChangeArrowheads="1"/>
          </p:cNvSpPr>
          <p:nvPr/>
        </p:nvSpPr>
        <p:spPr bwMode="auto">
          <a:xfrm>
            <a:off x="863801" y="1035718"/>
            <a:ext cx="7424738" cy="369888"/>
          </a:xfrm>
          <a:prstGeom prst="rect">
            <a:avLst/>
          </a:prstGeom>
          <a:noFill/>
          <a:ln w="9525">
            <a:noFill/>
            <a:miter lim="800000"/>
            <a:headEnd/>
            <a:tailEnd/>
          </a:ln>
        </p:spPr>
        <p:txBody>
          <a:bodyPr>
            <a:spAutoFit/>
          </a:bodyPr>
          <a:lstStyle/>
          <a:p>
            <a:r>
              <a:rPr lang="en-US"/>
              <a:t>All devices support secure media, so all calls are encrypted</a:t>
            </a:r>
          </a:p>
        </p:txBody>
      </p:sp>
      <p:sp>
        <p:nvSpPr>
          <p:cNvPr id="24585" name="TextBox 8"/>
          <p:cNvSpPr txBox="1">
            <a:spLocks noChangeArrowheads="1"/>
          </p:cNvSpPr>
          <p:nvPr/>
        </p:nvSpPr>
        <p:spPr bwMode="auto">
          <a:xfrm>
            <a:off x="822526" y="3859881"/>
            <a:ext cx="7426325" cy="646112"/>
          </a:xfrm>
          <a:prstGeom prst="rect">
            <a:avLst/>
          </a:prstGeom>
          <a:noFill/>
          <a:ln w="9525">
            <a:noFill/>
            <a:miter lim="800000"/>
            <a:headEnd/>
            <a:tailEnd/>
          </a:ln>
        </p:spPr>
        <p:txBody>
          <a:bodyPr>
            <a:spAutoFit/>
          </a:bodyPr>
          <a:lstStyle/>
          <a:p>
            <a:r>
              <a:rPr lang="en-US"/>
              <a:t>Agent and Supervisor devices both support secure media, so the silent monitoring call is encrypted, while the Caller-Agent call is unencrypted   </a:t>
            </a:r>
          </a:p>
        </p:txBody>
      </p:sp>
      <p:cxnSp>
        <p:nvCxnSpPr>
          <p:cNvPr id="11" name="Straight Connector 10"/>
          <p:cNvCxnSpPr/>
          <p:nvPr/>
        </p:nvCxnSpPr>
        <p:spPr>
          <a:xfrm flipV="1">
            <a:off x="692351" y="3686843"/>
            <a:ext cx="7700963" cy="9525"/>
          </a:xfrm>
          <a:prstGeom prst="line">
            <a:avLst/>
          </a:prstGeom>
          <a:ln w="63500"/>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2" name="Rectangle 2"/>
          <p:cNvSpPr>
            <a:spLocks noGrp="1" noChangeArrowheads="1"/>
          </p:cNvSpPr>
          <p:nvPr>
            <p:ph type="title"/>
          </p:nvPr>
        </p:nvSpPr>
        <p:spPr>
          <a:xfrm>
            <a:off x="356134" y="225425"/>
            <a:ext cx="8444965" cy="515720"/>
          </a:xfrm>
        </p:spPr>
        <p:txBody>
          <a:bodyPr/>
          <a:lstStyle/>
          <a:p>
            <a:pPr eaLnBrk="1" hangingPunct="1"/>
            <a:r>
              <a:rPr lang="en-US" dirty="0" smtClean="0"/>
              <a:t>Silent Monitoring - How does it work?</a:t>
            </a:r>
          </a:p>
        </p:txBody>
      </p:sp>
      <p:sp>
        <p:nvSpPr>
          <p:cNvPr id="2063" name="Rectangle 3"/>
          <p:cNvSpPr>
            <a:spLocks noGrp="1" noChangeArrowheads="1"/>
          </p:cNvSpPr>
          <p:nvPr>
            <p:ph type="body" sz="half" idx="1"/>
          </p:nvPr>
        </p:nvSpPr>
        <p:spPr>
          <a:xfrm>
            <a:off x="182563" y="808522"/>
            <a:ext cx="4367212" cy="5249379"/>
          </a:xfrm>
        </p:spPr>
        <p:txBody>
          <a:bodyPr>
            <a:noAutofit/>
          </a:bodyPr>
          <a:lstStyle/>
          <a:p>
            <a:pPr eaLnBrk="1" hangingPunct="1">
              <a:lnSpc>
                <a:spcPct val="75000"/>
              </a:lnSpc>
              <a:buFont typeface="Arial" pitchFamily="34" charset="0"/>
              <a:buNone/>
            </a:pPr>
            <a:r>
              <a:rPr lang="en-US" sz="1500" dirty="0" smtClean="0"/>
              <a:t>Observer starts a monitoring session:</a:t>
            </a:r>
          </a:p>
          <a:p>
            <a:pPr>
              <a:lnSpc>
                <a:spcPct val="105000"/>
              </a:lnSpc>
              <a:spcBef>
                <a:spcPts val="1200"/>
              </a:spcBef>
            </a:pPr>
            <a:r>
              <a:rPr lang="en-US" sz="1500" dirty="0"/>
              <a:t>Call is received and routed to an Observed Party (Agent) who answers the call  </a:t>
            </a:r>
          </a:p>
          <a:p>
            <a:pPr>
              <a:lnSpc>
                <a:spcPct val="105000"/>
              </a:lnSpc>
              <a:spcBef>
                <a:spcPts val="1200"/>
              </a:spcBef>
            </a:pPr>
            <a:r>
              <a:rPr lang="en-US" sz="1500" dirty="0"/>
              <a:t>The Observer (Supervisor) desktop application shows the Agent has an active call  </a:t>
            </a:r>
          </a:p>
          <a:p>
            <a:pPr>
              <a:lnSpc>
                <a:spcPct val="105000"/>
              </a:lnSpc>
              <a:spcBef>
                <a:spcPts val="1200"/>
              </a:spcBef>
            </a:pPr>
            <a:r>
              <a:rPr lang="en-US" sz="1500" dirty="0"/>
              <a:t>The Supervisor selects the call and clicks to start a monitoring session   </a:t>
            </a:r>
          </a:p>
          <a:p>
            <a:pPr>
              <a:lnSpc>
                <a:spcPct val="105000"/>
              </a:lnSpc>
              <a:spcBef>
                <a:spcPts val="1200"/>
              </a:spcBef>
            </a:pPr>
            <a:r>
              <a:rPr lang="en-US" sz="1500" dirty="0"/>
              <a:t>Cisco Unified CM instructs the Supervisor’s IP phone to make a special monitoring call to the Agent’s phone </a:t>
            </a:r>
          </a:p>
          <a:p>
            <a:pPr>
              <a:lnSpc>
                <a:spcPct val="105000"/>
              </a:lnSpc>
              <a:spcBef>
                <a:spcPts val="1200"/>
              </a:spcBef>
            </a:pPr>
            <a:r>
              <a:rPr lang="en-US" sz="1500" dirty="0"/>
              <a:t>The Agent’s phone BIB answers the monitoring call automatically and sends a single mixed RTP stream (Agent + Caller) to the Supervisor device </a:t>
            </a:r>
          </a:p>
          <a:p>
            <a:pPr>
              <a:lnSpc>
                <a:spcPct val="105000"/>
              </a:lnSpc>
              <a:spcBef>
                <a:spcPts val="1200"/>
              </a:spcBef>
            </a:pPr>
            <a:r>
              <a:rPr lang="en-US" sz="1500" dirty="0"/>
              <a:t>Neither the Agent nor the Caller can hear the Supervisor </a:t>
            </a:r>
          </a:p>
          <a:p>
            <a:pPr>
              <a:lnSpc>
                <a:spcPct val="105000"/>
              </a:lnSpc>
              <a:spcBef>
                <a:spcPts val="1200"/>
              </a:spcBef>
            </a:pPr>
            <a:r>
              <a:rPr lang="en-US" sz="1500" dirty="0"/>
              <a:t>An optional monitoring tone can be configured to play to the Agent, Caller, or both </a:t>
            </a:r>
          </a:p>
        </p:txBody>
      </p:sp>
      <p:sp>
        <p:nvSpPr>
          <p:cNvPr id="2064" name="Rectangle 4"/>
          <p:cNvSpPr>
            <a:spLocks noChangeArrowheads="1"/>
          </p:cNvSpPr>
          <p:nvPr/>
        </p:nvSpPr>
        <p:spPr bwMode="auto">
          <a:xfrm>
            <a:off x="0" y="923925"/>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416773" name="Object 5"/>
          <p:cNvGraphicFramePr>
            <a:graphicFrameLocks noChangeAspect="1"/>
          </p:cNvGraphicFramePr>
          <p:nvPr/>
        </p:nvGraphicFramePr>
        <p:xfrm>
          <a:off x="4076199" y="2349651"/>
          <a:ext cx="1473200" cy="614362"/>
        </p:xfrm>
        <a:graphic>
          <a:graphicData uri="http://schemas.openxmlformats.org/presentationml/2006/ole">
            <p:oleObj spid="_x0000_s2050" name="Visio" r:id="rId3" imgW="1298734" imgH="495776" progId="Visio.Drawing.11">
              <p:embed/>
            </p:oleObj>
          </a:graphicData>
        </a:graphic>
      </p:graphicFrame>
      <p:graphicFrame>
        <p:nvGraphicFramePr>
          <p:cNvPr id="416774" name="Object 6"/>
          <p:cNvGraphicFramePr>
            <a:graphicFrameLocks noChangeAspect="1"/>
          </p:cNvGraphicFramePr>
          <p:nvPr/>
        </p:nvGraphicFramePr>
        <p:xfrm>
          <a:off x="7180363" y="3108475"/>
          <a:ext cx="1741487" cy="996950"/>
        </p:xfrm>
        <a:graphic>
          <a:graphicData uri="http://schemas.openxmlformats.org/presentationml/2006/ole">
            <p:oleObj spid="_x0000_s2051" name="Visio" r:id="rId4" imgW="1637824" imgH="931545" progId="Visio.Drawing.11">
              <p:embed/>
            </p:oleObj>
          </a:graphicData>
        </a:graphic>
      </p:graphicFrame>
      <p:graphicFrame>
        <p:nvGraphicFramePr>
          <p:cNvPr id="416775" name="Object 7"/>
          <p:cNvGraphicFramePr>
            <a:graphicFrameLocks noChangeAspect="1"/>
          </p:cNvGraphicFramePr>
          <p:nvPr/>
        </p:nvGraphicFramePr>
        <p:xfrm>
          <a:off x="7074000" y="4281637"/>
          <a:ext cx="1096963" cy="288925"/>
        </p:xfrm>
        <a:graphic>
          <a:graphicData uri="http://schemas.openxmlformats.org/presentationml/2006/ole">
            <p:oleObj spid="_x0000_s2052" name="Visio" r:id="rId5" imgW="918464" imgH="200117" progId="Visio.Drawing.11">
              <p:embed/>
            </p:oleObj>
          </a:graphicData>
        </a:graphic>
      </p:graphicFrame>
      <p:graphicFrame>
        <p:nvGraphicFramePr>
          <p:cNvPr id="416776" name="Object 8"/>
          <p:cNvGraphicFramePr>
            <a:graphicFrameLocks noChangeAspect="1"/>
          </p:cNvGraphicFramePr>
          <p:nvPr/>
        </p:nvGraphicFramePr>
        <p:xfrm>
          <a:off x="8291613" y="4091137"/>
          <a:ext cx="712787" cy="280988"/>
        </p:xfrm>
        <a:graphic>
          <a:graphicData uri="http://schemas.openxmlformats.org/presentationml/2006/ole">
            <p:oleObj spid="_x0000_s2053" name="Visio" r:id="rId6" imgW="637920" imgH="214200" progId="Visio.Drawing.11">
              <p:embed/>
            </p:oleObj>
          </a:graphicData>
        </a:graphic>
      </p:graphicFrame>
      <p:graphicFrame>
        <p:nvGraphicFramePr>
          <p:cNvPr id="416777" name="Object 9"/>
          <p:cNvGraphicFramePr>
            <a:graphicFrameLocks noChangeAspect="1"/>
          </p:cNvGraphicFramePr>
          <p:nvPr/>
        </p:nvGraphicFramePr>
        <p:xfrm>
          <a:off x="6488213" y="1862287"/>
          <a:ext cx="741362" cy="298450"/>
        </p:xfrm>
        <a:graphic>
          <a:graphicData uri="http://schemas.openxmlformats.org/presentationml/2006/ole">
            <p:oleObj spid="_x0000_s2054" name="Visio" r:id="rId7" imgW="657000" imgH="214200" progId="Visio.Drawing.11">
              <p:embed/>
            </p:oleObj>
          </a:graphicData>
        </a:graphic>
      </p:graphicFrame>
      <p:graphicFrame>
        <p:nvGraphicFramePr>
          <p:cNvPr id="416778" name="Object 10"/>
          <p:cNvGraphicFramePr>
            <a:graphicFrameLocks noChangeAspect="1"/>
          </p:cNvGraphicFramePr>
          <p:nvPr/>
        </p:nvGraphicFramePr>
        <p:xfrm>
          <a:off x="4483200" y="1828950"/>
          <a:ext cx="715963" cy="334962"/>
        </p:xfrm>
        <a:graphic>
          <a:graphicData uri="http://schemas.openxmlformats.org/presentationml/2006/ole">
            <p:oleObj spid="_x0000_s2055" name="Visio" r:id="rId8" imgW="539280" imgH="214200" progId="Visio.Drawing.11">
              <p:embed/>
            </p:oleObj>
          </a:graphicData>
        </a:graphic>
      </p:graphicFrame>
      <p:sp>
        <p:nvSpPr>
          <p:cNvPr id="416779" name="Freeform 11"/>
          <p:cNvSpPr>
            <a:spLocks/>
          </p:cNvSpPr>
          <p:nvPr/>
        </p:nvSpPr>
        <p:spPr bwMode="auto">
          <a:xfrm>
            <a:off x="5027713" y="1808312"/>
            <a:ext cx="1416050" cy="392113"/>
          </a:xfrm>
          <a:custGeom>
            <a:avLst/>
            <a:gdLst>
              <a:gd name="T0" fmla="*/ 0 w 1263"/>
              <a:gd name="T1" fmla="*/ 2147483647 h 583"/>
              <a:gd name="T2" fmla="*/ 2147483647 w 1263"/>
              <a:gd name="T3" fmla="*/ 2147483647 h 583"/>
              <a:gd name="T4" fmla="*/ 0 60000 65536"/>
              <a:gd name="T5" fmla="*/ 0 60000 65536"/>
              <a:gd name="T6" fmla="*/ 0 w 1263"/>
              <a:gd name="T7" fmla="*/ 0 h 583"/>
              <a:gd name="T8" fmla="*/ 1263 w 1263"/>
              <a:gd name="T9" fmla="*/ 583 h 583"/>
            </a:gdLst>
            <a:ahLst/>
            <a:cxnLst>
              <a:cxn ang="T4">
                <a:pos x="T0" y="T1"/>
              </a:cxn>
              <a:cxn ang="T5">
                <a:pos x="T2" y="T3"/>
              </a:cxn>
            </a:cxnLst>
            <a:rect l="T6" t="T7" r="T8" b="T9"/>
            <a:pathLst>
              <a:path w="1263" h="583">
                <a:moveTo>
                  <a:pt x="0" y="583"/>
                </a:moveTo>
                <a:cubicBezTo>
                  <a:pt x="504" y="14"/>
                  <a:pt x="826" y="0"/>
                  <a:pt x="1263" y="522"/>
                </a:cubicBezTo>
              </a:path>
            </a:pathLst>
          </a:custGeom>
          <a:noFill/>
          <a:ln w="25400" cap="rnd">
            <a:solidFill>
              <a:srgbClr val="000000"/>
            </a:solidFill>
            <a:round/>
            <a:headEnd/>
            <a:tailEnd type="arrow" w="med" len="med"/>
          </a:ln>
        </p:spPr>
        <p:txBody>
          <a:bodyPr/>
          <a:lstStyle/>
          <a:p>
            <a:endParaRPr lang="en-US"/>
          </a:p>
        </p:txBody>
      </p:sp>
      <p:grpSp>
        <p:nvGrpSpPr>
          <p:cNvPr id="2" name="Group 12"/>
          <p:cNvGrpSpPr>
            <a:grpSpLocks/>
          </p:cNvGrpSpPr>
          <p:nvPr/>
        </p:nvGrpSpPr>
        <p:grpSpPr bwMode="auto">
          <a:xfrm>
            <a:off x="7247038" y="1243162"/>
            <a:ext cx="1681162" cy="836613"/>
            <a:chOff x="1929" y="3156"/>
            <a:chExt cx="912" cy="428"/>
          </a:xfrm>
        </p:grpSpPr>
        <p:sp>
          <p:nvSpPr>
            <p:cNvPr id="2100" name="Freeform 13"/>
            <p:cNvSpPr>
              <a:spLocks/>
            </p:cNvSpPr>
            <p:nvPr/>
          </p:nvSpPr>
          <p:spPr bwMode="auto">
            <a:xfrm>
              <a:off x="1929" y="3156"/>
              <a:ext cx="778" cy="369"/>
            </a:xfrm>
            <a:custGeom>
              <a:avLst/>
              <a:gdLst>
                <a:gd name="T0" fmla="*/ 0 w 3456"/>
                <a:gd name="T1" fmla="*/ 0 h 1657"/>
                <a:gd name="T2" fmla="*/ 0 w 3456"/>
                <a:gd name="T3" fmla="*/ 0 h 1657"/>
                <a:gd name="T4" fmla="*/ 0 w 3456"/>
                <a:gd name="T5" fmla="*/ 0 h 1657"/>
                <a:gd name="T6" fmla="*/ 0 w 3456"/>
                <a:gd name="T7" fmla="*/ 0 h 1657"/>
                <a:gd name="T8" fmla="*/ 0 w 3456"/>
                <a:gd name="T9" fmla="*/ 0 h 1657"/>
                <a:gd name="T10" fmla="*/ 0 w 3456"/>
                <a:gd name="T11" fmla="*/ 0 h 1657"/>
                <a:gd name="T12" fmla="*/ 0 w 3456"/>
                <a:gd name="T13" fmla="*/ 0 h 1657"/>
                <a:gd name="T14" fmla="*/ 0 w 3456"/>
                <a:gd name="T15" fmla="*/ 0 h 1657"/>
                <a:gd name="T16" fmla="*/ 0 w 3456"/>
                <a:gd name="T17" fmla="*/ 0 h 1657"/>
                <a:gd name="T18" fmla="*/ 0 w 3456"/>
                <a:gd name="T19" fmla="*/ 0 h 1657"/>
                <a:gd name="T20" fmla="*/ 0 w 3456"/>
                <a:gd name="T21" fmla="*/ 0 h 1657"/>
                <a:gd name="T22" fmla="*/ 0 w 3456"/>
                <a:gd name="T23" fmla="*/ 0 h 1657"/>
                <a:gd name="T24" fmla="*/ 0 w 3456"/>
                <a:gd name="T25" fmla="*/ 0 h 1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56"/>
                <a:gd name="T40" fmla="*/ 0 h 1657"/>
                <a:gd name="T41" fmla="*/ 3456 w 3456"/>
                <a:gd name="T42" fmla="*/ 1657 h 16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56" h="1657">
                  <a:moveTo>
                    <a:pt x="3168" y="1657"/>
                  </a:moveTo>
                  <a:cubicBezTo>
                    <a:pt x="3327" y="1657"/>
                    <a:pt x="3456" y="1528"/>
                    <a:pt x="3456" y="1369"/>
                  </a:cubicBezTo>
                  <a:lnTo>
                    <a:pt x="3456" y="288"/>
                  </a:lnTo>
                  <a:cubicBezTo>
                    <a:pt x="3456" y="129"/>
                    <a:pt x="3327" y="0"/>
                    <a:pt x="3168" y="0"/>
                  </a:cubicBezTo>
                  <a:lnTo>
                    <a:pt x="288" y="0"/>
                  </a:lnTo>
                  <a:cubicBezTo>
                    <a:pt x="129" y="0"/>
                    <a:pt x="0" y="129"/>
                    <a:pt x="0" y="288"/>
                  </a:cubicBezTo>
                  <a:lnTo>
                    <a:pt x="0" y="1369"/>
                  </a:lnTo>
                  <a:cubicBezTo>
                    <a:pt x="0" y="1528"/>
                    <a:pt x="129" y="1657"/>
                    <a:pt x="288" y="1657"/>
                  </a:cubicBezTo>
                  <a:lnTo>
                    <a:pt x="3168" y="1657"/>
                  </a:lnTo>
                  <a:close/>
                </a:path>
              </a:pathLst>
            </a:custGeom>
            <a:solidFill>
              <a:srgbClr val="E8EEF7"/>
            </a:solidFill>
            <a:ln w="0">
              <a:solidFill>
                <a:srgbClr val="000000"/>
              </a:solidFill>
              <a:round/>
              <a:headEnd/>
              <a:tailEnd/>
            </a:ln>
          </p:spPr>
          <p:txBody>
            <a:bodyPr/>
            <a:lstStyle/>
            <a:p>
              <a:endParaRPr lang="en-US"/>
            </a:p>
          </p:txBody>
        </p:sp>
        <p:sp>
          <p:nvSpPr>
            <p:cNvPr id="2101" name="Freeform 14"/>
            <p:cNvSpPr>
              <a:spLocks/>
            </p:cNvSpPr>
            <p:nvPr/>
          </p:nvSpPr>
          <p:spPr bwMode="auto">
            <a:xfrm>
              <a:off x="1929" y="3156"/>
              <a:ext cx="778" cy="369"/>
            </a:xfrm>
            <a:custGeom>
              <a:avLst/>
              <a:gdLst>
                <a:gd name="T0" fmla="*/ 0 w 3456"/>
                <a:gd name="T1" fmla="*/ 0 h 1657"/>
                <a:gd name="T2" fmla="*/ 0 w 3456"/>
                <a:gd name="T3" fmla="*/ 0 h 1657"/>
                <a:gd name="T4" fmla="*/ 0 w 3456"/>
                <a:gd name="T5" fmla="*/ 0 h 1657"/>
                <a:gd name="T6" fmla="*/ 0 w 3456"/>
                <a:gd name="T7" fmla="*/ 0 h 1657"/>
                <a:gd name="T8" fmla="*/ 0 w 3456"/>
                <a:gd name="T9" fmla="*/ 0 h 1657"/>
                <a:gd name="T10" fmla="*/ 0 w 3456"/>
                <a:gd name="T11" fmla="*/ 0 h 1657"/>
                <a:gd name="T12" fmla="*/ 0 w 3456"/>
                <a:gd name="T13" fmla="*/ 0 h 1657"/>
                <a:gd name="T14" fmla="*/ 0 w 3456"/>
                <a:gd name="T15" fmla="*/ 0 h 1657"/>
                <a:gd name="T16" fmla="*/ 0 w 3456"/>
                <a:gd name="T17" fmla="*/ 0 h 1657"/>
                <a:gd name="T18" fmla="*/ 0 w 3456"/>
                <a:gd name="T19" fmla="*/ 0 h 1657"/>
                <a:gd name="T20" fmla="*/ 0 w 3456"/>
                <a:gd name="T21" fmla="*/ 0 h 1657"/>
                <a:gd name="T22" fmla="*/ 0 w 3456"/>
                <a:gd name="T23" fmla="*/ 0 h 1657"/>
                <a:gd name="T24" fmla="*/ 0 w 3456"/>
                <a:gd name="T25" fmla="*/ 0 h 16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56"/>
                <a:gd name="T40" fmla="*/ 0 h 1657"/>
                <a:gd name="T41" fmla="*/ 3456 w 3456"/>
                <a:gd name="T42" fmla="*/ 1657 h 16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56" h="1657">
                  <a:moveTo>
                    <a:pt x="3168" y="1657"/>
                  </a:moveTo>
                  <a:cubicBezTo>
                    <a:pt x="3327" y="1657"/>
                    <a:pt x="3456" y="1528"/>
                    <a:pt x="3456" y="1369"/>
                  </a:cubicBezTo>
                  <a:lnTo>
                    <a:pt x="3456" y="288"/>
                  </a:lnTo>
                  <a:cubicBezTo>
                    <a:pt x="3456" y="129"/>
                    <a:pt x="3327" y="0"/>
                    <a:pt x="3168" y="0"/>
                  </a:cubicBezTo>
                  <a:lnTo>
                    <a:pt x="288" y="0"/>
                  </a:lnTo>
                  <a:cubicBezTo>
                    <a:pt x="129" y="0"/>
                    <a:pt x="0" y="129"/>
                    <a:pt x="0" y="288"/>
                  </a:cubicBezTo>
                  <a:lnTo>
                    <a:pt x="0" y="1369"/>
                  </a:lnTo>
                  <a:cubicBezTo>
                    <a:pt x="0" y="1528"/>
                    <a:pt x="129" y="1657"/>
                    <a:pt x="288" y="1657"/>
                  </a:cubicBezTo>
                  <a:lnTo>
                    <a:pt x="3168" y="1657"/>
                  </a:lnTo>
                  <a:close/>
                </a:path>
              </a:pathLst>
            </a:custGeom>
            <a:noFill/>
            <a:ln w="3175" cap="rnd">
              <a:solidFill>
                <a:srgbClr val="000000"/>
              </a:solidFill>
              <a:round/>
              <a:headEnd/>
              <a:tailEnd/>
            </a:ln>
          </p:spPr>
          <p:txBody>
            <a:bodyPr/>
            <a:lstStyle/>
            <a:p>
              <a:endParaRPr lang="en-US"/>
            </a:p>
          </p:txBody>
        </p:sp>
        <p:sp>
          <p:nvSpPr>
            <p:cNvPr id="2102" name="Rectangle 15"/>
            <p:cNvSpPr>
              <a:spLocks noChangeArrowheads="1"/>
            </p:cNvSpPr>
            <p:nvPr/>
          </p:nvSpPr>
          <p:spPr bwMode="auto">
            <a:xfrm>
              <a:off x="2010" y="3182"/>
              <a:ext cx="644" cy="97"/>
            </a:xfrm>
            <a:prstGeom prst="rect">
              <a:avLst/>
            </a:prstGeom>
            <a:solidFill>
              <a:srgbClr val="F0E9E8"/>
            </a:solidFill>
            <a:ln w="9525">
              <a:noFill/>
              <a:miter lim="800000"/>
              <a:headEnd/>
              <a:tailEnd/>
            </a:ln>
          </p:spPr>
          <p:txBody>
            <a:bodyPr/>
            <a:lstStyle/>
            <a:p>
              <a:endParaRPr lang="en-US" sz="2000"/>
            </a:p>
          </p:txBody>
        </p:sp>
        <p:sp>
          <p:nvSpPr>
            <p:cNvPr id="2103" name="Rectangle 16"/>
            <p:cNvSpPr>
              <a:spLocks noChangeArrowheads="1"/>
            </p:cNvSpPr>
            <p:nvPr/>
          </p:nvSpPr>
          <p:spPr bwMode="auto">
            <a:xfrm>
              <a:off x="2010" y="3182"/>
              <a:ext cx="644" cy="97"/>
            </a:xfrm>
            <a:prstGeom prst="rect">
              <a:avLst/>
            </a:prstGeom>
            <a:noFill/>
            <a:ln w="7938" cap="rnd">
              <a:solidFill>
                <a:srgbClr val="000000"/>
              </a:solidFill>
              <a:round/>
              <a:headEnd/>
              <a:tailEnd/>
            </a:ln>
          </p:spPr>
          <p:txBody>
            <a:bodyPr/>
            <a:lstStyle/>
            <a:p>
              <a:endParaRPr lang="en-US" sz="2000"/>
            </a:p>
          </p:txBody>
        </p:sp>
        <p:sp>
          <p:nvSpPr>
            <p:cNvPr id="2104" name="Rectangle 17"/>
            <p:cNvSpPr>
              <a:spLocks noChangeArrowheads="1"/>
            </p:cNvSpPr>
            <p:nvPr/>
          </p:nvSpPr>
          <p:spPr bwMode="auto">
            <a:xfrm>
              <a:off x="2111" y="3196"/>
              <a:ext cx="488" cy="63"/>
            </a:xfrm>
            <a:prstGeom prst="rect">
              <a:avLst/>
            </a:prstGeom>
            <a:noFill/>
            <a:ln w="9525">
              <a:noFill/>
              <a:miter lim="800000"/>
              <a:headEnd/>
              <a:tailEnd/>
            </a:ln>
          </p:spPr>
          <p:txBody>
            <a:bodyPr wrap="none" lIns="0" tIns="0" rIns="0" bIns="0">
              <a:spAutoFit/>
            </a:bodyPr>
            <a:lstStyle/>
            <a:p>
              <a:r>
                <a:rPr lang="en-US" sz="800">
                  <a:solidFill>
                    <a:srgbClr val="000000"/>
                  </a:solidFill>
                </a:rPr>
                <a:t>Supervisor Desktop</a:t>
              </a:r>
              <a:endParaRPr lang="en-US" sz="2000"/>
            </a:p>
          </p:txBody>
        </p:sp>
        <p:sp>
          <p:nvSpPr>
            <p:cNvPr id="2105" name="Rectangle 18"/>
            <p:cNvSpPr>
              <a:spLocks noChangeArrowheads="1"/>
            </p:cNvSpPr>
            <p:nvPr/>
          </p:nvSpPr>
          <p:spPr bwMode="auto">
            <a:xfrm>
              <a:off x="1981" y="3359"/>
              <a:ext cx="716" cy="46"/>
            </a:xfrm>
            <a:prstGeom prst="rect">
              <a:avLst/>
            </a:prstGeom>
            <a:solidFill>
              <a:srgbClr val="CC99FF"/>
            </a:solidFill>
            <a:ln w="9525">
              <a:noFill/>
              <a:miter lim="800000"/>
              <a:headEnd/>
              <a:tailEnd/>
            </a:ln>
          </p:spPr>
          <p:txBody>
            <a:bodyPr/>
            <a:lstStyle/>
            <a:p>
              <a:endParaRPr lang="en-US" sz="2000"/>
            </a:p>
          </p:txBody>
        </p:sp>
        <p:sp>
          <p:nvSpPr>
            <p:cNvPr id="2106" name="Rectangle 19"/>
            <p:cNvSpPr>
              <a:spLocks noChangeArrowheads="1"/>
            </p:cNvSpPr>
            <p:nvPr/>
          </p:nvSpPr>
          <p:spPr bwMode="auto">
            <a:xfrm>
              <a:off x="1981" y="3359"/>
              <a:ext cx="716" cy="46"/>
            </a:xfrm>
            <a:prstGeom prst="rect">
              <a:avLst/>
            </a:prstGeom>
            <a:noFill/>
            <a:ln w="7938" cap="rnd">
              <a:solidFill>
                <a:srgbClr val="000000"/>
              </a:solidFill>
              <a:round/>
              <a:headEnd/>
              <a:tailEnd/>
            </a:ln>
          </p:spPr>
          <p:txBody>
            <a:bodyPr/>
            <a:lstStyle/>
            <a:p>
              <a:endParaRPr lang="en-US" sz="2000"/>
            </a:p>
          </p:txBody>
        </p:sp>
        <p:sp>
          <p:nvSpPr>
            <p:cNvPr id="2107" name="Rectangle 20"/>
            <p:cNvSpPr>
              <a:spLocks noChangeArrowheads="1"/>
            </p:cNvSpPr>
            <p:nvPr/>
          </p:nvSpPr>
          <p:spPr bwMode="auto">
            <a:xfrm>
              <a:off x="2028" y="3356"/>
              <a:ext cx="182" cy="47"/>
            </a:xfrm>
            <a:prstGeom prst="rect">
              <a:avLst/>
            </a:prstGeom>
            <a:noFill/>
            <a:ln w="9525">
              <a:noFill/>
              <a:miter lim="800000"/>
              <a:headEnd/>
              <a:tailEnd/>
            </a:ln>
          </p:spPr>
          <p:txBody>
            <a:bodyPr wrap="none" lIns="0" tIns="0" rIns="0" bIns="0">
              <a:spAutoFit/>
            </a:bodyPr>
            <a:lstStyle/>
            <a:p>
              <a:r>
                <a:rPr lang="en-US" sz="600">
                  <a:solidFill>
                    <a:srgbClr val="000000"/>
                  </a:solidFill>
                </a:rPr>
                <a:t>Observed</a:t>
              </a:r>
              <a:endParaRPr lang="en-US" sz="2000"/>
            </a:p>
          </p:txBody>
        </p:sp>
        <p:sp>
          <p:nvSpPr>
            <p:cNvPr id="2108" name="Rectangle 21"/>
            <p:cNvSpPr>
              <a:spLocks noChangeArrowheads="1"/>
            </p:cNvSpPr>
            <p:nvPr/>
          </p:nvSpPr>
          <p:spPr bwMode="auto">
            <a:xfrm>
              <a:off x="2139" y="3356"/>
              <a:ext cx="125" cy="47"/>
            </a:xfrm>
            <a:prstGeom prst="rect">
              <a:avLst/>
            </a:prstGeom>
            <a:noFill/>
            <a:ln w="9525">
              <a:noFill/>
              <a:miter lim="800000"/>
              <a:headEnd/>
              <a:tailEnd/>
            </a:ln>
          </p:spPr>
          <p:txBody>
            <a:bodyPr wrap="none" lIns="0" tIns="0" rIns="0" bIns="0">
              <a:spAutoFit/>
            </a:bodyPr>
            <a:lstStyle/>
            <a:p>
              <a:r>
                <a:rPr lang="en-US" sz="600">
                  <a:solidFill>
                    <a:srgbClr val="000000"/>
                  </a:solidFill>
                </a:rPr>
                <a:t>2         </a:t>
              </a:r>
              <a:endParaRPr lang="en-US" sz="2000"/>
            </a:p>
          </p:txBody>
        </p:sp>
        <p:sp>
          <p:nvSpPr>
            <p:cNvPr id="2109" name="Rectangle 22"/>
            <p:cNvSpPr>
              <a:spLocks noChangeArrowheads="1"/>
            </p:cNvSpPr>
            <p:nvPr/>
          </p:nvSpPr>
          <p:spPr bwMode="auto">
            <a:xfrm>
              <a:off x="2279" y="3356"/>
              <a:ext cx="213" cy="47"/>
            </a:xfrm>
            <a:prstGeom prst="rect">
              <a:avLst/>
            </a:prstGeom>
            <a:noFill/>
            <a:ln w="9525">
              <a:noFill/>
              <a:miter lim="800000"/>
              <a:headEnd/>
              <a:tailEnd/>
            </a:ln>
          </p:spPr>
          <p:txBody>
            <a:bodyPr wrap="none" lIns="0" tIns="0" rIns="0" bIns="0">
              <a:spAutoFit/>
            </a:bodyPr>
            <a:lstStyle/>
            <a:p>
              <a:r>
                <a:rPr lang="en-US" sz="600">
                  <a:solidFill>
                    <a:srgbClr val="000000"/>
                  </a:solidFill>
                </a:rPr>
                <a:t>idle             </a:t>
              </a:r>
              <a:endParaRPr lang="en-US" sz="2000"/>
            </a:p>
          </p:txBody>
        </p:sp>
        <p:sp>
          <p:nvSpPr>
            <p:cNvPr id="2110" name="Rectangle 23"/>
            <p:cNvSpPr>
              <a:spLocks noChangeArrowheads="1"/>
            </p:cNvSpPr>
            <p:nvPr/>
          </p:nvSpPr>
          <p:spPr bwMode="auto">
            <a:xfrm>
              <a:off x="2486" y="3356"/>
              <a:ext cx="11" cy="47"/>
            </a:xfrm>
            <a:prstGeom prst="rect">
              <a:avLst/>
            </a:prstGeom>
            <a:noFill/>
            <a:ln w="9525">
              <a:noFill/>
              <a:miter lim="800000"/>
              <a:headEnd/>
              <a:tailEnd/>
            </a:ln>
          </p:spPr>
          <p:txBody>
            <a:bodyPr wrap="none" lIns="0" tIns="0" rIns="0" bIns="0">
              <a:spAutoFit/>
            </a:bodyPr>
            <a:lstStyle/>
            <a:p>
              <a:r>
                <a:rPr lang="en-US" sz="600">
                  <a:solidFill>
                    <a:srgbClr val="000000"/>
                  </a:solidFill>
                </a:rPr>
                <a:t>[</a:t>
              </a:r>
              <a:endParaRPr lang="en-US" sz="2000"/>
            </a:p>
          </p:txBody>
        </p:sp>
        <p:sp>
          <p:nvSpPr>
            <p:cNvPr id="2111" name="Rectangle 24"/>
            <p:cNvSpPr>
              <a:spLocks noChangeArrowheads="1"/>
            </p:cNvSpPr>
            <p:nvPr/>
          </p:nvSpPr>
          <p:spPr bwMode="auto">
            <a:xfrm>
              <a:off x="2507" y="3356"/>
              <a:ext cx="140" cy="47"/>
            </a:xfrm>
            <a:prstGeom prst="rect">
              <a:avLst/>
            </a:prstGeom>
            <a:noFill/>
            <a:ln w="9525">
              <a:noFill/>
              <a:miter lim="800000"/>
              <a:headEnd/>
              <a:tailEnd/>
            </a:ln>
          </p:spPr>
          <p:txBody>
            <a:bodyPr wrap="none" lIns="0" tIns="0" rIns="0" bIns="0">
              <a:spAutoFit/>
            </a:bodyPr>
            <a:lstStyle/>
            <a:p>
              <a:r>
                <a:rPr lang="en-US" sz="600">
                  <a:solidFill>
                    <a:srgbClr val="000000"/>
                  </a:solidFill>
                </a:rPr>
                <a:t>monitor</a:t>
              </a:r>
              <a:endParaRPr lang="en-US" sz="2000"/>
            </a:p>
          </p:txBody>
        </p:sp>
        <p:sp>
          <p:nvSpPr>
            <p:cNvPr id="2112" name="Rectangle 25"/>
            <p:cNvSpPr>
              <a:spLocks noChangeArrowheads="1"/>
            </p:cNvSpPr>
            <p:nvPr/>
          </p:nvSpPr>
          <p:spPr bwMode="auto">
            <a:xfrm>
              <a:off x="2641" y="3356"/>
              <a:ext cx="11" cy="47"/>
            </a:xfrm>
            <a:prstGeom prst="rect">
              <a:avLst/>
            </a:prstGeom>
            <a:noFill/>
            <a:ln w="9525">
              <a:noFill/>
              <a:miter lim="800000"/>
              <a:headEnd/>
              <a:tailEnd/>
            </a:ln>
          </p:spPr>
          <p:txBody>
            <a:bodyPr wrap="none" lIns="0" tIns="0" rIns="0" bIns="0">
              <a:spAutoFit/>
            </a:bodyPr>
            <a:lstStyle/>
            <a:p>
              <a:r>
                <a:rPr lang="en-US" sz="600">
                  <a:solidFill>
                    <a:srgbClr val="000000"/>
                  </a:solidFill>
                </a:rPr>
                <a:t>]</a:t>
              </a:r>
              <a:endParaRPr lang="en-US" sz="2000"/>
            </a:p>
          </p:txBody>
        </p:sp>
        <p:sp>
          <p:nvSpPr>
            <p:cNvPr id="2113" name="Rectangle 26"/>
            <p:cNvSpPr>
              <a:spLocks noChangeArrowheads="1"/>
            </p:cNvSpPr>
            <p:nvPr/>
          </p:nvSpPr>
          <p:spPr bwMode="auto">
            <a:xfrm>
              <a:off x="1981" y="3307"/>
              <a:ext cx="716" cy="46"/>
            </a:xfrm>
            <a:prstGeom prst="rect">
              <a:avLst/>
            </a:prstGeom>
            <a:solidFill>
              <a:srgbClr val="CC99FF"/>
            </a:solidFill>
            <a:ln w="9525">
              <a:noFill/>
              <a:miter lim="800000"/>
              <a:headEnd/>
              <a:tailEnd/>
            </a:ln>
          </p:spPr>
          <p:txBody>
            <a:bodyPr/>
            <a:lstStyle/>
            <a:p>
              <a:endParaRPr lang="en-US" sz="2000"/>
            </a:p>
          </p:txBody>
        </p:sp>
        <p:sp>
          <p:nvSpPr>
            <p:cNvPr id="2114" name="Rectangle 27"/>
            <p:cNvSpPr>
              <a:spLocks noChangeArrowheads="1"/>
            </p:cNvSpPr>
            <p:nvPr/>
          </p:nvSpPr>
          <p:spPr bwMode="auto">
            <a:xfrm>
              <a:off x="1981" y="3307"/>
              <a:ext cx="716" cy="46"/>
            </a:xfrm>
            <a:prstGeom prst="rect">
              <a:avLst/>
            </a:prstGeom>
            <a:noFill/>
            <a:ln w="7938" cap="rnd">
              <a:solidFill>
                <a:srgbClr val="000000"/>
              </a:solidFill>
              <a:round/>
              <a:headEnd/>
              <a:tailEnd/>
            </a:ln>
          </p:spPr>
          <p:txBody>
            <a:bodyPr/>
            <a:lstStyle/>
            <a:p>
              <a:endParaRPr lang="en-US" sz="2000"/>
            </a:p>
          </p:txBody>
        </p:sp>
        <p:sp>
          <p:nvSpPr>
            <p:cNvPr id="2115" name="Rectangle 28"/>
            <p:cNvSpPr>
              <a:spLocks noChangeArrowheads="1"/>
            </p:cNvSpPr>
            <p:nvPr/>
          </p:nvSpPr>
          <p:spPr bwMode="auto">
            <a:xfrm>
              <a:off x="2028" y="3303"/>
              <a:ext cx="182" cy="47"/>
            </a:xfrm>
            <a:prstGeom prst="rect">
              <a:avLst/>
            </a:prstGeom>
            <a:noFill/>
            <a:ln w="9525">
              <a:noFill/>
              <a:miter lim="800000"/>
              <a:headEnd/>
              <a:tailEnd/>
            </a:ln>
          </p:spPr>
          <p:txBody>
            <a:bodyPr wrap="none" lIns="0" tIns="0" rIns="0" bIns="0">
              <a:spAutoFit/>
            </a:bodyPr>
            <a:lstStyle/>
            <a:p>
              <a:r>
                <a:rPr lang="en-US" sz="600">
                  <a:solidFill>
                    <a:srgbClr val="000000"/>
                  </a:solidFill>
                </a:rPr>
                <a:t>Observed</a:t>
              </a:r>
              <a:endParaRPr lang="en-US" sz="2000"/>
            </a:p>
          </p:txBody>
        </p:sp>
        <p:sp>
          <p:nvSpPr>
            <p:cNvPr id="2116" name="Rectangle 29"/>
            <p:cNvSpPr>
              <a:spLocks noChangeArrowheads="1"/>
            </p:cNvSpPr>
            <p:nvPr/>
          </p:nvSpPr>
          <p:spPr bwMode="auto">
            <a:xfrm>
              <a:off x="2139" y="3303"/>
              <a:ext cx="125" cy="47"/>
            </a:xfrm>
            <a:prstGeom prst="rect">
              <a:avLst/>
            </a:prstGeom>
            <a:noFill/>
            <a:ln w="9525">
              <a:noFill/>
              <a:miter lim="800000"/>
              <a:headEnd/>
              <a:tailEnd/>
            </a:ln>
          </p:spPr>
          <p:txBody>
            <a:bodyPr wrap="none" lIns="0" tIns="0" rIns="0" bIns="0">
              <a:spAutoFit/>
            </a:bodyPr>
            <a:lstStyle/>
            <a:p>
              <a:r>
                <a:rPr lang="en-US" sz="600">
                  <a:solidFill>
                    <a:srgbClr val="000000"/>
                  </a:solidFill>
                </a:rPr>
                <a:t>1         </a:t>
              </a:r>
              <a:endParaRPr lang="en-US" sz="2000"/>
            </a:p>
          </p:txBody>
        </p:sp>
        <p:sp>
          <p:nvSpPr>
            <p:cNvPr id="2117" name="Rectangle 30"/>
            <p:cNvSpPr>
              <a:spLocks noChangeArrowheads="1"/>
            </p:cNvSpPr>
            <p:nvPr/>
          </p:nvSpPr>
          <p:spPr bwMode="auto">
            <a:xfrm>
              <a:off x="2279" y="3303"/>
              <a:ext cx="213" cy="47"/>
            </a:xfrm>
            <a:prstGeom prst="rect">
              <a:avLst/>
            </a:prstGeom>
            <a:noFill/>
            <a:ln w="9525">
              <a:noFill/>
              <a:miter lim="800000"/>
              <a:headEnd/>
              <a:tailEnd/>
            </a:ln>
          </p:spPr>
          <p:txBody>
            <a:bodyPr wrap="none" lIns="0" tIns="0" rIns="0" bIns="0">
              <a:spAutoFit/>
            </a:bodyPr>
            <a:lstStyle/>
            <a:p>
              <a:r>
                <a:rPr lang="en-US" sz="600">
                  <a:solidFill>
                    <a:srgbClr val="000000"/>
                  </a:solidFill>
                </a:rPr>
                <a:t>idle             </a:t>
              </a:r>
              <a:endParaRPr lang="en-US" sz="2000"/>
            </a:p>
          </p:txBody>
        </p:sp>
        <p:sp>
          <p:nvSpPr>
            <p:cNvPr id="2118" name="Rectangle 31"/>
            <p:cNvSpPr>
              <a:spLocks noChangeArrowheads="1"/>
            </p:cNvSpPr>
            <p:nvPr/>
          </p:nvSpPr>
          <p:spPr bwMode="auto">
            <a:xfrm>
              <a:off x="2486" y="3303"/>
              <a:ext cx="11" cy="47"/>
            </a:xfrm>
            <a:prstGeom prst="rect">
              <a:avLst/>
            </a:prstGeom>
            <a:noFill/>
            <a:ln w="9525">
              <a:noFill/>
              <a:miter lim="800000"/>
              <a:headEnd/>
              <a:tailEnd/>
            </a:ln>
          </p:spPr>
          <p:txBody>
            <a:bodyPr wrap="none" lIns="0" tIns="0" rIns="0" bIns="0">
              <a:spAutoFit/>
            </a:bodyPr>
            <a:lstStyle/>
            <a:p>
              <a:r>
                <a:rPr lang="en-US" sz="600">
                  <a:solidFill>
                    <a:srgbClr val="000000"/>
                  </a:solidFill>
                </a:rPr>
                <a:t>[</a:t>
              </a:r>
              <a:endParaRPr lang="en-US" sz="2000"/>
            </a:p>
          </p:txBody>
        </p:sp>
        <p:sp>
          <p:nvSpPr>
            <p:cNvPr id="2119" name="Rectangle 32"/>
            <p:cNvSpPr>
              <a:spLocks noChangeArrowheads="1"/>
            </p:cNvSpPr>
            <p:nvPr/>
          </p:nvSpPr>
          <p:spPr bwMode="auto">
            <a:xfrm>
              <a:off x="2507" y="3303"/>
              <a:ext cx="140" cy="47"/>
            </a:xfrm>
            <a:prstGeom prst="rect">
              <a:avLst/>
            </a:prstGeom>
            <a:noFill/>
            <a:ln w="9525">
              <a:noFill/>
              <a:miter lim="800000"/>
              <a:headEnd/>
              <a:tailEnd/>
            </a:ln>
          </p:spPr>
          <p:txBody>
            <a:bodyPr wrap="none" lIns="0" tIns="0" rIns="0" bIns="0">
              <a:spAutoFit/>
            </a:bodyPr>
            <a:lstStyle/>
            <a:p>
              <a:r>
                <a:rPr lang="en-US" sz="600">
                  <a:solidFill>
                    <a:srgbClr val="000000"/>
                  </a:solidFill>
                </a:rPr>
                <a:t>monitor</a:t>
              </a:r>
              <a:endParaRPr lang="en-US" sz="2000"/>
            </a:p>
          </p:txBody>
        </p:sp>
        <p:sp>
          <p:nvSpPr>
            <p:cNvPr id="2120" name="Rectangle 33"/>
            <p:cNvSpPr>
              <a:spLocks noChangeArrowheads="1"/>
            </p:cNvSpPr>
            <p:nvPr/>
          </p:nvSpPr>
          <p:spPr bwMode="auto">
            <a:xfrm>
              <a:off x="2641" y="3303"/>
              <a:ext cx="11" cy="47"/>
            </a:xfrm>
            <a:prstGeom prst="rect">
              <a:avLst/>
            </a:prstGeom>
            <a:noFill/>
            <a:ln w="9525">
              <a:noFill/>
              <a:miter lim="800000"/>
              <a:headEnd/>
              <a:tailEnd/>
            </a:ln>
          </p:spPr>
          <p:txBody>
            <a:bodyPr wrap="none" lIns="0" tIns="0" rIns="0" bIns="0">
              <a:spAutoFit/>
            </a:bodyPr>
            <a:lstStyle/>
            <a:p>
              <a:r>
                <a:rPr lang="en-US" sz="600">
                  <a:solidFill>
                    <a:srgbClr val="000000"/>
                  </a:solidFill>
                </a:rPr>
                <a:t>]</a:t>
              </a:r>
              <a:endParaRPr lang="en-US" sz="2000"/>
            </a:p>
          </p:txBody>
        </p:sp>
        <p:sp>
          <p:nvSpPr>
            <p:cNvPr id="2121" name="Rectangle 34"/>
            <p:cNvSpPr>
              <a:spLocks noChangeArrowheads="1"/>
            </p:cNvSpPr>
            <p:nvPr/>
          </p:nvSpPr>
          <p:spPr bwMode="auto">
            <a:xfrm>
              <a:off x="1981" y="3410"/>
              <a:ext cx="716" cy="46"/>
            </a:xfrm>
            <a:prstGeom prst="rect">
              <a:avLst/>
            </a:prstGeom>
            <a:solidFill>
              <a:srgbClr val="CC99FF"/>
            </a:solidFill>
            <a:ln w="9525">
              <a:noFill/>
              <a:miter lim="800000"/>
              <a:headEnd/>
              <a:tailEnd/>
            </a:ln>
          </p:spPr>
          <p:txBody>
            <a:bodyPr/>
            <a:lstStyle/>
            <a:p>
              <a:endParaRPr lang="en-US" sz="2000"/>
            </a:p>
          </p:txBody>
        </p:sp>
        <p:sp>
          <p:nvSpPr>
            <p:cNvPr id="2122" name="Rectangle 35"/>
            <p:cNvSpPr>
              <a:spLocks noChangeArrowheads="1"/>
            </p:cNvSpPr>
            <p:nvPr/>
          </p:nvSpPr>
          <p:spPr bwMode="auto">
            <a:xfrm>
              <a:off x="1981" y="3410"/>
              <a:ext cx="716" cy="46"/>
            </a:xfrm>
            <a:prstGeom prst="rect">
              <a:avLst/>
            </a:prstGeom>
            <a:noFill/>
            <a:ln w="7938" cap="rnd">
              <a:solidFill>
                <a:srgbClr val="000000"/>
              </a:solidFill>
              <a:round/>
              <a:headEnd/>
              <a:tailEnd/>
            </a:ln>
          </p:spPr>
          <p:txBody>
            <a:bodyPr/>
            <a:lstStyle/>
            <a:p>
              <a:endParaRPr lang="en-US" sz="2000"/>
            </a:p>
          </p:txBody>
        </p:sp>
        <p:sp>
          <p:nvSpPr>
            <p:cNvPr id="2123" name="Rectangle 36"/>
            <p:cNvSpPr>
              <a:spLocks noChangeArrowheads="1"/>
            </p:cNvSpPr>
            <p:nvPr/>
          </p:nvSpPr>
          <p:spPr bwMode="auto">
            <a:xfrm>
              <a:off x="2028" y="3406"/>
              <a:ext cx="182" cy="47"/>
            </a:xfrm>
            <a:prstGeom prst="rect">
              <a:avLst/>
            </a:prstGeom>
            <a:noFill/>
            <a:ln w="9525">
              <a:noFill/>
              <a:miter lim="800000"/>
              <a:headEnd/>
              <a:tailEnd/>
            </a:ln>
          </p:spPr>
          <p:txBody>
            <a:bodyPr wrap="none" lIns="0" tIns="0" rIns="0" bIns="0">
              <a:spAutoFit/>
            </a:bodyPr>
            <a:lstStyle/>
            <a:p>
              <a:r>
                <a:rPr lang="en-US" sz="600">
                  <a:solidFill>
                    <a:srgbClr val="000000"/>
                  </a:solidFill>
                </a:rPr>
                <a:t>Observed</a:t>
              </a:r>
              <a:endParaRPr lang="en-US" sz="2000"/>
            </a:p>
          </p:txBody>
        </p:sp>
        <p:sp>
          <p:nvSpPr>
            <p:cNvPr id="2124" name="Rectangle 37"/>
            <p:cNvSpPr>
              <a:spLocks noChangeArrowheads="1"/>
            </p:cNvSpPr>
            <p:nvPr/>
          </p:nvSpPr>
          <p:spPr bwMode="auto">
            <a:xfrm>
              <a:off x="2139" y="3406"/>
              <a:ext cx="125" cy="47"/>
            </a:xfrm>
            <a:prstGeom prst="rect">
              <a:avLst/>
            </a:prstGeom>
            <a:noFill/>
            <a:ln w="9525">
              <a:noFill/>
              <a:miter lim="800000"/>
              <a:headEnd/>
              <a:tailEnd/>
            </a:ln>
          </p:spPr>
          <p:txBody>
            <a:bodyPr wrap="none" lIns="0" tIns="0" rIns="0" bIns="0">
              <a:spAutoFit/>
            </a:bodyPr>
            <a:lstStyle/>
            <a:p>
              <a:r>
                <a:rPr lang="en-US" sz="600">
                  <a:solidFill>
                    <a:srgbClr val="000000"/>
                  </a:solidFill>
                </a:rPr>
                <a:t>3         </a:t>
              </a:r>
              <a:endParaRPr lang="en-US" sz="2000"/>
            </a:p>
          </p:txBody>
        </p:sp>
        <p:sp>
          <p:nvSpPr>
            <p:cNvPr id="2125" name="Rectangle 38"/>
            <p:cNvSpPr>
              <a:spLocks noChangeArrowheads="1"/>
            </p:cNvSpPr>
            <p:nvPr/>
          </p:nvSpPr>
          <p:spPr bwMode="auto">
            <a:xfrm>
              <a:off x="2279" y="3406"/>
              <a:ext cx="213" cy="47"/>
            </a:xfrm>
            <a:prstGeom prst="rect">
              <a:avLst/>
            </a:prstGeom>
            <a:noFill/>
            <a:ln w="9525">
              <a:noFill/>
              <a:miter lim="800000"/>
              <a:headEnd/>
              <a:tailEnd/>
            </a:ln>
          </p:spPr>
          <p:txBody>
            <a:bodyPr wrap="none" lIns="0" tIns="0" rIns="0" bIns="0">
              <a:spAutoFit/>
            </a:bodyPr>
            <a:lstStyle/>
            <a:p>
              <a:r>
                <a:rPr lang="en-US" sz="600">
                  <a:solidFill>
                    <a:srgbClr val="000000"/>
                  </a:solidFill>
                </a:rPr>
                <a:t>idle             </a:t>
              </a:r>
              <a:endParaRPr lang="en-US" sz="2000"/>
            </a:p>
          </p:txBody>
        </p:sp>
        <p:sp>
          <p:nvSpPr>
            <p:cNvPr id="2126" name="Rectangle 39"/>
            <p:cNvSpPr>
              <a:spLocks noChangeArrowheads="1"/>
            </p:cNvSpPr>
            <p:nvPr/>
          </p:nvSpPr>
          <p:spPr bwMode="auto">
            <a:xfrm>
              <a:off x="2486" y="3406"/>
              <a:ext cx="11" cy="47"/>
            </a:xfrm>
            <a:prstGeom prst="rect">
              <a:avLst/>
            </a:prstGeom>
            <a:noFill/>
            <a:ln w="9525">
              <a:noFill/>
              <a:miter lim="800000"/>
              <a:headEnd/>
              <a:tailEnd/>
            </a:ln>
          </p:spPr>
          <p:txBody>
            <a:bodyPr wrap="none" lIns="0" tIns="0" rIns="0" bIns="0">
              <a:spAutoFit/>
            </a:bodyPr>
            <a:lstStyle/>
            <a:p>
              <a:r>
                <a:rPr lang="en-US" sz="600">
                  <a:solidFill>
                    <a:srgbClr val="000000"/>
                  </a:solidFill>
                </a:rPr>
                <a:t>[</a:t>
              </a:r>
              <a:endParaRPr lang="en-US" sz="2000"/>
            </a:p>
          </p:txBody>
        </p:sp>
        <p:sp>
          <p:nvSpPr>
            <p:cNvPr id="2127" name="Rectangle 40"/>
            <p:cNvSpPr>
              <a:spLocks noChangeArrowheads="1"/>
            </p:cNvSpPr>
            <p:nvPr/>
          </p:nvSpPr>
          <p:spPr bwMode="auto">
            <a:xfrm>
              <a:off x="2507" y="3406"/>
              <a:ext cx="140" cy="47"/>
            </a:xfrm>
            <a:prstGeom prst="rect">
              <a:avLst/>
            </a:prstGeom>
            <a:noFill/>
            <a:ln w="9525">
              <a:noFill/>
              <a:miter lim="800000"/>
              <a:headEnd/>
              <a:tailEnd/>
            </a:ln>
          </p:spPr>
          <p:txBody>
            <a:bodyPr wrap="none" lIns="0" tIns="0" rIns="0" bIns="0">
              <a:spAutoFit/>
            </a:bodyPr>
            <a:lstStyle/>
            <a:p>
              <a:r>
                <a:rPr lang="en-US" sz="600">
                  <a:solidFill>
                    <a:srgbClr val="000000"/>
                  </a:solidFill>
                </a:rPr>
                <a:t>monitor</a:t>
              </a:r>
              <a:endParaRPr lang="en-US" sz="2000"/>
            </a:p>
          </p:txBody>
        </p:sp>
        <p:sp>
          <p:nvSpPr>
            <p:cNvPr id="2128" name="Rectangle 41"/>
            <p:cNvSpPr>
              <a:spLocks noChangeArrowheads="1"/>
            </p:cNvSpPr>
            <p:nvPr/>
          </p:nvSpPr>
          <p:spPr bwMode="auto">
            <a:xfrm>
              <a:off x="2641" y="3406"/>
              <a:ext cx="11" cy="47"/>
            </a:xfrm>
            <a:prstGeom prst="rect">
              <a:avLst/>
            </a:prstGeom>
            <a:noFill/>
            <a:ln w="9525">
              <a:noFill/>
              <a:miter lim="800000"/>
              <a:headEnd/>
              <a:tailEnd/>
            </a:ln>
          </p:spPr>
          <p:txBody>
            <a:bodyPr wrap="none" lIns="0" tIns="0" rIns="0" bIns="0">
              <a:spAutoFit/>
            </a:bodyPr>
            <a:lstStyle/>
            <a:p>
              <a:r>
                <a:rPr lang="en-US" sz="600">
                  <a:solidFill>
                    <a:srgbClr val="000000"/>
                  </a:solidFill>
                </a:rPr>
                <a:t>]</a:t>
              </a:r>
              <a:endParaRPr lang="en-US" sz="2000"/>
            </a:p>
          </p:txBody>
        </p:sp>
        <p:pic>
          <p:nvPicPr>
            <p:cNvPr id="2129" name="Picture 42"/>
            <p:cNvPicPr>
              <a:picLocks noChangeAspect="1" noChangeArrowheads="1"/>
            </p:cNvPicPr>
            <p:nvPr/>
          </p:nvPicPr>
          <p:blipFill>
            <a:blip r:embed="rId9" cstate="print"/>
            <a:srcRect/>
            <a:stretch>
              <a:fillRect/>
            </a:stretch>
          </p:blipFill>
          <p:spPr bwMode="auto">
            <a:xfrm>
              <a:off x="2676" y="3449"/>
              <a:ext cx="165" cy="135"/>
            </a:xfrm>
            <a:prstGeom prst="rect">
              <a:avLst/>
            </a:prstGeom>
            <a:noFill/>
            <a:ln w="9525">
              <a:noFill/>
              <a:miter lim="800000"/>
              <a:headEnd/>
              <a:tailEnd/>
            </a:ln>
          </p:spPr>
        </p:pic>
      </p:grpSp>
      <p:grpSp>
        <p:nvGrpSpPr>
          <p:cNvPr id="3" name="Group 43"/>
          <p:cNvGrpSpPr>
            <a:grpSpLocks/>
          </p:cNvGrpSpPr>
          <p:nvPr/>
        </p:nvGrpSpPr>
        <p:grpSpPr bwMode="auto">
          <a:xfrm>
            <a:off x="6113563" y="2252812"/>
            <a:ext cx="835025" cy="841375"/>
            <a:chOff x="3845" y="1698"/>
            <a:chExt cx="526" cy="530"/>
          </a:xfrm>
        </p:grpSpPr>
        <p:graphicFrame>
          <p:nvGraphicFramePr>
            <p:cNvPr id="2061" name="Object 44"/>
            <p:cNvGraphicFramePr>
              <a:graphicFrameLocks noChangeAspect="1"/>
            </p:cNvGraphicFramePr>
            <p:nvPr/>
          </p:nvGraphicFramePr>
          <p:xfrm>
            <a:off x="3845" y="1698"/>
            <a:ext cx="491" cy="343"/>
          </p:xfrm>
          <a:graphic>
            <a:graphicData uri="http://schemas.openxmlformats.org/presentationml/2006/ole">
              <p:oleObj spid="_x0000_s2061" name="Bitmap Image" r:id="rId10" imgW="885949" imgH="619211" progId="PBrush">
                <p:embed/>
              </p:oleObj>
            </a:graphicData>
          </a:graphic>
        </p:graphicFrame>
        <p:sp>
          <p:nvSpPr>
            <p:cNvPr id="2099" name="Text Box 45"/>
            <p:cNvSpPr txBox="1">
              <a:spLocks noChangeArrowheads="1"/>
            </p:cNvSpPr>
            <p:nvPr/>
          </p:nvSpPr>
          <p:spPr bwMode="auto">
            <a:xfrm>
              <a:off x="3862" y="2063"/>
              <a:ext cx="509" cy="165"/>
            </a:xfrm>
            <a:prstGeom prst="rect">
              <a:avLst/>
            </a:prstGeom>
            <a:noFill/>
            <a:ln w="9525" algn="ctr">
              <a:noFill/>
              <a:miter lim="800000"/>
              <a:headEnd/>
              <a:tailEnd/>
            </a:ln>
          </p:spPr>
          <p:txBody>
            <a:bodyPr>
              <a:spAutoFit/>
            </a:bodyPr>
            <a:lstStyle/>
            <a:p>
              <a:pPr>
                <a:spcBef>
                  <a:spcPct val="50000"/>
                </a:spcBef>
              </a:pPr>
              <a:r>
                <a:rPr lang="en-US" sz="1100"/>
                <a:t>Agent</a:t>
              </a:r>
            </a:p>
          </p:txBody>
        </p:sp>
      </p:grpSp>
      <p:grpSp>
        <p:nvGrpSpPr>
          <p:cNvPr id="4" name="Group 46"/>
          <p:cNvGrpSpPr>
            <a:grpSpLocks/>
          </p:cNvGrpSpPr>
          <p:nvPr/>
        </p:nvGrpSpPr>
        <p:grpSpPr bwMode="auto">
          <a:xfrm>
            <a:off x="7867750" y="2290912"/>
            <a:ext cx="990600" cy="798513"/>
            <a:chOff x="4950" y="1802"/>
            <a:chExt cx="499" cy="423"/>
          </a:xfrm>
        </p:grpSpPr>
        <p:graphicFrame>
          <p:nvGraphicFramePr>
            <p:cNvPr id="2060" name="Object 47"/>
            <p:cNvGraphicFramePr>
              <a:graphicFrameLocks noChangeAspect="1"/>
            </p:cNvGraphicFramePr>
            <p:nvPr/>
          </p:nvGraphicFramePr>
          <p:xfrm>
            <a:off x="4996" y="1802"/>
            <a:ext cx="321" cy="253"/>
          </p:xfrm>
          <a:graphic>
            <a:graphicData uri="http://schemas.openxmlformats.org/presentationml/2006/ole">
              <p:oleObj spid="_x0000_s2060" name="Bitmap Image" r:id="rId11" imgW="628571" imgH="495369" progId="PBrush">
                <p:embed/>
              </p:oleObj>
            </a:graphicData>
          </a:graphic>
        </p:graphicFrame>
        <p:sp>
          <p:nvSpPr>
            <p:cNvPr id="2098" name="Text Box 48"/>
            <p:cNvSpPr txBox="1">
              <a:spLocks noChangeArrowheads="1"/>
            </p:cNvSpPr>
            <p:nvPr/>
          </p:nvSpPr>
          <p:spPr bwMode="auto">
            <a:xfrm>
              <a:off x="4950" y="2070"/>
              <a:ext cx="499" cy="155"/>
            </a:xfrm>
            <a:prstGeom prst="rect">
              <a:avLst/>
            </a:prstGeom>
            <a:noFill/>
            <a:ln w="9525" algn="ctr">
              <a:noFill/>
              <a:miter lim="800000"/>
              <a:headEnd/>
              <a:tailEnd/>
            </a:ln>
          </p:spPr>
          <p:txBody>
            <a:bodyPr>
              <a:spAutoFit/>
            </a:bodyPr>
            <a:lstStyle/>
            <a:p>
              <a:pPr>
                <a:spcBef>
                  <a:spcPct val="50000"/>
                </a:spcBef>
              </a:pPr>
              <a:r>
                <a:rPr lang="en-US" sz="1000"/>
                <a:t>Supervisor</a:t>
              </a:r>
            </a:p>
          </p:txBody>
        </p:sp>
      </p:grpSp>
      <p:grpSp>
        <p:nvGrpSpPr>
          <p:cNvPr id="5" name="Group 49"/>
          <p:cNvGrpSpPr>
            <a:grpSpLocks/>
          </p:cNvGrpSpPr>
          <p:nvPr/>
        </p:nvGrpSpPr>
        <p:grpSpPr bwMode="auto">
          <a:xfrm>
            <a:off x="7886800" y="4626125"/>
            <a:ext cx="792163" cy="619125"/>
            <a:chOff x="4962" y="3193"/>
            <a:chExt cx="499" cy="390"/>
          </a:xfrm>
        </p:grpSpPr>
        <p:graphicFrame>
          <p:nvGraphicFramePr>
            <p:cNvPr id="2059" name="Object 50"/>
            <p:cNvGraphicFramePr>
              <a:graphicFrameLocks noChangeAspect="1"/>
            </p:cNvGraphicFramePr>
            <p:nvPr/>
          </p:nvGraphicFramePr>
          <p:xfrm>
            <a:off x="5010" y="3193"/>
            <a:ext cx="321" cy="253"/>
          </p:xfrm>
          <a:graphic>
            <a:graphicData uri="http://schemas.openxmlformats.org/presentationml/2006/ole">
              <p:oleObj spid="_x0000_s2059" name="Bitmap Image" r:id="rId12" imgW="628571" imgH="495369" progId="PBrush">
                <p:embed/>
              </p:oleObj>
            </a:graphicData>
          </a:graphic>
        </p:graphicFrame>
        <p:sp>
          <p:nvSpPr>
            <p:cNvPr id="2097" name="Text Box 51"/>
            <p:cNvSpPr txBox="1">
              <a:spLocks noChangeArrowheads="1"/>
            </p:cNvSpPr>
            <p:nvPr/>
          </p:nvSpPr>
          <p:spPr bwMode="auto">
            <a:xfrm>
              <a:off x="4962" y="3428"/>
              <a:ext cx="499" cy="155"/>
            </a:xfrm>
            <a:prstGeom prst="rect">
              <a:avLst/>
            </a:prstGeom>
            <a:noFill/>
            <a:ln w="9525" algn="ctr">
              <a:noFill/>
              <a:miter lim="800000"/>
              <a:headEnd/>
              <a:tailEnd/>
            </a:ln>
          </p:spPr>
          <p:txBody>
            <a:bodyPr>
              <a:spAutoFit/>
            </a:bodyPr>
            <a:lstStyle/>
            <a:p>
              <a:pPr>
                <a:spcBef>
                  <a:spcPct val="50000"/>
                </a:spcBef>
              </a:pPr>
              <a:r>
                <a:rPr lang="en-US" sz="1000"/>
                <a:t>Supervisor</a:t>
              </a:r>
            </a:p>
          </p:txBody>
        </p:sp>
      </p:grpSp>
      <p:sp>
        <p:nvSpPr>
          <p:cNvPr id="416820" name="Line 52"/>
          <p:cNvSpPr>
            <a:spLocks noChangeShapeType="1"/>
          </p:cNvSpPr>
          <p:nvPr/>
        </p:nvSpPr>
        <p:spPr bwMode="auto">
          <a:xfrm>
            <a:off x="5205513" y="2436962"/>
            <a:ext cx="879475" cy="15875"/>
          </a:xfrm>
          <a:prstGeom prst="line">
            <a:avLst/>
          </a:prstGeom>
          <a:noFill/>
          <a:ln w="63500" cap="rnd">
            <a:solidFill>
              <a:srgbClr val="0000FF"/>
            </a:solidFill>
            <a:round/>
            <a:headEnd type="triangle" w="med" len="med"/>
            <a:tailEnd/>
          </a:ln>
        </p:spPr>
        <p:txBody>
          <a:bodyPr/>
          <a:lstStyle/>
          <a:p>
            <a:endParaRPr lang="en-US"/>
          </a:p>
        </p:txBody>
      </p:sp>
      <p:sp>
        <p:nvSpPr>
          <p:cNvPr id="416821" name="Line 53"/>
          <p:cNvSpPr>
            <a:spLocks noChangeShapeType="1"/>
          </p:cNvSpPr>
          <p:nvPr/>
        </p:nvSpPr>
        <p:spPr bwMode="auto">
          <a:xfrm>
            <a:off x="5234088" y="2622700"/>
            <a:ext cx="860425" cy="6350"/>
          </a:xfrm>
          <a:prstGeom prst="line">
            <a:avLst/>
          </a:prstGeom>
          <a:noFill/>
          <a:ln w="63500" cap="rnd">
            <a:solidFill>
              <a:srgbClr val="FF0000"/>
            </a:solidFill>
            <a:round/>
            <a:headEnd/>
            <a:tailEnd type="triangle" w="med" len="med"/>
          </a:ln>
        </p:spPr>
        <p:txBody>
          <a:bodyPr/>
          <a:lstStyle/>
          <a:p>
            <a:endParaRPr lang="en-US"/>
          </a:p>
        </p:txBody>
      </p:sp>
      <p:graphicFrame>
        <p:nvGraphicFramePr>
          <p:cNvPr id="416822" name="Object 54"/>
          <p:cNvGraphicFramePr>
            <a:graphicFrameLocks noChangeAspect="1"/>
          </p:cNvGraphicFramePr>
          <p:nvPr/>
        </p:nvGraphicFramePr>
        <p:xfrm>
          <a:off x="4299050" y="4708675"/>
          <a:ext cx="1473200" cy="614362"/>
        </p:xfrm>
        <a:graphic>
          <a:graphicData uri="http://schemas.openxmlformats.org/presentationml/2006/ole">
            <p:oleObj spid="_x0000_s2056" name="Visio" r:id="rId13" imgW="1298734" imgH="495776" progId="Visio.Drawing.11">
              <p:embed/>
            </p:oleObj>
          </a:graphicData>
        </a:graphic>
      </p:graphicFrame>
      <p:grpSp>
        <p:nvGrpSpPr>
          <p:cNvPr id="6" name="Group 55"/>
          <p:cNvGrpSpPr>
            <a:grpSpLocks/>
          </p:cNvGrpSpPr>
          <p:nvPr/>
        </p:nvGrpSpPr>
        <p:grpSpPr bwMode="auto">
          <a:xfrm>
            <a:off x="6270725" y="4575325"/>
            <a:ext cx="779463" cy="760412"/>
            <a:chOff x="3944" y="3161"/>
            <a:chExt cx="491" cy="479"/>
          </a:xfrm>
        </p:grpSpPr>
        <p:graphicFrame>
          <p:nvGraphicFramePr>
            <p:cNvPr id="2058" name="Object 56"/>
            <p:cNvGraphicFramePr>
              <a:graphicFrameLocks noChangeAspect="1"/>
            </p:cNvGraphicFramePr>
            <p:nvPr/>
          </p:nvGraphicFramePr>
          <p:xfrm>
            <a:off x="3944" y="3161"/>
            <a:ext cx="491" cy="343"/>
          </p:xfrm>
          <a:graphic>
            <a:graphicData uri="http://schemas.openxmlformats.org/presentationml/2006/ole">
              <p:oleObj spid="_x0000_s2058" name="Bitmap Image" r:id="rId14" imgW="885949" imgH="619211" progId="PBrush">
                <p:embed/>
              </p:oleObj>
            </a:graphicData>
          </a:graphic>
        </p:graphicFrame>
        <p:sp>
          <p:nvSpPr>
            <p:cNvPr id="2096" name="Text Box 57"/>
            <p:cNvSpPr txBox="1">
              <a:spLocks noChangeArrowheads="1"/>
            </p:cNvSpPr>
            <p:nvPr/>
          </p:nvSpPr>
          <p:spPr bwMode="auto">
            <a:xfrm>
              <a:off x="3983" y="3485"/>
              <a:ext cx="367" cy="155"/>
            </a:xfrm>
            <a:prstGeom prst="rect">
              <a:avLst/>
            </a:prstGeom>
            <a:noFill/>
            <a:ln w="9525" algn="ctr">
              <a:noFill/>
              <a:miter lim="800000"/>
              <a:headEnd/>
              <a:tailEnd/>
            </a:ln>
          </p:spPr>
          <p:txBody>
            <a:bodyPr>
              <a:spAutoFit/>
            </a:bodyPr>
            <a:lstStyle/>
            <a:p>
              <a:pPr>
                <a:spcBef>
                  <a:spcPct val="50000"/>
                </a:spcBef>
              </a:pPr>
              <a:r>
                <a:rPr lang="en-US" sz="1000"/>
                <a:t>Agent</a:t>
              </a:r>
            </a:p>
          </p:txBody>
        </p:sp>
      </p:grpSp>
      <p:grpSp>
        <p:nvGrpSpPr>
          <p:cNvPr id="7" name="Group 58"/>
          <p:cNvGrpSpPr>
            <a:grpSpLocks/>
          </p:cNvGrpSpPr>
          <p:nvPr/>
        </p:nvGrpSpPr>
        <p:grpSpPr bwMode="auto">
          <a:xfrm>
            <a:off x="5278538" y="4748362"/>
            <a:ext cx="898525" cy="155575"/>
            <a:chOff x="3319" y="3270"/>
            <a:chExt cx="566" cy="98"/>
          </a:xfrm>
        </p:grpSpPr>
        <p:sp>
          <p:nvSpPr>
            <p:cNvPr id="2094" name="Line 59"/>
            <p:cNvSpPr>
              <a:spLocks noChangeShapeType="1"/>
            </p:cNvSpPr>
            <p:nvPr/>
          </p:nvSpPr>
          <p:spPr bwMode="auto">
            <a:xfrm>
              <a:off x="3319" y="3270"/>
              <a:ext cx="554" cy="11"/>
            </a:xfrm>
            <a:prstGeom prst="line">
              <a:avLst/>
            </a:prstGeom>
            <a:noFill/>
            <a:ln w="50800" cap="rnd">
              <a:solidFill>
                <a:srgbClr val="0000FF"/>
              </a:solidFill>
              <a:round/>
              <a:headEnd type="triangle" w="med" len="med"/>
              <a:tailEnd/>
            </a:ln>
          </p:spPr>
          <p:txBody>
            <a:bodyPr/>
            <a:lstStyle/>
            <a:p>
              <a:endParaRPr lang="en-US"/>
            </a:p>
          </p:txBody>
        </p:sp>
        <p:sp>
          <p:nvSpPr>
            <p:cNvPr id="2095" name="Line 60"/>
            <p:cNvSpPr>
              <a:spLocks noChangeShapeType="1"/>
            </p:cNvSpPr>
            <p:nvPr/>
          </p:nvSpPr>
          <p:spPr bwMode="auto">
            <a:xfrm>
              <a:off x="3343" y="3364"/>
              <a:ext cx="542" cy="4"/>
            </a:xfrm>
            <a:prstGeom prst="line">
              <a:avLst/>
            </a:prstGeom>
            <a:noFill/>
            <a:ln w="50800" cap="rnd">
              <a:solidFill>
                <a:srgbClr val="FF0000"/>
              </a:solidFill>
              <a:round/>
              <a:headEnd/>
              <a:tailEnd type="triangle" w="med" len="med"/>
            </a:ln>
          </p:spPr>
          <p:txBody>
            <a:bodyPr/>
            <a:lstStyle/>
            <a:p>
              <a:endParaRPr lang="en-US"/>
            </a:p>
          </p:txBody>
        </p:sp>
      </p:grpSp>
      <p:sp>
        <p:nvSpPr>
          <p:cNvPr id="416829" name="Freeform 61"/>
          <p:cNvSpPr>
            <a:spLocks/>
          </p:cNvSpPr>
          <p:nvPr/>
        </p:nvSpPr>
        <p:spPr bwMode="auto">
          <a:xfrm>
            <a:off x="6754913" y="3987950"/>
            <a:ext cx="1370012" cy="506412"/>
          </a:xfrm>
          <a:custGeom>
            <a:avLst/>
            <a:gdLst>
              <a:gd name="T0" fmla="*/ 0 w 1263"/>
              <a:gd name="T1" fmla="*/ 2147483647 h 583"/>
              <a:gd name="T2" fmla="*/ 2147483647 w 1263"/>
              <a:gd name="T3" fmla="*/ 2147483647 h 583"/>
              <a:gd name="T4" fmla="*/ 0 60000 65536"/>
              <a:gd name="T5" fmla="*/ 0 60000 65536"/>
              <a:gd name="T6" fmla="*/ 0 w 1263"/>
              <a:gd name="T7" fmla="*/ 0 h 583"/>
              <a:gd name="T8" fmla="*/ 1263 w 1263"/>
              <a:gd name="T9" fmla="*/ 583 h 583"/>
            </a:gdLst>
            <a:ahLst/>
            <a:cxnLst>
              <a:cxn ang="T4">
                <a:pos x="T0" y="T1"/>
              </a:cxn>
              <a:cxn ang="T5">
                <a:pos x="T2" y="T3"/>
              </a:cxn>
            </a:cxnLst>
            <a:rect l="T6" t="T7" r="T8" b="T9"/>
            <a:pathLst>
              <a:path w="1263" h="583">
                <a:moveTo>
                  <a:pt x="0" y="583"/>
                </a:moveTo>
                <a:cubicBezTo>
                  <a:pt x="504" y="14"/>
                  <a:pt x="826" y="0"/>
                  <a:pt x="1263" y="522"/>
                </a:cubicBezTo>
              </a:path>
            </a:pathLst>
          </a:custGeom>
          <a:noFill/>
          <a:ln w="25400" cap="rnd">
            <a:solidFill>
              <a:srgbClr val="000000"/>
            </a:solidFill>
            <a:round/>
            <a:headEnd type="arrow" w="med" len="med"/>
            <a:tailEnd/>
          </a:ln>
        </p:spPr>
        <p:txBody>
          <a:bodyPr/>
          <a:lstStyle/>
          <a:p>
            <a:endParaRPr lang="en-US"/>
          </a:p>
        </p:txBody>
      </p:sp>
      <p:sp>
        <p:nvSpPr>
          <p:cNvPr id="416830" name="Line 62"/>
          <p:cNvSpPr>
            <a:spLocks noChangeShapeType="1"/>
          </p:cNvSpPr>
          <p:nvPr/>
        </p:nvSpPr>
        <p:spPr bwMode="auto">
          <a:xfrm>
            <a:off x="6967638" y="4880125"/>
            <a:ext cx="860425" cy="6350"/>
          </a:xfrm>
          <a:prstGeom prst="line">
            <a:avLst/>
          </a:prstGeom>
          <a:noFill/>
          <a:ln w="63500" cap="rnd">
            <a:solidFill>
              <a:srgbClr val="339966"/>
            </a:solidFill>
            <a:round/>
            <a:headEnd/>
            <a:tailEnd type="triangle" w="med" len="med"/>
          </a:ln>
        </p:spPr>
        <p:txBody>
          <a:bodyPr/>
          <a:lstStyle/>
          <a:p>
            <a:endParaRPr lang="en-US"/>
          </a:p>
        </p:txBody>
      </p:sp>
      <p:grpSp>
        <p:nvGrpSpPr>
          <p:cNvPr id="8" name="Group 63"/>
          <p:cNvGrpSpPr>
            <a:grpSpLocks/>
          </p:cNvGrpSpPr>
          <p:nvPr/>
        </p:nvGrpSpPr>
        <p:grpSpPr bwMode="auto">
          <a:xfrm>
            <a:off x="5943700" y="3597425"/>
            <a:ext cx="1184275" cy="346075"/>
            <a:chOff x="3738" y="2545"/>
            <a:chExt cx="746" cy="218"/>
          </a:xfrm>
        </p:grpSpPr>
        <p:sp>
          <p:nvSpPr>
            <p:cNvPr id="2092" name="Line 64"/>
            <p:cNvSpPr>
              <a:spLocks noChangeShapeType="1"/>
            </p:cNvSpPr>
            <p:nvPr/>
          </p:nvSpPr>
          <p:spPr bwMode="auto">
            <a:xfrm flipH="1" flipV="1">
              <a:off x="3750" y="2545"/>
              <a:ext cx="688" cy="6"/>
            </a:xfrm>
            <a:prstGeom prst="line">
              <a:avLst/>
            </a:prstGeom>
            <a:noFill/>
            <a:ln w="50800">
              <a:solidFill>
                <a:schemeClr val="tx1"/>
              </a:solidFill>
              <a:round/>
              <a:headEnd/>
              <a:tailEnd type="triangle" w="med" len="med"/>
            </a:ln>
          </p:spPr>
          <p:txBody>
            <a:bodyPr wrap="none">
              <a:spAutoFit/>
            </a:bodyPr>
            <a:lstStyle/>
            <a:p>
              <a:endParaRPr lang="en-US"/>
            </a:p>
          </p:txBody>
        </p:sp>
        <p:sp>
          <p:nvSpPr>
            <p:cNvPr id="2093" name="Text Box 65"/>
            <p:cNvSpPr txBox="1">
              <a:spLocks noChangeArrowheads="1"/>
            </p:cNvSpPr>
            <p:nvPr/>
          </p:nvSpPr>
          <p:spPr bwMode="auto">
            <a:xfrm>
              <a:off x="3738" y="2628"/>
              <a:ext cx="746" cy="135"/>
            </a:xfrm>
            <a:prstGeom prst="rect">
              <a:avLst/>
            </a:prstGeom>
            <a:noFill/>
            <a:ln w="9525" algn="ctr">
              <a:noFill/>
              <a:miter lim="800000"/>
              <a:headEnd/>
              <a:tailEnd/>
            </a:ln>
          </p:spPr>
          <p:txBody>
            <a:bodyPr>
              <a:spAutoFit/>
            </a:bodyPr>
            <a:lstStyle/>
            <a:p>
              <a:pPr>
                <a:spcBef>
                  <a:spcPct val="50000"/>
                </a:spcBef>
              </a:pPr>
              <a:r>
                <a:rPr lang="en-US" sz="1000"/>
                <a:t>JTAPI/TAPI</a:t>
              </a:r>
            </a:p>
          </p:txBody>
        </p:sp>
      </p:grpSp>
      <p:grpSp>
        <p:nvGrpSpPr>
          <p:cNvPr id="9" name="Group 66"/>
          <p:cNvGrpSpPr>
            <a:grpSpLocks/>
          </p:cNvGrpSpPr>
          <p:nvPr/>
        </p:nvGrpSpPr>
        <p:grpSpPr bwMode="auto">
          <a:xfrm>
            <a:off x="5046763" y="3397400"/>
            <a:ext cx="847725" cy="709612"/>
            <a:chOff x="3192" y="2419"/>
            <a:chExt cx="518" cy="447"/>
          </a:xfrm>
        </p:grpSpPr>
        <p:pic>
          <p:nvPicPr>
            <p:cNvPr id="2090" name="Picture 67"/>
            <p:cNvPicPr>
              <a:picLocks noChangeAspect="1" noChangeArrowheads="1"/>
            </p:cNvPicPr>
            <p:nvPr/>
          </p:nvPicPr>
          <p:blipFill>
            <a:blip r:embed="rId15" cstate="print"/>
            <a:srcRect/>
            <a:stretch>
              <a:fillRect/>
            </a:stretch>
          </p:blipFill>
          <p:spPr bwMode="auto">
            <a:xfrm>
              <a:off x="3245" y="2419"/>
              <a:ext cx="410" cy="271"/>
            </a:xfrm>
            <a:prstGeom prst="rect">
              <a:avLst/>
            </a:prstGeom>
            <a:noFill/>
            <a:ln w="9525">
              <a:noFill/>
              <a:miter lim="800000"/>
              <a:headEnd/>
              <a:tailEnd/>
            </a:ln>
          </p:spPr>
        </p:pic>
        <p:sp>
          <p:nvSpPr>
            <p:cNvPr id="2091" name="Text Box 68"/>
            <p:cNvSpPr txBox="1">
              <a:spLocks noChangeArrowheads="1"/>
            </p:cNvSpPr>
            <p:nvPr/>
          </p:nvSpPr>
          <p:spPr bwMode="auto">
            <a:xfrm>
              <a:off x="3192" y="2711"/>
              <a:ext cx="518" cy="155"/>
            </a:xfrm>
            <a:prstGeom prst="rect">
              <a:avLst/>
            </a:prstGeom>
            <a:noFill/>
            <a:ln w="9525" algn="ctr">
              <a:noFill/>
              <a:miter lim="800000"/>
              <a:headEnd/>
              <a:tailEnd/>
            </a:ln>
          </p:spPr>
          <p:txBody>
            <a:bodyPr>
              <a:spAutoFit/>
            </a:bodyPr>
            <a:lstStyle/>
            <a:p>
              <a:pPr>
                <a:spcBef>
                  <a:spcPct val="50000"/>
                </a:spcBef>
              </a:pPr>
              <a:r>
                <a:rPr lang="en-US" sz="1000"/>
                <a:t>Unified CM</a:t>
              </a:r>
            </a:p>
          </p:txBody>
        </p:sp>
      </p:grpSp>
      <p:graphicFrame>
        <p:nvGraphicFramePr>
          <p:cNvPr id="416837" name="Object 69"/>
          <p:cNvGraphicFramePr>
            <a:graphicFrameLocks noChangeAspect="1"/>
          </p:cNvGraphicFramePr>
          <p:nvPr/>
        </p:nvGraphicFramePr>
        <p:xfrm>
          <a:off x="6888263" y="5092850"/>
          <a:ext cx="1144587" cy="288925"/>
        </p:xfrm>
        <a:graphic>
          <a:graphicData uri="http://schemas.openxmlformats.org/presentationml/2006/ole">
            <p:oleObj spid="_x0000_s2057" name="Visio" r:id="rId16" imgW="918464" imgH="200117" progId="Visio.Drawing.11">
              <p:embed/>
            </p:oleObj>
          </a:graphicData>
        </a:graphic>
      </p:graphicFrame>
      <p:sp>
        <p:nvSpPr>
          <p:cNvPr id="2078" name="Line 70"/>
          <p:cNvSpPr>
            <a:spLocks noChangeShapeType="1"/>
          </p:cNvSpPr>
          <p:nvPr/>
        </p:nvSpPr>
        <p:spPr bwMode="auto">
          <a:xfrm flipV="1">
            <a:off x="5723038" y="5838975"/>
            <a:ext cx="504825" cy="4762"/>
          </a:xfrm>
          <a:prstGeom prst="line">
            <a:avLst/>
          </a:prstGeom>
          <a:noFill/>
          <a:ln w="44450" cap="rnd">
            <a:solidFill>
              <a:srgbClr val="0000FF"/>
            </a:solidFill>
            <a:round/>
            <a:headEnd/>
            <a:tailEnd type="triangle" w="med" len="med"/>
          </a:ln>
        </p:spPr>
        <p:txBody>
          <a:bodyPr/>
          <a:lstStyle/>
          <a:p>
            <a:endParaRPr lang="en-US"/>
          </a:p>
        </p:txBody>
      </p:sp>
      <p:sp>
        <p:nvSpPr>
          <p:cNvPr id="2079" name="Text Box 71"/>
          <p:cNvSpPr txBox="1">
            <a:spLocks noChangeArrowheads="1"/>
          </p:cNvSpPr>
          <p:nvPr/>
        </p:nvSpPr>
        <p:spPr bwMode="auto">
          <a:xfrm>
            <a:off x="5619850" y="5923112"/>
            <a:ext cx="511175" cy="215900"/>
          </a:xfrm>
          <a:prstGeom prst="rect">
            <a:avLst/>
          </a:prstGeom>
          <a:noFill/>
          <a:ln w="9525" algn="ctr">
            <a:noFill/>
            <a:miter lim="800000"/>
            <a:headEnd/>
            <a:tailEnd/>
          </a:ln>
        </p:spPr>
        <p:txBody>
          <a:bodyPr>
            <a:spAutoFit/>
          </a:bodyPr>
          <a:lstStyle/>
          <a:p>
            <a:pPr>
              <a:spcBef>
                <a:spcPct val="50000"/>
              </a:spcBef>
            </a:pPr>
            <a:r>
              <a:rPr lang="en-US" sz="800"/>
              <a:t>Caller</a:t>
            </a:r>
          </a:p>
        </p:txBody>
      </p:sp>
      <p:sp>
        <p:nvSpPr>
          <p:cNvPr id="2080" name="Line 72"/>
          <p:cNvSpPr>
            <a:spLocks noChangeShapeType="1"/>
          </p:cNvSpPr>
          <p:nvPr/>
        </p:nvSpPr>
        <p:spPr bwMode="auto">
          <a:xfrm flipV="1">
            <a:off x="7226400" y="5827862"/>
            <a:ext cx="504825" cy="4763"/>
          </a:xfrm>
          <a:prstGeom prst="line">
            <a:avLst/>
          </a:prstGeom>
          <a:noFill/>
          <a:ln w="44450" cap="rnd">
            <a:solidFill>
              <a:srgbClr val="008080"/>
            </a:solidFill>
            <a:round/>
            <a:headEnd/>
            <a:tailEnd type="triangle" w="med" len="med"/>
          </a:ln>
        </p:spPr>
        <p:txBody>
          <a:bodyPr/>
          <a:lstStyle/>
          <a:p>
            <a:endParaRPr lang="en-US"/>
          </a:p>
        </p:txBody>
      </p:sp>
      <p:sp>
        <p:nvSpPr>
          <p:cNvPr id="2081" name="Line 73"/>
          <p:cNvSpPr>
            <a:spLocks noChangeShapeType="1"/>
          </p:cNvSpPr>
          <p:nvPr/>
        </p:nvSpPr>
        <p:spPr bwMode="auto">
          <a:xfrm flipV="1">
            <a:off x="6462813" y="5818337"/>
            <a:ext cx="504825" cy="4763"/>
          </a:xfrm>
          <a:prstGeom prst="line">
            <a:avLst/>
          </a:prstGeom>
          <a:noFill/>
          <a:ln w="44450" cap="rnd">
            <a:solidFill>
              <a:srgbClr val="FF0000"/>
            </a:solidFill>
            <a:round/>
            <a:headEnd/>
            <a:tailEnd type="triangle" w="med" len="med"/>
          </a:ln>
        </p:spPr>
        <p:txBody>
          <a:bodyPr/>
          <a:lstStyle/>
          <a:p>
            <a:endParaRPr lang="en-US"/>
          </a:p>
        </p:txBody>
      </p:sp>
      <p:sp>
        <p:nvSpPr>
          <p:cNvPr id="2082" name="Text Box 74"/>
          <p:cNvSpPr txBox="1">
            <a:spLocks noChangeArrowheads="1"/>
          </p:cNvSpPr>
          <p:nvPr/>
        </p:nvSpPr>
        <p:spPr bwMode="auto">
          <a:xfrm>
            <a:off x="6372325" y="5929462"/>
            <a:ext cx="650875" cy="215900"/>
          </a:xfrm>
          <a:prstGeom prst="rect">
            <a:avLst/>
          </a:prstGeom>
          <a:noFill/>
          <a:ln w="9525" algn="ctr">
            <a:noFill/>
            <a:miter lim="800000"/>
            <a:headEnd/>
            <a:tailEnd/>
          </a:ln>
        </p:spPr>
        <p:txBody>
          <a:bodyPr>
            <a:spAutoFit/>
          </a:bodyPr>
          <a:lstStyle/>
          <a:p>
            <a:pPr>
              <a:spcBef>
                <a:spcPct val="50000"/>
              </a:spcBef>
            </a:pPr>
            <a:r>
              <a:rPr lang="en-US" sz="800"/>
              <a:t>Observed</a:t>
            </a:r>
          </a:p>
        </p:txBody>
      </p:sp>
      <p:sp>
        <p:nvSpPr>
          <p:cNvPr id="2083" name="Text Box 75"/>
          <p:cNvSpPr txBox="1">
            <a:spLocks noChangeArrowheads="1"/>
          </p:cNvSpPr>
          <p:nvPr/>
        </p:nvSpPr>
        <p:spPr bwMode="auto">
          <a:xfrm>
            <a:off x="7012088" y="5908825"/>
            <a:ext cx="1222375" cy="215900"/>
          </a:xfrm>
          <a:prstGeom prst="rect">
            <a:avLst/>
          </a:prstGeom>
          <a:noFill/>
          <a:ln w="9525" algn="ctr">
            <a:noFill/>
            <a:miter lim="800000"/>
            <a:headEnd/>
            <a:tailEnd/>
          </a:ln>
        </p:spPr>
        <p:txBody>
          <a:bodyPr>
            <a:spAutoFit/>
          </a:bodyPr>
          <a:lstStyle/>
          <a:p>
            <a:pPr>
              <a:spcBef>
                <a:spcPct val="50000"/>
              </a:spcBef>
            </a:pPr>
            <a:r>
              <a:rPr lang="en-US" sz="800"/>
              <a:t>Caller + Observed</a:t>
            </a:r>
          </a:p>
        </p:txBody>
      </p:sp>
      <p:grpSp>
        <p:nvGrpSpPr>
          <p:cNvPr id="10" name="Group 76"/>
          <p:cNvGrpSpPr>
            <a:grpSpLocks/>
          </p:cNvGrpSpPr>
          <p:nvPr/>
        </p:nvGrpSpPr>
        <p:grpSpPr bwMode="auto">
          <a:xfrm>
            <a:off x="6045300" y="1366987"/>
            <a:ext cx="1184275" cy="346075"/>
            <a:chOff x="3802" y="1140"/>
            <a:chExt cx="746" cy="218"/>
          </a:xfrm>
        </p:grpSpPr>
        <p:sp>
          <p:nvSpPr>
            <p:cNvPr id="2088" name="Line 77"/>
            <p:cNvSpPr>
              <a:spLocks noChangeShapeType="1"/>
            </p:cNvSpPr>
            <p:nvPr/>
          </p:nvSpPr>
          <p:spPr bwMode="auto">
            <a:xfrm flipH="1" flipV="1">
              <a:off x="3814" y="1140"/>
              <a:ext cx="688" cy="6"/>
            </a:xfrm>
            <a:prstGeom prst="line">
              <a:avLst/>
            </a:prstGeom>
            <a:noFill/>
            <a:ln w="50800">
              <a:solidFill>
                <a:schemeClr val="tx1"/>
              </a:solidFill>
              <a:round/>
              <a:headEnd type="triangle" w="med" len="med"/>
              <a:tailEnd/>
            </a:ln>
          </p:spPr>
          <p:txBody>
            <a:bodyPr wrap="none">
              <a:spAutoFit/>
            </a:bodyPr>
            <a:lstStyle/>
            <a:p>
              <a:endParaRPr lang="en-US"/>
            </a:p>
          </p:txBody>
        </p:sp>
        <p:sp>
          <p:nvSpPr>
            <p:cNvPr id="2089" name="Text Box 78"/>
            <p:cNvSpPr txBox="1">
              <a:spLocks noChangeArrowheads="1"/>
            </p:cNvSpPr>
            <p:nvPr/>
          </p:nvSpPr>
          <p:spPr bwMode="auto">
            <a:xfrm>
              <a:off x="3802" y="1223"/>
              <a:ext cx="746" cy="135"/>
            </a:xfrm>
            <a:prstGeom prst="rect">
              <a:avLst/>
            </a:prstGeom>
            <a:noFill/>
            <a:ln w="9525" algn="ctr">
              <a:noFill/>
              <a:miter lim="800000"/>
              <a:headEnd/>
              <a:tailEnd/>
            </a:ln>
          </p:spPr>
          <p:txBody>
            <a:bodyPr>
              <a:spAutoFit/>
            </a:bodyPr>
            <a:lstStyle/>
            <a:p>
              <a:pPr>
                <a:spcBef>
                  <a:spcPct val="50000"/>
                </a:spcBef>
              </a:pPr>
              <a:r>
                <a:rPr lang="en-US" sz="1000"/>
                <a:t>JTAPI/TAPI</a:t>
              </a:r>
            </a:p>
          </p:txBody>
        </p:sp>
      </p:grpSp>
      <p:grpSp>
        <p:nvGrpSpPr>
          <p:cNvPr id="11" name="Group 79"/>
          <p:cNvGrpSpPr>
            <a:grpSpLocks/>
          </p:cNvGrpSpPr>
          <p:nvPr/>
        </p:nvGrpSpPr>
        <p:grpSpPr bwMode="auto">
          <a:xfrm>
            <a:off x="5195988" y="1166962"/>
            <a:ext cx="827087" cy="687388"/>
            <a:chOff x="3258" y="1014"/>
            <a:chExt cx="484" cy="433"/>
          </a:xfrm>
        </p:grpSpPr>
        <p:pic>
          <p:nvPicPr>
            <p:cNvPr id="2086" name="Picture 80"/>
            <p:cNvPicPr>
              <a:picLocks noChangeAspect="1" noChangeArrowheads="1"/>
            </p:cNvPicPr>
            <p:nvPr/>
          </p:nvPicPr>
          <p:blipFill>
            <a:blip r:embed="rId15" cstate="print"/>
            <a:srcRect/>
            <a:stretch>
              <a:fillRect/>
            </a:stretch>
          </p:blipFill>
          <p:spPr bwMode="auto">
            <a:xfrm>
              <a:off x="3309" y="1014"/>
              <a:ext cx="410" cy="271"/>
            </a:xfrm>
            <a:prstGeom prst="rect">
              <a:avLst/>
            </a:prstGeom>
            <a:noFill/>
            <a:ln w="9525">
              <a:noFill/>
              <a:miter lim="800000"/>
              <a:headEnd/>
              <a:tailEnd/>
            </a:ln>
          </p:spPr>
        </p:pic>
        <p:sp>
          <p:nvSpPr>
            <p:cNvPr id="2087" name="Text Box 81"/>
            <p:cNvSpPr txBox="1">
              <a:spLocks noChangeArrowheads="1"/>
            </p:cNvSpPr>
            <p:nvPr/>
          </p:nvSpPr>
          <p:spPr bwMode="auto">
            <a:xfrm>
              <a:off x="3258" y="1292"/>
              <a:ext cx="484" cy="155"/>
            </a:xfrm>
            <a:prstGeom prst="rect">
              <a:avLst/>
            </a:prstGeom>
            <a:noFill/>
            <a:ln w="9525" algn="ctr">
              <a:noFill/>
              <a:miter lim="800000"/>
              <a:headEnd/>
              <a:tailEnd/>
            </a:ln>
          </p:spPr>
          <p:txBody>
            <a:bodyPr>
              <a:spAutoFit/>
            </a:bodyPr>
            <a:lstStyle/>
            <a:p>
              <a:pPr>
                <a:spcBef>
                  <a:spcPct val="50000"/>
                </a:spcBef>
              </a:pPr>
              <a:r>
                <a:rPr lang="en-US" sz="1000"/>
                <a:t>Unified CM</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416773"/>
                                        </p:tgtEl>
                                        <p:attrNameLst>
                                          <p:attrName>style.visibility</p:attrName>
                                        </p:attrNameLst>
                                      </p:cBhvr>
                                      <p:to>
                                        <p:strVal val="visible"/>
                                      </p:to>
                                    </p:set>
                                    <p:animEffect transition="in" filter="diamond(in)">
                                      <p:cBhvr>
                                        <p:cTn id="7" dur="1000"/>
                                        <p:tgtEl>
                                          <p:spTgt spid="416773"/>
                                        </p:tgtEl>
                                      </p:cBhvr>
                                    </p:animEffect>
                                  </p:childTnLst>
                                </p:cTn>
                              </p:par>
                              <p:par>
                                <p:cTn id="8" presetID="8"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amond(in)">
                                      <p:cBhvr>
                                        <p:cTn id="10" dur="1000"/>
                                        <p:tgtEl>
                                          <p:spTgt spid="3"/>
                                        </p:tgtEl>
                                      </p:cBhvr>
                                    </p:animEffect>
                                  </p:childTnLst>
                                </p:cTn>
                              </p:par>
                              <p:par>
                                <p:cTn id="11" presetID="8"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amond(in)">
                                      <p:cBhvr>
                                        <p:cTn id="13" dur="1000"/>
                                        <p:tgtEl>
                                          <p:spTgt spid="4"/>
                                        </p:tgtEl>
                                      </p:cBhvr>
                                    </p:animEffect>
                                  </p:childTnLst>
                                </p:cTn>
                              </p:par>
                              <p:par>
                                <p:cTn id="14" presetID="8" presetClass="entr" presetSubtype="16"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amond(in)">
                                      <p:cBhvr>
                                        <p:cTn id="16" dur="1000"/>
                                        <p:tgtEl>
                                          <p:spTgt spid="2"/>
                                        </p:tgtEl>
                                      </p:cBhvr>
                                    </p:animEffect>
                                  </p:childTnLst>
                                </p:cTn>
                              </p:par>
                              <p:par>
                                <p:cTn id="17" presetID="8"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amond(in)">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16778"/>
                                        </p:tgtEl>
                                        <p:attrNameLst>
                                          <p:attrName>style.visibility</p:attrName>
                                        </p:attrNameLst>
                                      </p:cBhvr>
                                      <p:to>
                                        <p:strVal val="visible"/>
                                      </p:to>
                                    </p:set>
                                    <p:anim calcmode="lin" valueType="num">
                                      <p:cBhvr additive="base">
                                        <p:cTn id="24" dur="1000" fill="hold"/>
                                        <p:tgtEl>
                                          <p:spTgt spid="416778"/>
                                        </p:tgtEl>
                                        <p:attrNameLst>
                                          <p:attrName>ppt_x</p:attrName>
                                        </p:attrNameLst>
                                      </p:cBhvr>
                                      <p:tavLst>
                                        <p:tav tm="0">
                                          <p:val>
                                            <p:strVal val="#ppt_x"/>
                                          </p:val>
                                        </p:tav>
                                        <p:tav tm="100000">
                                          <p:val>
                                            <p:strVal val="#ppt_x"/>
                                          </p:val>
                                        </p:tav>
                                      </p:tavLst>
                                    </p:anim>
                                    <p:anim calcmode="lin" valueType="num">
                                      <p:cBhvr additive="base">
                                        <p:cTn id="25" dur="1000" fill="hold"/>
                                        <p:tgtEl>
                                          <p:spTgt spid="416778"/>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grpId="0" nodeType="afterEffect">
                                  <p:stCondLst>
                                    <p:cond delay="0"/>
                                  </p:stCondLst>
                                  <p:childTnLst>
                                    <p:set>
                                      <p:cBhvr>
                                        <p:cTn id="28" dur="1" fill="hold">
                                          <p:stCondLst>
                                            <p:cond delay="0"/>
                                          </p:stCondLst>
                                        </p:cTn>
                                        <p:tgtEl>
                                          <p:spTgt spid="416779"/>
                                        </p:tgtEl>
                                        <p:attrNameLst>
                                          <p:attrName>style.visibility</p:attrName>
                                        </p:attrNameLst>
                                      </p:cBhvr>
                                      <p:to>
                                        <p:strVal val="visible"/>
                                      </p:to>
                                    </p:set>
                                    <p:anim calcmode="lin" valueType="num">
                                      <p:cBhvr additive="base">
                                        <p:cTn id="29" dur="1000" fill="hold"/>
                                        <p:tgtEl>
                                          <p:spTgt spid="416779"/>
                                        </p:tgtEl>
                                        <p:attrNameLst>
                                          <p:attrName>ppt_x</p:attrName>
                                        </p:attrNameLst>
                                      </p:cBhvr>
                                      <p:tavLst>
                                        <p:tav tm="0">
                                          <p:val>
                                            <p:strVal val="#ppt_x"/>
                                          </p:val>
                                        </p:tav>
                                        <p:tav tm="100000">
                                          <p:val>
                                            <p:strVal val="#ppt_x"/>
                                          </p:val>
                                        </p:tav>
                                      </p:tavLst>
                                    </p:anim>
                                    <p:anim calcmode="lin" valueType="num">
                                      <p:cBhvr additive="base">
                                        <p:cTn id="30" dur="1000" fill="hold"/>
                                        <p:tgtEl>
                                          <p:spTgt spid="416779"/>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2" presetClass="entr" presetSubtype="4" fill="hold" nodeType="afterEffect">
                                  <p:stCondLst>
                                    <p:cond delay="0"/>
                                  </p:stCondLst>
                                  <p:childTnLst>
                                    <p:set>
                                      <p:cBhvr>
                                        <p:cTn id="33" dur="1" fill="hold">
                                          <p:stCondLst>
                                            <p:cond delay="0"/>
                                          </p:stCondLst>
                                        </p:cTn>
                                        <p:tgtEl>
                                          <p:spTgt spid="416777"/>
                                        </p:tgtEl>
                                        <p:attrNameLst>
                                          <p:attrName>style.visibility</p:attrName>
                                        </p:attrNameLst>
                                      </p:cBhvr>
                                      <p:to>
                                        <p:strVal val="visible"/>
                                      </p:to>
                                    </p:set>
                                    <p:anim calcmode="lin" valueType="num">
                                      <p:cBhvr additive="base">
                                        <p:cTn id="34" dur="1000" fill="hold"/>
                                        <p:tgtEl>
                                          <p:spTgt spid="416777"/>
                                        </p:tgtEl>
                                        <p:attrNameLst>
                                          <p:attrName>ppt_x</p:attrName>
                                        </p:attrNameLst>
                                      </p:cBhvr>
                                      <p:tavLst>
                                        <p:tav tm="0">
                                          <p:val>
                                            <p:strVal val="#ppt_x"/>
                                          </p:val>
                                        </p:tav>
                                        <p:tav tm="100000">
                                          <p:val>
                                            <p:strVal val="#ppt_x"/>
                                          </p:val>
                                        </p:tav>
                                      </p:tavLst>
                                    </p:anim>
                                    <p:anim calcmode="lin" valueType="num">
                                      <p:cBhvr additive="base">
                                        <p:cTn id="35" dur="1000" fill="hold"/>
                                        <p:tgtEl>
                                          <p:spTgt spid="416777"/>
                                        </p:tgtEl>
                                        <p:attrNameLst>
                                          <p:attrName>ppt_y</p:attrName>
                                        </p:attrNameLst>
                                      </p:cBhvr>
                                      <p:tavLst>
                                        <p:tav tm="0">
                                          <p:val>
                                            <p:strVal val="1+#ppt_h/2"/>
                                          </p:val>
                                        </p:tav>
                                        <p:tav tm="100000">
                                          <p:val>
                                            <p:strVal val="#ppt_y"/>
                                          </p:val>
                                        </p:tav>
                                      </p:tavLst>
                                    </p:anim>
                                  </p:childTnLst>
                                </p:cTn>
                              </p:par>
                            </p:childTnLst>
                          </p:cTn>
                        </p:par>
                        <p:par>
                          <p:cTn id="36" fill="hold">
                            <p:stCondLst>
                              <p:cond delay="3000"/>
                            </p:stCondLst>
                            <p:childTnLst>
                              <p:par>
                                <p:cTn id="37" presetID="2" presetClass="entr" presetSubtype="2" fill="hold" grpId="0" nodeType="afterEffect">
                                  <p:stCondLst>
                                    <p:cond delay="0"/>
                                  </p:stCondLst>
                                  <p:childTnLst>
                                    <p:set>
                                      <p:cBhvr>
                                        <p:cTn id="38" dur="1" fill="hold">
                                          <p:stCondLst>
                                            <p:cond delay="0"/>
                                          </p:stCondLst>
                                        </p:cTn>
                                        <p:tgtEl>
                                          <p:spTgt spid="416820"/>
                                        </p:tgtEl>
                                        <p:attrNameLst>
                                          <p:attrName>style.visibility</p:attrName>
                                        </p:attrNameLst>
                                      </p:cBhvr>
                                      <p:to>
                                        <p:strVal val="visible"/>
                                      </p:to>
                                    </p:set>
                                    <p:anim calcmode="lin" valueType="num">
                                      <p:cBhvr additive="base">
                                        <p:cTn id="39" dur="1000" fill="hold"/>
                                        <p:tgtEl>
                                          <p:spTgt spid="416820"/>
                                        </p:tgtEl>
                                        <p:attrNameLst>
                                          <p:attrName>ppt_x</p:attrName>
                                        </p:attrNameLst>
                                      </p:cBhvr>
                                      <p:tavLst>
                                        <p:tav tm="0">
                                          <p:val>
                                            <p:strVal val="1+#ppt_w/2"/>
                                          </p:val>
                                        </p:tav>
                                        <p:tav tm="100000">
                                          <p:val>
                                            <p:strVal val="#ppt_x"/>
                                          </p:val>
                                        </p:tav>
                                      </p:tavLst>
                                    </p:anim>
                                    <p:anim calcmode="lin" valueType="num">
                                      <p:cBhvr additive="base">
                                        <p:cTn id="40" dur="1000" fill="hold"/>
                                        <p:tgtEl>
                                          <p:spTgt spid="416820"/>
                                        </p:tgtEl>
                                        <p:attrNameLst>
                                          <p:attrName>ppt_y</p:attrName>
                                        </p:attrNameLst>
                                      </p:cBhvr>
                                      <p:tavLst>
                                        <p:tav tm="0">
                                          <p:val>
                                            <p:strVal val="#ppt_y"/>
                                          </p:val>
                                        </p:tav>
                                        <p:tav tm="100000">
                                          <p:val>
                                            <p:strVal val="#ppt_y"/>
                                          </p:val>
                                        </p:tav>
                                      </p:tavLst>
                                    </p:anim>
                                  </p:childTnLst>
                                </p:cTn>
                              </p:par>
                            </p:childTnLst>
                          </p:cTn>
                        </p:par>
                        <p:par>
                          <p:cTn id="41" fill="hold">
                            <p:stCondLst>
                              <p:cond delay="4000"/>
                            </p:stCondLst>
                            <p:childTnLst>
                              <p:par>
                                <p:cTn id="42" presetID="2" presetClass="entr" presetSubtype="8" fill="hold" grpId="0" nodeType="afterEffect">
                                  <p:stCondLst>
                                    <p:cond delay="0"/>
                                  </p:stCondLst>
                                  <p:childTnLst>
                                    <p:set>
                                      <p:cBhvr>
                                        <p:cTn id="43" dur="1" fill="hold">
                                          <p:stCondLst>
                                            <p:cond delay="0"/>
                                          </p:stCondLst>
                                        </p:cTn>
                                        <p:tgtEl>
                                          <p:spTgt spid="416821"/>
                                        </p:tgtEl>
                                        <p:attrNameLst>
                                          <p:attrName>style.visibility</p:attrName>
                                        </p:attrNameLst>
                                      </p:cBhvr>
                                      <p:to>
                                        <p:strVal val="visible"/>
                                      </p:to>
                                    </p:set>
                                    <p:anim calcmode="lin" valueType="num">
                                      <p:cBhvr additive="base">
                                        <p:cTn id="44" dur="1000" fill="hold"/>
                                        <p:tgtEl>
                                          <p:spTgt spid="416821"/>
                                        </p:tgtEl>
                                        <p:attrNameLst>
                                          <p:attrName>ppt_x</p:attrName>
                                        </p:attrNameLst>
                                      </p:cBhvr>
                                      <p:tavLst>
                                        <p:tav tm="0">
                                          <p:val>
                                            <p:strVal val="0-#ppt_w/2"/>
                                          </p:val>
                                        </p:tav>
                                        <p:tav tm="100000">
                                          <p:val>
                                            <p:strVal val="#ppt_x"/>
                                          </p:val>
                                        </p:tav>
                                      </p:tavLst>
                                    </p:anim>
                                    <p:anim calcmode="lin" valueType="num">
                                      <p:cBhvr additive="base">
                                        <p:cTn id="45" dur="1000" fill="hold"/>
                                        <p:tgtEl>
                                          <p:spTgt spid="416821"/>
                                        </p:tgtEl>
                                        <p:attrNameLst>
                                          <p:attrName>ppt_y</p:attrName>
                                        </p:attrNameLst>
                                      </p:cBhvr>
                                      <p:tavLst>
                                        <p:tav tm="0">
                                          <p:val>
                                            <p:strVal val="#ppt_y"/>
                                          </p:val>
                                        </p:tav>
                                        <p:tav tm="100000">
                                          <p:val>
                                            <p:strVal val="#ppt_y"/>
                                          </p:val>
                                        </p:tav>
                                      </p:tavLst>
                                    </p:anim>
                                  </p:childTnLst>
                                </p:cTn>
                              </p:par>
                            </p:childTnLst>
                          </p:cTn>
                        </p:par>
                        <p:par>
                          <p:cTn id="46" fill="hold">
                            <p:stCondLst>
                              <p:cond delay="5000"/>
                            </p:stCondLst>
                            <p:childTnLst>
                              <p:par>
                                <p:cTn id="47" presetID="2" presetClass="entr" presetSubtype="8"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1000" fill="hold"/>
                                        <p:tgtEl>
                                          <p:spTgt spid="10"/>
                                        </p:tgtEl>
                                        <p:attrNameLst>
                                          <p:attrName>ppt_x</p:attrName>
                                        </p:attrNameLst>
                                      </p:cBhvr>
                                      <p:tavLst>
                                        <p:tav tm="0">
                                          <p:val>
                                            <p:strVal val="0-#ppt_w/2"/>
                                          </p:val>
                                        </p:tav>
                                        <p:tav tm="100000">
                                          <p:val>
                                            <p:strVal val="#ppt_x"/>
                                          </p:val>
                                        </p:tav>
                                      </p:tavLst>
                                    </p:anim>
                                    <p:anim calcmode="lin" valueType="num">
                                      <p:cBhvr additive="base">
                                        <p:cTn id="50" dur="1000" fill="hold"/>
                                        <p:tgtEl>
                                          <p:spTgt spid="10"/>
                                        </p:tgtEl>
                                        <p:attrNameLst>
                                          <p:attrName>ppt_y</p:attrName>
                                        </p:attrNameLst>
                                      </p:cBhvr>
                                      <p:tavLst>
                                        <p:tav tm="0">
                                          <p:val>
                                            <p:strVal val="#ppt_y"/>
                                          </p:val>
                                        </p:tav>
                                        <p:tav tm="100000">
                                          <p:val>
                                            <p:strVal val="#ppt_y"/>
                                          </p:val>
                                        </p:tav>
                                      </p:tavLst>
                                    </p:anim>
                                  </p:childTnLst>
                                </p:cTn>
                              </p:par>
                            </p:childTnLst>
                          </p:cTn>
                        </p:par>
                        <p:par>
                          <p:cTn id="51" fill="hold">
                            <p:stCondLst>
                              <p:cond delay="6000"/>
                            </p:stCondLst>
                            <p:childTnLst>
                              <p:par>
                                <p:cTn id="52" presetID="6" presetClass="emph" presetSubtype="0" autoRev="1" fill="hold" nodeType="afterEffect">
                                  <p:stCondLst>
                                    <p:cond delay="0"/>
                                  </p:stCondLst>
                                  <p:childTnLst>
                                    <p:animScale>
                                      <p:cBhvr>
                                        <p:cTn id="53" dur="1000" fill="hold"/>
                                        <p:tgtEl>
                                          <p:spTgt spid="2"/>
                                        </p:tgtEl>
                                      </p:cBhvr>
                                      <p:by x="150000" y="150000"/>
                                    </p:animScale>
                                  </p:childTnLst>
                                </p:cTn>
                              </p:par>
                            </p:childTnLst>
                          </p:cTn>
                        </p:par>
                        <p:par>
                          <p:cTn id="54" fill="hold">
                            <p:stCondLst>
                              <p:cond delay="8000"/>
                            </p:stCondLst>
                            <p:childTnLst>
                              <p:par>
                                <p:cTn id="55" presetID="8" presetClass="entr" presetSubtype="16" fill="hold" nodeType="afterEffect">
                                  <p:stCondLst>
                                    <p:cond delay="0"/>
                                  </p:stCondLst>
                                  <p:childTnLst>
                                    <p:set>
                                      <p:cBhvr>
                                        <p:cTn id="56" dur="1" fill="hold">
                                          <p:stCondLst>
                                            <p:cond delay="0"/>
                                          </p:stCondLst>
                                        </p:cTn>
                                        <p:tgtEl>
                                          <p:spTgt spid="416822"/>
                                        </p:tgtEl>
                                        <p:attrNameLst>
                                          <p:attrName>style.visibility</p:attrName>
                                        </p:attrNameLst>
                                      </p:cBhvr>
                                      <p:to>
                                        <p:strVal val="visible"/>
                                      </p:to>
                                    </p:set>
                                    <p:animEffect transition="in" filter="diamond(in)">
                                      <p:cBhvr>
                                        <p:cTn id="57" dur="1000"/>
                                        <p:tgtEl>
                                          <p:spTgt spid="416822"/>
                                        </p:tgtEl>
                                      </p:cBhvr>
                                    </p:animEffect>
                                  </p:childTnLst>
                                </p:cTn>
                              </p:par>
                              <p:par>
                                <p:cTn id="58" presetID="8" presetClass="entr" presetSubtype="16"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diamond(in)">
                                      <p:cBhvr>
                                        <p:cTn id="60" dur="1000"/>
                                        <p:tgtEl>
                                          <p:spTgt spid="6"/>
                                        </p:tgtEl>
                                      </p:cBhvr>
                                    </p:animEffect>
                                  </p:childTnLst>
                                </p:cTn>
                              </p:par>
                              <p:par>
                                <p:cTn id="61" presetID="8" presetClass="entr" presetSubtype="16" fill="hold" nodeType="with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diamond(in)">
                                      <p:cBhvr>
                                        <p:cTn id="63" dur="1000"/>
                                        <p:tgtEl>
                                          <p:spTgt spid="5"/>
                                        </p:tgtEl>
                                      </p:cBhvr>
                                    </p:animEffect>
                                  </p:childTnLst>
                                </p:cTn>
                              </p:par>
                              <p:par>
                                <p:cTn id="64" presetID="8" presetClass="entr" presetSubtype="16" fill="hold" nodeType="with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diamond(in)">
                                      <p:cBhvr>
                                        <p:cTn id="66" dur="1000"/>
                                        <p:tgtEl>
                                          <p:spTgt spid="9"/>
                                        </p:tgtEl>
                                      </p:cBhvr>
                                    </p:animEffect>
                                  </p:childTnLst>
                                </p:cTn>
                              </p:par>
                              <p:par>
                                <p:cTn id="67" presetID="8" presetClass="entr" presetSubtype="16" fill="hold" nodeType="withEffect">
                                  <p:stCondLst>
                                    <p:cond delay="0"/>
                                  </p:stCondLst>
                                  <p:childTnLst>
                                    <p:set>
                                      <p:cBhvr>
                                        <p:cTn id="68" dur="1" fill="hold">
                                          <p:stCondLst>
                                            <p:cond delay="0"/>
                                          </p:stCondLst>
                                        </p:cTn>
                                        <p:tgtEl>
                                          <p:spTgt spid="416774"/>
                                        </p:tgtEl>
                                        <p:attrNameLst>
                                          <p:attrName>style.visibility</p:attrName>
                                        </p:attrNameLst>
                                      </p:cBhvr>
                                      <p:to>
                                        <p:strVal val="visible"/>
                                      </p:to>
                                    </p:set>
                                    <p:animEffect transition="in" filter="diamond(in)">
                                      <p:cBhvr>
                                        <p:cTn id="69" dur="1000"/>
                                        <p:tgtEl>
                                          <p:spTgt spid="416774"/>
                                        </p:tgtEl>
                                      </p:cBhvr>
                                    </p:animEffect>
                                  </p:childTnLst>
                                </p:cTn>
                              </p:par>
                              <p:par>
                                <p:cTn id="70" presetID="8" presetClass="entr" presetSubtype="16" fill="hold" nodeType="with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diamond(in)">
                                      <p:cBhvr>
                                        <p:cTn id="72" dur="10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416776"/>
                                        </p:tgtEl>
                                        <p:attrNameLst>
                                          <p:attrName>style.visibility</p:attrName>
                                        </p:attrNameLst>
                                      </p:cBhvr>
                                      <p:to>
                                        <p:strVal val="visible"/>
                                      </p:to>
                                    </p:set>
                                    <p:anim calcmode="lin" valueType="num">
                                      <p:cBhvr additive="base">
                                        <p:cTn id="77" dur="1000" fill="hold"/>
                                        <p:tgtEl>
                                          <p:spTgt spid="416776"/>
                                        </p:tgtEl>
                                        <p:attrNameLst>
                                          <p:attrName>ppt_x</p:attrName>
                                        </p:attrNameLst>
                                      </p:cBhvr>
                                      <p:tavLst>
                                        <p:tav tm="0">
                                          <p:val>
                                            <p:strVal val="#ppt_x"/>
                                          </p:val>
                                        </p:tav>
                                        <p:tav tm="100000">
                                          <p:val>
                                            <p:strVal val="#ppt_x"/>
                                          </p:val>
                                        </p:tav>
                                      </p:tavLst>
                                    </p:anim>
                                    <p:anim calcmode="lin" valueType="num">
                                      <p:cBhvr additive="base">
                                        <p:cTn id="78" dur="1000" fill="hold"/>
                                        <p:tgtEl>
                                          <p:spTgt spid="416776"/>
                                        </p:tgtEl>
                                        <p:attrNameLst>
                                          <p:attrName>ppt_y</p:attrName>
                                        </p:attrNameLst>
                                      </p:cBhvr>
                                      <p:tavLst>
                                        <p:tav tm="0">
                                          <p:val>
                                            <p:strVal val="1+#ppt_h/2"/>
                                          </p:val>
                                        </p:tav>
                                        <p:tav tm="100000">
                                          <p:val>
                                            <p:strVal val="#ppt_y"/>
                                          </p:val>
                                        </p:tav>
                                      </p:tavLst>
                                    </p:anim>
                                  </p:childTnLst>
                                </p:cTn>
                              </p:par>
                            </p:childTnLst>
                          </p:cTn>
                        </p:par>
                        <p:par>
                          <p:cTn id="79" fill="hold">
                            <p:stCondLst>
                              <p:cond delay="1000"/>
                            </p:stCondLst>
                            <p:childTnLst>
                              <p:par>
                                <p:cTn id="80" presetID="6" presetClass="emph" presetSubtype="0" autoRev="1" fill="hold" nodeType="afterEffect">
                                  <p:stCondLst>
                                    <p:cond delay="0"/>
                                  </p:stCondLst>
                                  <p:childTnLst>
                                    <p:animScale>
                                      <p:cBhvr>
                                        <p:cTn id="81" dur="1000" fill="hold"/>
                                        <p:tgtEl>
                                          <p:spTgt spid="416774"/>
                                        </p:tgtEl>
                                      </p:cBhvr>
                                      <p:by x="150000" y="150000"/>
                                    </p:animScale>
                                  </p:childTnLst>
                                </p:cTn>
                              </p:par>
                            </p:childTnLst>
                          </p:cTn>
                        </p:par>
                        <p:par>
                          <p:cTn id="82" fill="hold">
                            <p:stCondLst>
                              <p:cond delay="3000"/>
                            </p:stCondLst>
                            <p:childTnLst>
                              <p:par>
                                <p:cTn id="83" presetID="2" presetClass="entr" presetSubtype="2" fill="hold" nodeType="afterEffect">
                                  <p:stCondLst>
                                    <p:cond delay="0"/>
                                  </p:stCondLst>
                                  <p:childTnLst>
                                    <p:set>
                                      <p:cBhvr>
                                        <p:cTn id="84" dur="1" fill="hold">
                                          <p:stCondLst>
                                            <p:cond delay="0"/>
                                          </p:stCondLst>
                                        </p:cTn>
                                        <p:tgtEl>
                                          <p:spTgt spid="8"/>
                                        </p:tgtEl>
                                        <p:attrNameLst>
                                          <p:attrName>style.visibility</p:attrName>
                                        </p:attrNameLst>
                                      </p:cBhvr>
                                      <p:to>
                                        <p:strVal val="visible"/>
                                      </p:to>
                                    </p:set>
                                    <p:anim calcmode="lin" valueType="num">
                                      <p:cBhvr additive="base">
                                        <p:cTn id="85" dur="1000" fill="hold"/>
                                        <p:tgtEl>
                                          <p:spTgt spid="8"/>
                                        </p:tgtEl>
                                        <p:attrNameLst>
                                          <p:attrName>ppt_x</p:attrName>
                                        </p:attrNameLst>
                                      </p:cBhvr>
                                      <p:tavLst>
                                        <p:tav tm="0">
                                          <p:val>
                                            <p:strVal val="1+#ppt_w/2"/>
                                          </p:val>
                                        </p:tav>
                                        <p:tav tm="100000">
                                          <p:val>
                                            <p:strVal val="#ppt_x"/>
                                          </p:val>
                                        </p:tav>
                                      </p:tavLst>
                                    </p:anim>
                                    <p:anim calcmode="lin" valueType="num">
                                      <p:cBhvr additive="base">
                                        <p:cTn id="86" dur="1000" fill="hold"/>
                                        <p:tgtEl>
                                          <p:spTgt spid="8"/>
                                        </p:tgtEl>
                                        <p:attrNameLst>
                                          <p:attrName>ppt_y</p:attrName>
                                        </p:attrNameLst>
                                      </p:cBhvr>
                                      <p:tavLst>
                                        <p:tav tm="0">
                                          <p:val>
                                            <p:strVal val="#ppt_y"/>
                                          </p:val>
                                        </p:tav>
                                        <p:tav tm="100000">
                                          <p:val>
                                            <p:strVal val="#ppt_y"/>
                                          </p:val>
                                        </p:tav>
                                      </p:tavLst>
                                    </p:anim>
                                  </p:childTnLst>
                                </p:cTn>
                              </p:par>
                            </p:childTnLst>
                          </p:cTn>
                        </p:par>
                        <p:par>
                          <p:cTn id="87" fill="hold">
                            <p:stCondLst>
                              <p:cond delay="4000"/>
                            </p:stCondLst>
                            <p:childTnLst>
                              <p:par>
                                <p:cTn id="88" presetID="2" presetClass="entr" presetSubtype="4" fill="hold" nodeType="afterEffect">
                                  <p:stCondLst>
                                    <p:cond delay="0"/>
                                  </p:stCondLst>
                                  <p:childTnLst>
                                    <p:set>
                                      <p:cBhvr>
                                        <p:cTn id="89" dur="1" fill="hold">
                                          <p:stCondLst>
                                            <p:cond delay="0"/>
                                          </p:stCondLst>
                                        </p:cTn>
                                        <p:tgtEl>
                                          <p:spTgt spid="416775"/>
                                        </p:tgtEl>
                                        <p:attrNameLst>
                                          <p:attrName>style.visibility</p:attrName>
                                        </p:attrNameLst>
                                      </p:cBhvr>
                                      <p:to>
                                        <p:strVal val="visible"/>
                                      </p:to>
                                    </p:set>
                                    <p:anim calcmode="lin" valueType="num">
                                      <p:cBhvr additive="base">
                                        <p:cTn id="90" dur="1000" fill="hold"/>
                                        <p:tgtEl>
                                          <p:spTgt spid="416775"/>
                                        </p:tgtEl>
                                        <p:attrNameLst>
                                          <p:attrName>ppt_x</p:attrName>
                                        </p:attrNameLst>
                                      </p:cBhvr>
                                      <p:tavLst>
                                        <p:tav tm="0">
                                          <p:val>
                                            <p:strVal val="#ppt_x"/>
                                          </p:val>
                                        </p:tav>
                                        <p:tav tm="100000">
                                          <p:val>
                                            <p:strVal val="#ppt_x"/>
                                          </p:val>
                                        </p:tav>
                                      </p:tavLst>
                                    </p:anim>
                                    <p:anim calcmode="lin" valueType="num">
                                      <p:cBhvr additive="base">
                                        <p:cTn id="91" dur="1000" fill="hold"/>
                                        <p:tgtEl>
                                          <p:spTgt spid="416775"/>
                                        </p:tgtEl>
                                        <p:attrNameLst>
                                          <p:attrName>ppt_y</p:attrName>
                                        </p:attrNameLst>
                                      </p:cBhvr>
                                      <p:tavLst>
                                        <p:tav tm="0">
                                          <p:val>
                                            <p:strVal val="1+#ppt_h/2"/>
                                          </p:val>
                                        </p:tav>
                                        <p:tav tm="100000">
                                          <p:val>
                                            <p:strVal val="#ppt_y"/>
                                          </p:val>
                                        </p:tav>
                                      </p:tavLst>
                                    </p:anim>
                                  </p:childTnLst>
                                </p:cTn>
                              </p:par>
                            </p:childTnLst>
                          </p:cTn>
                        </p:par>
                        <p:par>
                          <p:cTn id="92" fill="hold">
                            <p:stCondLst>
                              <p:cond delay="5000"/>
                            </p:stCondLst>
                            <p:childTnLst>
                              <p:par>
                                <p:cTn id="93" presetID="2" presetClass="entr" presetSubtype="2" fill="hold" grpId="0" nodeType="afterEffect">
                                  <p:stCondLst>
                                    <p:cond delay="0"/>
                                  </p:stCondLst>
                                  <p:childTnLst>
                                    <p:set>
                                      <p:cBhvr>
                                        <p:cTn id="94" dur="1" fill="hold">
                                          <p:stCondLst>
                                            <p:cond delay="0"/>
                                          </p:stCondLst>
                                        </p:cTn>
                                        <p:tgtEl>
                                          <p:spTgt spid="416829"/>
                                        </p:tgtEl>
                                        <p:attrNameLst>
                                          <p:attrName>style.visibility</p:attrName>
                                        </p:attrNameLst>
                                      </p:cBhvr>
                                      <p:to>
                                        <p:strVal val="visible"/>
                                      </p:to>
                                    </p:set>
                                    <p:anim calcmode="lin" valueType="num">
                                      <p:cBhvr additive="base">
                                        <p:cTn id="95" dur="1000" fill="hold"/>
                                        <p:tgtEl>
                                          <p:spTgt spid="416829"/>
                                        </p:tgtEl>
                                        <p:attrNameLst>
                                          <p:attrName>ppt_x</p:attrName>
                                        </p:attrNameLst>
                                      </p:cBhvr>
                                      <p:tavLst>
                                        <p:tav tm="0">
                                          <p:val>
                                            <p:strVal val="1+#ppt_w/2"/>
                                          </p:val>
                                        </p:tav>
                                        <p:tav tm="100000">
                                          <p:val>
                                            <p:strVal val="#ppt_x"/>
                                          </p:val>
                                        </p:tav>
                                      </p:tavLst>
                                    </p:anim>
                                    <p:anim calcmode="lin" valueType="num">
                                      <p:cBhvr additive="base">
                                        <p:cTn id="96" dur="1000" fill="hold"/>
                                        <p:tgtEl>
                                          <p:spTgt spid="416829"/>
                                        </p:tgtEl>
                                        <p:attrNameLst>
                                          <p:attrName>ppt_y</p:attrName>
                                        </p:attrNameLst>
                                      </p:cBhvr>
                                      <p:tavLst>
                                        <p:tav tm="0">
                                          <p:val>
                                            <p:strVal val="#ppt_y"/>
                                          </p:val>
                                        </p:tav>
                                        <p:tav tm="100000">
                                          <p:val>
                                            <p:strVal val="#ppt_y"/>
                                          </p:val>
                                        </p:tav>
                                      </p:tavLst>
                                    </p:anim>
                                  </p:childTnLst>
                                </p:cTn>
                              </p:par>
                            </p:childTnLst>
                          </p:cTn>
                        </p:par>
                        <p:par>
                          <p:cTn id="97" fill="hold">
                            <p:stCondLst>
                              <p:cond delay="6000"/>
                            </p:stCondLst>
                            <p:childTnLst>
                              <p:par>
                                <p:cTn id="98" presetID="2" presetClass="entr" presetSubtype="4" fill="hold" nodeType="afterEffect">
                                  <p:stCondLst>
                                    <p:cond delay="0"/>
                                  </p:stCondLst>
                                  <p:childTnLst>
                                    <p:set>
                                      <p:cBhvr>
                                        <p:cTn id="99" dur="1" fill="hold">
                                          <p:stCondLst>
                                            <p:cond delay="0"/>
                                          </p:stCondLst>
                                        </p:cTn>
                                        <p:tgtEl>
                                          <p:spTgt spid="416837"/>
                                        </p:tgtEl>
                                        <p:attrNameLst>
                                          <p:attrName>style.visibility</p:attrName>
                                        </p:attrNameLst>
                                      </p:cBhvr>
                                      <p:to>
                                        <p:strVal val="visible"/>
                                      </p:to>
                                    </p:set>
                                    <p:anim calcmode="lin" valueType="num">
                                      <p:cBhvr additive="base">
                                        <p:cTn id="100" dur="1000" fill="hold"/>
                                        <p:tgtEl>
                                          <p:spTgt spid="416837"/>
                                        </p:tgtEl>
                                        <p:attrNameLst>
                                          <p:attrName>ppt_x</p:attrName>
                                        </p:attrNameLst>
                                      </p:cBhvr>
                                      <p:tavLst>
                                        <p:tav tm="0">
                                          <p:val>
                                            <p:strVal val="#ppt_x"/>
                                          </p:val>
                                        </p:tav>
                                        <p:tav tm="100000">
                                          <p:val>
                                            <p:strVal val="#ppt_x"/>
                                          </p:val>
                                        </p:tav>
                                      </p:tavLst>
                                    </p:anim>
                                    <p:anim calcmode="lin" valueType="num">
                                      <p:cBhvr additive="base">
                                        <p:cTn id="101" dur="1000" fill="hold"/>
                                        <p:tgtEl>
                                          <p:spTgt spid="416837"/>
                                        </p:tgtEl>
                                        <p:attrNameLst>
                                          <p:attrName>ppt_y</p:attrName>
                                        </p:attrNameLst>
                                      </p:cBhvr>
                                      <p:tavLst>
                                        <p:tav tm="0">
                                          <p:val>
                                            <p:strVal val="1+#ppt_h/2"/>
                                          </p:val>
                                        </p:tav>
                                        <p:tav tm="100000">
                                          <p:val>
                                            <p:strVal val="#ppt_y"/>
                                          </p:val>
                                        </p:tav>
                                      </p:tavLst>
                                    </p:anim>
                                  </p:childTnLst>
                                </p:cTn>
                              </p:par>
                            </p:childTnLst>
                          </p:cTn>
                        </p:par>
                        <p:par>
                          <p:cTn id="102" fill="hold">
                            <p:stCondLst>
                              <p:cond delay="7000"/>
                            </p:stCondLst>
                            <p:childTnLst>
                              <p:par>
                                <p:cTn id="103" presetID="2" presetClass="entr" presetSubtype="8" fill="hold" grpId="0" nodeType="afterEffect">
                                  <p:stCondLst>
                                    <p:cond delay="0"/>
                                  </p:stCondLst>
                                  <p:childTnLst>
                                    <p:set>
                                      <p:cBhvr>
                                        <p:cTn id="104" dur="1" fill="hold">
                                          <p:stCondLst>
                                            <p:cond delay="0"/>
                                          </p:stCondLst>
                                        </p:cTn>
                                        <p:tgtEl>
                                          <p:spTgt spid="416830"/>
                                        </p:tgtEl>
                                        <p:attrNameLst>
                                          <p:attrName>style.visibility</p:attrName>
                                        </p:attrNameLst>
                                      </p:cBhvr>
                                      <p:to>
                                        <p:strVal val="visible"/>
                                      </p:to>
                                    </p:set>
                                    <p:anim calcmode="lin" valueType="num">
                                      <p:cBhvr additive="base">
                                        <p:cTn id="105" dur="1000" fill="hold"/>
                                        <p:tgtEl>
                                          <p:spTgt spid="416830"/>
                                        </p:tgtEl>
                                        <p:attrNameLst>
                                          <p:attrName>ppt_x</p:attrName>
                                        </p:attrNameLst>
                                      </p:cBhvr>
                                      <p:tavLst>
                                        <p:tav tm="0">
                                          <p:val>
                                            <p:strVal val="0-#ppt_w/2"/>
                                          </p:val>
                                        </p:tav>
                                        <p:tav tm="100000">
                                          <p:val>
                                            <p:strVal val="#ppt_x"/>
                                          </p:val>
                                        </p:tav>
                                      </p:tavLst>
                                    </p:anim>
                                    <p:anim calcmode="lin" valueType="num">
                                      <p:cBhvr additive="base">
                                        <p:cTn id="106" dur="1000" fill="hold"/>
                                        <p:tgtEl>
                                          <p:spTgt spid="4168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779" grpId="0" animBg="1"/>
      <p:bldP spid="416820" grpId="0" animBg="1"/>
      <p:bldP spid="416821" grpId="0" animBg="1"/>
      <p:bldP spid="416829" grpId="0" animBg="1"/>
      <p:bldP spid="41683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9"/>
          <p:cNvSpPr>
            <a:spLocks noGrp="1"/>
          </p:cNvSpPr>
          <p:nvPr>
            <p:ph type="title"/>
          </p:nvPr>
        </p:nvSpPr>
        <p:spPr/>
        <p:txBody>
          <a:bodyPr/>
          <a:lstStyle/>
          <a:p>
            <a:r>
              <a:rPr lang="en-US" dirty="0" smtClean="0"/>
              <a:t>Caller places Agent on Hold</a:t>
            </a:r>
          </a:p>
        </p:txBody>
      </p:sp>
      <p:sp>
        <p:nvSpPr>
          <p:cNvPr id="25604" name="Text Placeholder 10"/>
          <p:cNvSpPr>
            <a:spLocks noGrp="1"/>
          </p:cNvSpPr>
          <p:nvPr>
            <p:ph type="body" sz="quarter" idx="10"/>
          </p:nvPr>
        </p:nvSpPr>
        <p:spPr/>
        <p:txBody>
          <a:bodyPr/>
          <a:lstStyle/>
          <a:p>
            <a:r>
              <a:rPr lang="en-US" smtClean="0"/>
              <a:t>Cisco Music On Hold server does not currently support secure media, so the call becomes “non-secure”</a:t>
            </a:r>
          </a:p>
          <a:p>
            <a:r>
              <a:rPr lang="en-US" smtClean="0"/>
              <a:t>The secure icons of both Agent and Supervisor are updated to “non-secure” </a:t>
            </a:r>
          </a:p>
          <a:p>
            <a:r>
              <a:rPr lang="en-US" smtClean="0"/>
              <a:t>The monitoring call is not affected</a:t>
            </a:r>
          </a:p>
          <a:p>
            <a:endParaRPr lang="en-US" smtClean="0"/>
          </a:p>
        </p:txBody>
      </p:sp>
      <p:sp>
        <p:nvSpPr>
          <p:cNvPr id="2560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5602" name="Object 1"/>
          <p:cNvGraphicFramePr>
            <a:graphicFrameLocks noChangeAspect="1"/>
          </p:cNvGraphicFramePr>
          <p:nvPr/>
        </p:nvGraphicFramePr>
        <p:xfrm>
          <a:off x="889000" y="3609975"/>
          <a:ext cx="7150100" cy="2038350"/>
        </p:xfrm>
        <a:graphic>
          <a:graphicData uri="http://schemas.openxmlformats.org/presentationml/2006/ole">
            <p:oleObj spid="_x0000_s26626" name="Visio" r:id="rId3" imgW="5117393" imgH="1271538" progId="Visio.Drawing.11">
              <p:embed/>
            </p:oleObj>
          </a:graphicData>
        </a:graphic>
      </p:graphicFrame>
    </p:spTree>
  </p:cSld>
  <p:clrMapOvr>
    <a:masterClrMapping/>
  </p:clrMapOvr>
  <p:transition>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9"/>
          <p:cNvSpPr>
            <a:spLocks noGrp="1"/>
          </p:cNvSpPr>
          <p:nvPr>
            <p:ph type="title"/>
          </p:nvPr>
        </p:nvSpPr>
        <p:spPr/>
        <p:txBody>
          <a:bodyPr/>
          <a:lstStyle/>
          <a:p>
            <a:r>
              <a:rPr lang="en-US" dirty="0" smtClean="0"/>
              <a:t>Supervisor places Monitoring call on Hold</a:t>
            </a:r>
          </a:p>
        </p:txBody>
      </p:sp>
      <p:sp>
        <p:nvSpPr>
          <p:cNvPr id="26628" name="Text Placeholder 10"/>
          <p:cNvSpPr>
            <a:spLocks noGrp="1"/>
          </p:cNvSpPr>
          <p:nvPr>
            <p:ph type="body" sz="quarter" idx="10"/>
          </p:nvPr>
        </p:nvSpPr>
        <p:spPr/>
        <p:txBody>
          <a:bodyPr/>
          <a:lstStyle/>
          <a:p>
            <a:r>
              <a:rPr lang="en-US" dirty="0" smtClean="0"/>
              <a:t>Supervisor placing the monitoring call on hold has no affect on the Caller-Agent call</a:t>
            </a:r>
          </a:p>
          <a:p>
            <a:pPr marL="457200" lvl="1" indent="0"/>
            <a:r>
              <a:rPr lang="en-US" dirty="0" smtClean="0"/>
              <a:t>Same if Agent and Supervisor are separated by a gateway</a:t>
            </a:r>
          </a:p>
          <a:p>
            <a:r>
              <a:rPr lang="en-US" dirty="0" smtClean="0"/>
              <a:t>The Monitoring session resumes when the Supervisor resumes the call</a:t>
            </a:r>
          </a:p>
        </p:txBody>
      </p:sp>
      <p:sp>
        <p:nvSpPr>
          <p:cNvPr id="2662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26630"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6626" name="Object 3"/>
          <p:cNvGraphicFramePr>
            <a:graphicFrameLocks noChangeAspect="1"/>
          </p:cNvGraphicFramePr>
          <p:nvPr/>
        </p:nvGraphicFramePr>
        <p:xfrm>
          <a:off x="1394159" y="3228273"/>
          <a:ext cx="6257925" cy="3246438"/>
        </p:xfrm>
        <a:graphic>
          <a:graphicData uri="http://schemas.openxmlformats.org/presentationml/2006/ole">
            <p:oleObj spid="_x0000_s27650" name="Visio" r:id="rId3" imgW="5344709" imgH="2552733" progId="Visio.Drawing.11">
              <p:embed/>
            </p:oleObj>
          </a:graphicData>
        </a:graphic>
      </p:graphicFrame>
    </p:spTree>
  </p:cSld>
  <p:clrMapOvr>
    <a:masterClrMapping/>
  </p:clrMapOvr>
  <p:transition>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itle 1"/>
          <p:cNvSpPr>
            <a:spLocks noGrp="1"/>
          </p:cNvSpPr>
          <p:nvPr>
            <p:ph type="title"/>
          </p:nvPr>
        </p:nvSpPr>
        <p:spPr/>
        <p:txBody>
          <a:bodyPr/>
          <a:lstStyle/>
          <a:p>
            <a:r>
              <a:rPr lang="en-US" sz="3200" dirty="0" smtClean="0"/>
              <a:t>Call security upgrades as a result of the Caller transfer</a:t>
            </a:r>
          </a:p>
        </p:txBody>
      </p:sp>
      <p:sp>
        <p:nvSpPr>
          <p:cNvPr id="27652" name="Text Placeholder 2"/>
          <p:cNvSpPr>
            <a:spLocks noGrp="1"/>
          </p:cNvSpPr>
          <p:nvPr>
            <p:ph type="body" sz="quarter" idx="10"/>
          </p:nvPr>
        </p:nvSpPr>
        <p:spPr>
          <a:xfrm>
            <a:off x="239713" y="1174282"/>
            <a:ext cx="8578850" cy="4794718"/>
          </a:xfrm>
        </p:spPr>
        <p:txBody>
          <a:bodyPr>
            <a:normAutofit/>
          </a:bodyPr>
          <a:lstStyle/>
          <a:p>
            <a:r>
              <a:rPr lang="en-US" sz="1900" dirty="0" smtClean="0"/>
              <a:t>Monitoring call is setup as a secured call based on the capabilities of the Agent and Supervisor</a:t>
            </a:r>
          </a:p>
          <a:p>
            <a:r>
              <a:rPr lang="en-US" sz="1900" dirty="0" smtClean="0"/>
              <a:t>When Caller 1 transfers to Caller 2, the security of the call upgrades to secure media because Caller 2’s device is enabled for sRTP</a:t>
            </a:r>
          </a:p>
          <a:p>
            <a:r>
              <a:rPr lang="en-US" sz="1900" dirty="0" smtClean="0"/>
              <a:t>The Secure Icons appear on the Agent and Caller 2 devices</a:t>
            </a:r>
          </a:p>
          <a:p>
            <a:r>
              <a:rPr lang="en-US" sz="1900" dirty="0" smtClean="0"/>
              <a:t>Since the Supervisor’s device meets or exceeds the security capabilities of the Agent, the monitoring call is not affected</a:t>
            </a:r>
          </a:p>
          <a:p>
            <a:r>
              <a:rPr lang="en-US" sz="1900" dirty="0" smtClean="0"/>
              <a:t>The same scenario applies when the Caller </a:t>
            </a:r>
            <a:r>
              <a:rPr lang="en-US" sz="1900" dirty="0" err="1" smtClean="0"/>
              <a:t>i</a:t>
            </a:r>
            <a:r>
              <a:rPr lang="en-US" sz="1900" dirty="0" smtClean="0"/>
              <a:t>-diverts to another destination or if Caller 2 resumes the call via a shared line</a:t>
            </a:r>
          </a:p>
          <a:p>
            <a:endParaRPr lang="en-US" sz="1900" dirty="0" smtClean="0"/>
          </a:p>
        </p:txBody>
      </p:sp>
      <p:sp>
        <p:nvSpPr>
          <p:cNvPr id="27653" name="Rectangle 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7650" name="Object 2"/>
          <p:cNvGraphicFramePr>
            <a:graphicFrameLocks noChangeAspect="1"/>
          </p:cNvGraphicFramePr>
          <p:nvPr/>
        </p:nvGraphicFramePr>
        <p:xfrm>
          <a:off x="1181201" y="4446471"/>
          <a:ext cx="6657975" cy="1981200"/>
        </p:xfrm>
        <a:graphic>
          <a:graphicData uri="http://schemas.openxmlformats.org/presentationml/2006/ole">
            <p:oleObj spid="_x0000_s28674" name="Visio" r:id="rId3" imgW="5407584" imgH="1779878" progId="Visio.Drawing.11">
              <p:embed/>
            </p:oleObj>
          </a:graphicData>
        </a:graphic>
      </p:graphicFrame>
    </p:spTree>
  </p:cSld>
  <p:clrMapOvr>
    <a:masterClrMapping/>
  </p:clrMapOvr>
  <p:transition>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p:txBody>
          <a:bodyPr/>
          <a:lstStyle/>
          <a:p>
            <a:r>
              <a:rPr lang="en-US" sz="3200" dirty="0" smtClean="0"/>
              <a:t>Transferring a secure monitoring session to a non-secure device</a:t>
            </a:r>
          </a:p>
        </p:txBody>
      </p:sp>
      <p:sp>
        <p:nvSpPr>
          <p:cNvPr id="28676" name="Text Placeholder 2"/>
          <p:cNvSpPr>
            <a:spLocks noGrp="1"/>
          </p:cNvSpPr>
          <p:nvPr>
            <p:ph type="body" sz="quarter" idx="10"/>
          </p:nvPr>
        </p:nvSpPr>
        <p:spPr>
          <a:xfrm>
            <a:off x="239713" y="1135781"/>
            <a:ext cx="3186881" cy="5178392"/>
          </a:xfrm>
        </p:spPr>
        <p:txBody>
          <a:bodyPr>
            <a:normAutofit lnSpcReduction="10000"/>
          </a:bodyPr>
          <a:lstStyle/>
          <a:p>
            <a:r>
              <a:rPr lang="en-US" sz="1400" dirty="0" smtClean="0"/>
              <a:t>Supervisor 1 monitors the Agent in a secure monitoring session</a:t>
            </a:r>
          </a:p>
          <a:p>
            <a:r>
              <a:rPr lang="en-US" sz="1400" dirty="0" smtClean="0"/>
              <a:t>Supervisor 1 then transfers the monitoring call to Supervisor 2</a:t>
            </a:r>
          </a:p>
          <a:p>
            <a:r>
              <a:rPr lang="en-US" sz="1400" dirty="0" smtClean="0"/>
              <a:t>Since Supervisor 2’s device is not enabled for encrypted media, the monitoring call is cleared</a:t>
            </a:r>
          </a:p>
          <a:p>
            <a:r>
              <a:rPr lang="en-US" sz="1400" dirty="0" smtClean="0"/>
              <a:t>Reorder tone is played to Supervisor 2 and cause code 57 (Bearer capability not authorized) will be used to clear this call. </a:t>
            </a:r>
          </a:p>
          <a:p>
            <a:r>
              <a:rPr lang="en-US" sz="1400" dirty="0" smtClean="0"/>
              <a:t>CTI will notify the application connected to the original supervisor who invoked monitoring; (</a:t>
            </a:r>
            <a:r>
              <a:rPr lang="en-US" sz="1400" dirty="0" err="1" smtClean="0"/>
              <a:t>Supervisor1</a:t>
            </a:r>
            <a:r>
              <a:rPr lang="en-US" sz="1400" dirty="0" smtClean="0"/>
              <a:t>) that the monitoring session was cleared.</a:t>
            </a:r>
          </a:p>
          <a:p>
            <a:r>
              <a:rPr lang="en-US" sz="1400" dirty="0" smtClean="0"/>
              <a:t>If the monitoring call is held, then resumed using a Shared Line on another device not enabled for encryption, the same behavior will result</a:t>
            </a:r>
          </a:p>
          <a:p>
            <a:endParaRPr lang="en-US" sz="1400" dirty="0" smtClean="0"/>
          </a:p>
        </p:txBody>
      </p:sp>
      <p:sp>
        <p:nvSpPr>
          <p:cNvPr id="2867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8674" name="Object 1"/>
          <p:cNvGraphicFramePr>
            <a:graphicFrameLocks noChangeAspect="1"/>
          </p:cNvGraphicFramePr>
          <p:nvPr/>
        </p:nvGraphicFramePr>
        <p:xfrm>
          <a:off x="3465597" y="1952926"/>
          <a:ext cx="5419725" cy="3095625"/>
        </p:xfrm>
        <a:graphic>
          <a:graphicData uri="http://schemas.openxmlformats.org/presentationml/2006/ole">
            <p:oleObj spid="_x0000_s29698" name="Visio" r:id="rId3" imgW="5418985" imgH="2164408" progId="Visio.Drawing.11">
              <p:embed/>
            </p:oleObj>
          </a:graphicData>
        </a:graphic>
      </p:graphicFrame>
    </p:spTree>
  </p:cSld>
  <p:clrMapOvr>
    <a:masterClrMapping/>
  </p:clrMapOvr>
  <p:transition>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itle 1"/>
          <p:cNvSpPr>
            <a:spLocks noGrp="1"/>
          </p:cNvSpPr>
          <p:nvPr>
            <p:ph type="title"/>
          </p:nvPr>
        </p:nvSpPr>
        <p:spPr/>
        <p:txBody>
          <a:bodyPr/>
          <a:lstStyle/>
          <a:p>
            <a:r>
              <a:rPr lang="en-US" sz="2800" dirty="0" smtClean="0"/>
              <a:t>Supervisor transfers monitoring call across Inter-Cluster Trunk</a:t>
            </a:r>
          </a:p>
        </p:txBody>
      </p:sp>
      <p:sp>
        <p:nvSpPr>
          <p:cNvPr id="29700" name="Text Placeholder 2"/>
          <p:cNvSpPr>
            <a:spLocks noGrp="1"/>
          </p:cNvSpPr>
          <p:nvPr>
            <p:ph type="body" sz="quarter" idx="10"/>
          </p:nvPr>
        </p:nvSpPr>
        <p:spPr/>
        <p:txBody>
          <a:bodyPr>
            <a:normAutofit/>
          </a:bodyPr>
          <a:lstStyle/>
          <a:p>
            <a:r>
              <a:rPr lang="en-US" sz="2000" dirty="0" smtClean="0"/>
              <a:t>Cisco Unified CM does not support transferring secure monitoring calls over an Inter-Cluster trunk.  When the transfer completes, the secure monitoring call is cleared.</a:t>
            </a:r>
          </a:p>
        </p:txBody>
      </p:sp>
      <p:sp>
        <p:nvSpPr>
          <p:cNvPr id="2970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9698" name="Object 1"/>
          <p:cNvGraphicFramePr>
            <a:graphicFrameLocks noChangeAspect="1"/>
          </p:cNvGraphicFramePr>
          <p:nvPr/>
        </p:nvGraphicFramePr>
        <p:xfrm>
          <a:off x="847725" y="2733675"/>
          <a:ext cx="7591425" cy="2981325"/>
        </p:xfrm>
        <a:graphic>
          <a:graphicData uri="http://schemas.openxmlformats.org/presentationml/2006/ole">
            <p:oleObj spid="_x0000_s30722" name="Visio" r:id="rId3" imgW="5418985" imgH="2164408" progId="Visio.Drawing.11">
              <p:embed/>
            </p:oleObj>
          </a:graphicData>
        </a:graphic>
      </p:graphicFrame>
    </p:spTree>
  </p:cSld>
  <p:clrMapOvr>
    <a:masterClrMapping/>
  </p:clrMapOvr>
  <p:transition>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p:cNvSpPr>
            <a:spLocks noGrp="1"/>
          </p:cNvSpPr>
          <p:nvPr>
            <p:ph type="title"/>
          </p:nvPr>
        </p:nvSpPr>
        <p:spPr/>
        <p:txBody>
          <a:bodyPr/>
          <a:lstStyle/>
          <a:p>
            <a:r>
              <a:rPr lang="en-US" sz="3200" smtClean="0"/>
              <a:t>Secure monitoring a conference call – Part 1</a:t>
            </a:r>
          </a:p>
        </p:txBody>
      </p:sp>
      <p:sp>
        <p:nvSpPr>
          <p:cNvPr id="30724" name="Text Placeholder 2"/>
          <p:cNvSpPr>
            <a:spLocks noGrp="1"/>
          </p:cNvSpPr>
          <p:nvPr>
            <p:ph type="body" sz="quarter" idx="10"/>
          </p:nvPr>
        </p:nvSpPr>
        <p:spPr>
          <a:xfrm>
            <a:off x="239713" y="1441345"/>
            <a:ext cx="3235007" cy="4527655"/>
          </a:xfrm>
        </p:spPr>
        <p:txBody>
          <a:bodyPr>
            <a:normAutofit/>
          </a:bodyPr>
          <a:lstStyle/>
          <a:p>
            <a:r>
              <a:rPr lang="en-US" sz="1800" dirty="0" smtClean="0"/>
              <a:t>Caller 1 and Agent 1 are engaged in a secure call</a:t>
            </a:r>
          </a:p>
          <a:p>
            <a:r>
              <a:rPr lang="en-US" sz="1800" dirty="0" smtClean="0"/>
              <a:t>Supervisor establishes a secure monitoring session</a:t>
            </a:r>
          </a:p>
          <a:p>
            <a:r>
              <a:rPr lang="en-US" sz="1800" dirty="0" smtClean="0"/>
              <a:t>Caller 2 joins the call from a non-secure device, so call security is downgraded to unsecure.</a:t>
            </a:r>
          </a:p>
          <a:p>
            <a:r>
              <a:rPr lang="en-US" sz="1800" dirty="0" smtClean="0"/>
              <a:t>The secure silent monitoring session remains “encrypted” because Agent 1 and Supervisor both support encrypted media</a:t>
            </a:r>
          </a:p>
          <a:p>
            <a:endParaRPr lang="en-US" sz="1800" dirty="0" smtClean="0"/>
          </a:p>
        </p:txBody>
      </p:sp>
      <p:sp>
        <p:nvSpPr>
          <p:cNvPr id="3072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0722" name="Object 1"/>
          <p:cNvGraphicFramePr>
            <a:graphicFrameLocks noChangeAspect="1"/>
          </p:cNvGraphicFramePr>
          <p:nvPr/>
        </p:nvGraphicFramePr>
        <p:xfrm>
          <a:off x="3495675" y="1283870"/>
          <a:ext cx="5524500" cy="5105400"/>
        </p:xfrm>
        <a:graphic>
          <a:graphicData uri="http://schemas.openxmlformats.org/presentationml/2006/ole">
            <p:oleObj spid="_x0000_s31746" name="Visio" r:id="rId3" imgW="5524006" imgH="5105121" progId="Visio.Drawing.11">
              <p:embed/>
            </p:oleObj>
          </a:graphicData>
        </a:graphic>
      </p:graphicFrame>
    </p:spTree>
  </p:cSld>
  <p:clrMapOvr>
    <a:masterClrMapping/>
  </p:clrMapOvr>
  <p:transition>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1"/>
          <p:cNvSpPr>
            <a:spLocks noGrp="1"/>
          </p:cNvSpPr>
          <p:nvPr>
            <p:ph type="title"/>
          </p:nvPr>
        </p:nvSpPr>
        <p:spPr/>
        <p:txBody>
          <a:bodyPr/>
          <a:lstStyle/>
          <a:p>
            <a:r>
              <a:rPr lang="en-US" sz="3200" smtClean="0"/>
              <a:t>Secure monitoring a conference call – Part 2</a:t>
            </a:r>
          </a:p>
        </p:txBody>
      </p:sp>
      <p:sp>
        <p:nvSpPr>
          <p:cNvPr id="31748" name="Text Placeholder 2"/>
          <p:cNvSpPr>
            <a:spLocks noGrp="1"/>
          </p:cNvSpPr>
          <p:nvPr>
            <p:ph type="body" sz="quarter" idx="10"/>
          </p:nvPr>
        </p:nvSpPr>
        <p:spPr>
          <a:xfrm>
            <a:off x="239713" y="1441345"/>
            <a:ext cx="3292759" cy="4527655"/>
          </a:xfrm>
        </p:spPr>
        <p:txBody>
          <a:bodyPr>
            <a:normAutofit/>
          </a:bodyPr>
          <a:lstStyle/>
          <a:p>
            <a:r>
              <a:rPr lang="en-US" sz="2000" dirty="0" smtClean="0"/>
              <a:t>Continuing from the previous example….</a:t>
            </a:r>
          </a:p>
          <a:p>
            <a:r>
              <a:rPr lang="en-US" sz="2000" dirty="0" smtClean="0"/>
              <a:t>Caller 2 leaves the call</a:t>
            </a:r>
          </a:p>
          <a:p>
            <a:r>
              <a:rPr lang="en-US" sz="2000" dirty="0" smtClean="0"/>
              <a:t>All remaining participants support encryption, so call security is upgraded automatically to use encrypted media</a:t>
            </a:r>
          </a:p>
          <a:p>
            <a:r>
              <a:rPr lang="en-US" sz="2000" dirty="0" smtClean="0"/>
              <a:t>The original silent monitoring session was established as a secure call, so it remains unaffected</a:t>
            </a:r>
          </a:p>
        </p:txBody>
      </p:sp>
      <p:sp>
        <p:nvSpPr>
          <p:cNvPr id="3174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1746" name="Object 1"/>
          <p:cNvGraphicFramePr>
            <a:graphicFrameLocks noChangeAspect="1"/>
          </p:cNvGraphicFramePr>
          <p:nvPr/>
        </p:nvGraphicFramePr>
        <p:xfrm>
          <a:off x="3571875" y="1418925"/>
          <a:ext cx="5438775" cy="4924425"/>
        </p:xfrm>
        <a:graphic>
          <a:graphicData uri="http://schemas.openxmlformats.org/presentationml/2006/ole">
            <p:oleObj spid="_x0000_s32770" name="Visio" r:id="rId3" imgW="5435222" imgH="4920960" progId="Visio.Drawing.11">
              <p:embed/>
            </p:oleObj>
          </a:graphicData>
        </a:graphic>
      </p:graphicFrame>
    </p:spTree>
  </p:cSld>
  <p:clrMapOvr>
    <a:masterClrMapping/>
  </p:clrMapOvr>
  <p:transition>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itle 1"/>
          <p:cNvSpPr>
            <a:spLocks noGrp="1"/>
          </p:cNvSpPr>
          <p:nvPr>
            <p:ph type="title"/>
          </p:nvPr>
        </p:nvSpPr>
        <p:spPr/>
        <p:txBody>
          <a:bodyPr/>
          <a:lstStyle/>
          <a:p>
            <a:r>
              <a:rPr lang="en-US" smtClean="0"/>
              <a:t>Using transcoders with secure monitoring</a:t>
            </a:r>
          </a:p>
        </p:txBody>
      </p:sp>
      <p:sp>
        <p:nvSpPr>
          <p:cNvPr id="32772" name="Text Placeholder 2"/>
          <p:cNvSpPr>
            <a:spLocks noGrp="1"/>
          </p:cNvSpPr>
          <p:nvPr>
            <p:ph type="body" sz="quarter" idx="10"/>
          </p:nvPr>
        </p:nvSpPr>
        <p:spPr/>
        <p:txBody>
          <a:bodyPr/>
          <a:lstStyle/>
          <a:p>
            <a:r>
              <a:rPr lang="en-US" sz="2000" dirty="0" smtClean="0"/>
              <a:t>Cisco Unified CM transcoders do not yet support encrypted media.</a:t>
            </a:r>
          </a:p>
          <a:p>
            <a:r>
              <a:rPr lang="en-US" sz="2000" dirty="0" smtClean="0"/>
              <a:t>If a transcoder is required to establish the monitoring session between Supervisor and Agent </a:t>
            </a:r>
            <a:r>
              <a:rPr lang="en-US" sz="2000" u="sng" dirty="0" smtClean="0"/>
              <a:t>and</a:t>
            </a:r>
            <a:r>
              <a:rPr lang="en-US" sz="2000" dirty="0" smtClean="0"/>
              <a:t> the Agent’s device is enabled for encrypted media, the monitoring session is not allowed</a:t>
            </a:r>
          </a:p>
          <a:p>
            <a:r>
              <a:rPr lang="en-US" sz="2000" dirty="0" smtClean="0"/>
              <a:t>Reorder tone is played to the Supervisor and cause code 57 (Bearer capability not authorized) will be used to clear this call. </a:t>
            </a:r>
          </a:p>
          <a:p>
            <a:r>
              <a:rPr lang="en-US" sz="2000" dirty="0" smtClean="0"/>
              <a:t>Cisco CTI notifies the application that the monitoring session was cleared</a:t>
            </a:r>
          </a:p>
        </p:txBody>
      </p:sp>
      <p:sp>
        <p:nvSpPr>
          <p:cNvPr id="3277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2770" name="Object 1"/>
          <p:cNvGraphicFramePr>
            <a:graphicFrameLocks noChangeAspect="1"/>
          </p:cNvGraphicFramePr>
          <p:nvPr/>
        </p:nvGraphicFramePr>
        <p:xfrm>
          <a:off x="1028700" y="4619625"/>
          <a:ext cx="7156450" cy="1809750"/>
        </p:xfrm>
        <a:graphic>
          <a:graphicData uri="http://schemas.openxmlformats.org/presentationml/2006/ole">
            <p:oleObj spid="_x0000_s33794" name="Visio" r:id="rId3" imgW="4929664" imgH="1251585" progId="Visio.Drawing.11">
              <p:embed/>
            </p:oleObj>
          </a:graphicData>
        </a:graphic>
      </p:graphicFrame>
    </p:spTree>
  </p:cSld>
  <p:clrMapOvr>
    <a:masterClrMapping/>
  </p:clrMapOvr>
  <p:transition>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itle 1"/>
          <p:cNvSpPr>
            <a:spLocks noGrp="1"/>
          </p:cNvSpPr>
          <p:nvPr>
            <p:ph type="title"/>
          </p:nvPr>
        </p:nvSpPr>
        <p:spPr/>
        <p:txBody>
          <a:bodyPr/>
          <a:lstStyle/>
          <a:p>
            <a:r>
              <a:rPr lang="en-US" dirty="0" smtClean="0"/>
              <a:t>Transferring secure monitoring calls</a:t>
            </a:r>
          </a:p>
        </p:txBody>
      </p:sp>
      <p:sp>
        <p:nvSpPr>
          <p:cNvPr id="33796" name="Text Placeholder 2"/>
          <p:cNvSpPr>
            <a:spLocks noGrp="1"/>
          </p:cNvSpPr>
          <p:nvPr>
            <p:ph type="body" sz="quarter" idx="10"/>
          </p:nvPr>
        </p:nvSpPr>
        <p:spPr>
          <a:xfrm>
            <a:off x="239713" y="943275"/>
            <a:ext cx="8578850" cy="5025725"/>
          </a:xfrm>
        </p:spPr>
        <p:txBody>
          <a:bodyPr>
            <a:normAutofit/>
          </a:bodyPr>
          <a:lstStyle/>
          <a:p>
            <a:r>
              <a:rPr lang="en-US" sz="1600" dirty="0" smtClean="0"/>
              <a:t>Supervisors can conference and transfer secure silent monitoring calls, provided the joining party device meets or exceeds the security capabilities of the Agent being monitored.</a:t>
            </a:r>
          </a:p>
          <a:p>
            <a:r>
              <a:rPr lang="en-US" sz="1600" dirty="0" smtClean="0"/>
              <a:t>Supervisor 1 is monitoring Caller-Agent in a secure monitoring session.  </a:t>
            </a:r>
          </a:p>
          <a:p>
            <a:r>
              <a:rPr lang="en-US" sz="1600" dirty="0" smtClean="0"/>
              <a:t>Supervisor 1 blind conference calls Supervisor 2, whose device is not enabled for encryption.  When the conference call is established, the secure monitoring session call is cleared</a:t>
            </a:r>
          </a:p>
          <a:p>
            <a:r>
              <a:rPr lang="en-US" sz="1600" dirty="0" smtClean="0"/>
              <a:t>No tones are played to the Supervisors in this scenario. Supervisor 1 receives a CTI notification indicating the monitoring session was torn down</a:t>
            </a:r>
          </a:p>
        </p:txBody>
      </p:sp>
      <p:sp>
        <p:nvSpPr>
          <p:cNvPr id="3379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3794" name="Object 1"/>
          <p:cNvGraphicFramePr>
            <a:graphicFrameLocks noChangeAspect="1"/>
          </p:cNvGraphicFramePr>
          <p:nvPr/>
        </p:nvGraphicFramePr>
        <p:xfrm>
          <a:off x="1446597" y="3511817"/>
          <a:ext cx="6211888" cy="2933700"/>
        </p:xfrm>
        <a:graphic>
          <a:graphicData uri="http://schemas.openxmlformats.org/presentationml/2006/ole">
            <p:oleObj spid="_x0000_s34818" name="Visio" r:id="rId3" imgW="5858072" imgH="2771726" progId="Visio.Drawing.11">
              <p:embed/>
            </p:oleObj>
          </a:graphicData>
        </a:graphic>
      </p:graphicFrame>
    </p:spTree>
  </p:cSld>
  <p:clrMapOvr>
    <a:masterClrMapping/>
  </p:clrMapOvr>
  <p:transition>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Placeholder 1"/>
          <p:cNvSpPr>
            <a:spLocks noGrp="1"/>
          </p:cNvSpPr>
          <p:nvPr>
            <p:ph type="body" sz="quarter" idx="10"/>
          </p:nvPr>
        </p:nvSpPr>
        <p:spPr>
          <a:xfrm>
            <a:off x="687388" y="1714500"/>
            <a:ext cx="7366000" cy="765175"/>
          </a:xfrm>
        </p:spPr>
        <p:txBody>
          <a:bodyPr/>
          <a:lstStyle/>
          <a:p>
            <a:pPr indent="-117475"/>
            <a:r>
              <a:rPr lang="en-US" sz="3200" smtClean="0">
                <a:solidFill>
                  <a:schemeClr val="tx1"/>
                </a:solidFill>
              </a:rPr>
              <a:t>Call Recording </a:t>
            </a:r>
          </a:p>
          <a:p>
            <a:pPr indent="-117475"/>
            <a:r>
              <a:rPr lang="en-US" sz="3200" smtClean="0">
                <a:solidFill>
                  <a:schemeClr val="tx1"/>
                </a:solidFill>
              </a:rPr>
              <a:t>Provisioning &amp; Call Flows</a:t>
            </a:r>
            <a:endParaRPr lang="en-US" sz="3200" smtClean="0"/>
          </a:p>
        </p:txBody>
      </p:sp>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663575" y="390525"/>
            <a:ext cx="7543800" cy="457200"/>
          </a:xfrm>
        </p:spPr>
        <p:txBody>
          <a:bodyPr/>
          <a:lstStyle/>
          <a:p>
            <a:pPr eaLnBrk="1" hangingPunct="1"/>
            <a:r>
              <a:rPr lang="en-US" smtClean="0"/>
              <a:t>Silent Monitoring</a:t>
            </a:r>
          </a:p>
        </p:txBody>
      </p:sp>
      <p:sp>
        <p:nvSpPr>
          <p:cNvPr id="95235" name="Rectangle 3"/>
          <p:cNvSpPr>
            <a:spLocks noGrp="1" noChangeArrowheads="1"/>
          </p:cNvSpPr>
          <p:nvPr>
            <p:ph type="body" idx="1"/>
          </p:nvPr>
        </p:nvSpPr>
        <p:spPr>
          <a:xfrm>
            <a:off x="538163" y="1150938"/>
            <a:ext cx="8121650" cy="5262562"/>
          </a:xfrm>
        </p:spPr>
        <p:txBody>
          <a:bodyPr/>
          <a:lstStyle/>
          <a:p>
            <a:pPr eaLnBrk="1" hangingPunct="1">
              <a:lnSpc>
                <a:spcPct val="85000"/>
              </a:lnSpc>
              <a:spcBef>
                <a:spcPts val="1500"/>
              </a:spcBef>
            </a:pPr>
            <a:r>
              <a:rPr lang="en-US" sz="2000" dirty="0" smtClean="0"/>
              <a:t>Invoked through CTI enabled desktop (JTAPI/TAPI) or phone-based application (XML, Midlet) </a:t>
            </a:r>
          </a:p>
          <a:p>
            <a:pPr marL="808038" lvl="1" indent="-233363">
              <a:lnSpc>
                <a:spcPct val="75000"/>
              </a:lnSpc>
              <a:buFontTx/>
              <a:buChar char="–"/>
            </a:pPr>
            <a:r>
              <a:rPr lang="en-US" dirty="0"/>
              <a:t>Many Recording Partners offer applications that can trigger silent monitoring for non-contact center environments  </a:t>
            </a:r>
          </a:p>
          <a:p>
            <a:pPr marL="808038" lvl="1" indent="-233363" eaLnBrk="1" hangingPunct="1">
              <a:lnSpc>
                <a:spcPct val="75000"/>
              </a:lnSpc>
              <a:buFontTx/>
              <a:buChar char="–"/>
            </a:pPr>
            <a:r>
              <a:rPr lang="en-US" dirty="0"/>
              <a:t>Softkey invocation is planned for a later release </a:t>
            </a:r>
            <a:r>
              <a:rPr lang="en-US" dirty="0" smtClean="0"/>
              <a:t/>
            </a:r>
            <a:br>
              <a:rPr lang="en-US" dirty="0" smtClean="0"/>
            </a:br>
            <a:endParaRPr lang="en-US" dirty="0" smtClean="0"/>
          </a:p>
          <a:p>
            <a:pPr eaLnBrk="1" hangingPunct="1">
              <a:lnSpc>
                <a:spcPct val="75000"/>
              </a:lnSpc>
            </a:pPr>
            <a:r>
              <a:rPr lang="en-US" sz="2000" dirty="0" smtClean="0"/>
              <a:t>Silent Monitoring has no perceptible effect on</a:t>
            </a:r>
            <a:r>
              <a:rPr lang="en-US" dirty="0" smtClean="0"/>
              <a:t> </a:t>
            </a:r>
          </a:p>
          <a:p>
            <a:pPr marL="808038" lvl="1" indent="-233363">
              <a:lnSpc>
                <a:spcPct val="75000"/>
              </a:lnSpc>
              <a:buFontTx/>
              <a:buChar char="–"/>
            </a:pPr>
            <a:r>
              <a:rPr lang="en-US" dirty="0"/>
              <a:t>The agent or caller’s visual display  </a:t>
            </a:r>
          </a:p>
          <a:p>
            <a:pPr marL="808038" lvl="1" indent="-233363">
              <a:lnSpc>
                <a:spcPct val="75000"/>
              </a:lnSpc>
              <a:buFontTx/>
              <a:buChar char="–"/>
            </a:pPr>
            <a:r>
              <a:rPr lang="en-US" dirty="0"/>
              <a:t>Any perceptible audio artifacts which might tip off the agent or the customer that their call is being observed  </a:t>
            </a:r>
            <a:r>
              <a:rPr lang="en-US" dirty="0" smtClean="0"/>
              <a:t/>
            </a:r>
            <a:br>
              <a:rPr lang="en-US" dirty="0" smtClean="0"/>
            </a:br>
            <a:r>
              <a:rPr lang="en-US" dirty="0" smtClean="0"/>
              <a:t/>
            </a:r>
            <a:br>
              <a:rPr lang="en-US" dirty="0" smtClean="0"/>
            </a:br>
            <a:endParaRPr lang="en-US" dirty="0" smtClean="0"/>
          </a:p>
          <a:p>
            <a:pPr eaLnBrk="1" hangingPunct="1">
              <a:lnSpc>
                <a:spcPct val="75000"/>
              </a:lnSpc>
            </a:pPr>
            <a:r>
              <a:rPr lang="en-US" sz="2000" dirty="0" smtClean="0"/>
              <a:t>A single mixed (Agent + Caller) RTP stream is delivered to the Supervisor’s phone under Unified CM control</a:t>
            </a:r>
          </a:p>
          <a:p>
            <a:pPr marL="808038" lvl="1" indent="-233363" eaLnBrk="1" hangingPunct="1">
              <a:lnSpc>
                <a:spcPct val="75000"/>
              </a:lnSpc>
              <a:buFontTx/>
              <a:buChar char="–"/>
            </a:pPr>
            <a:r>
              <a:rPr lang="en-US" dirty="0" smtClean="0"/>
              <a:t>Provides Call Admission Control, Bandwidth Reservation, and Codec Negotiation </a:t>
            </a:r>
          </a:p>
          <a:p>
            <a:pPr marL="808038" lvl="1" indent="-233363" eaLnBrk="1" hangingPunct="1">
              <a:lnSpc>
                <a:spcPct val="75000"/>
              </a:lnSpc>
              <a:buFontTx/>
              <a:buChar char="–"/>
            </a:pPr>
            <a:r>
              <a:rPr lang="en-US" dirty="0" smtClean="0"/>
              <a:t>Allows Supervisors to monitor calls through their IP phone </a:t>
            </a:r>
            <a:br>
              <a:rPr lang="en-US" dirty="0" smtClean="0"/>
            </a:br>
            <a:endParaRPr lang="en-US" dirty="0" smtClean="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en-US" smtClean="0"/>
              <a:t>Call Recording – Provisioning a Recorder</a:t>
            </a:r>
          </a:p>
        </p:txBody>
      </p:sp>
      <p:sp>
        <p:nvSpPr>
          <p:cNvPr id="125955" name="Rectangle 3"/>
          <p:cNvSpPr>
            <a:spLocks noGrp="1" noChangeArrowheads="1"/>
          </p:cNvSpPr>
          <p:nvPr>
            <p:ph type="body" sz="quarter" idx="10"/>
          </p:nvPr>
        </p:nvSpPr>
        <p:spPr>
          <a:xfrm>
            <a:off x="239713" y="1135781"/>
            <a:ext cx="8578850" cy="5130265"/>
          </a:xfrm>
        </p:spPr>
        <p:txBody>
          <a:bodyPr>
            <a:normAutofit/>
          </a:bodyPr>
          <a:lstStyle/>
          <a:p>
            <a:pPr marL="457200" indent="-457200" eaLnBrk="1" hangingPunct="1">
              <a:lnSpc>
                <a:spcPct val="85000"/>
              </a:lnSpc>
              <a:buFont typeface="Arial" pitchFamily="34" charset="0"/>
              <a:buNone/>
            </a:pPr>
            <a:r>
              <a:rPr lang="en-US" sz="1800" dirty="0" smtClean="0"/>
              <a:t>To connect a Recorder to Unified CM:</a:t>
            </a:r>
          </a:p>
          <a:p>
            <a:pPr marL="457200" indent="-457200" eaLnBrk="1" hangingPunct="1">
              <a:lnSpc>
                <a:spcPct val="85000"/>
              </a:lnSpc>
              <a:buFont typeface="Arial" pitchFamily="34" charset="0"/>
              <a:buAutoNum type="arabicPeriod"/>
            </a:pPr>
            <a:r>
              <a:rPr lang="en-US" sz="1800" dirty="0" smtClean="0"/>
              <a:t>Create a new Recording Profile from the Device Settings Menu </a:t>
            </a:r>
            <a:endParaRPr lang="en-US" sz="1800" dirty="0" smtClean="0">
              <a:solidFill>
                <a:schemeClr val="accent2"/>
              </a:solidFill>
            </a:endParaRPr>
          </a:p>
          <a:p>
            <a:pPr marL="955675" lvl="1" indent="-381000" eaLnBrk="1" hangingPunct="1">
              <a:lnSpc>
                <a:spcPct val="85000"/>
              </a:lnSpc>
              <a:buFont typeface="Arial" pitchFamily="34" charset="0"/>
              <a:buChar char="•"/>
            </a:pPr>
            <a:r>
              <a:rPr lang="en-US" sz="1800" dirty="0" smtClean="0"/>
              <a:t>Assign a DN for the recorder in the Recording Destination Address </a:t>
            </a:r>
          </a:p>
          <a:p>
            <a:pPr marL="955675" lvl="1" indent="-381000" eaLnBrk="1" hangingPunct="1">
              <a:lnSpc>
                <a:spcPct val="85000"/>
              </a:lnSpc>
              <a:spcBef>
                <a:spcPct val="20000"/>
              </a:spcBef>
              <a:buFont typeface="Arial" pitchFamily="34" charset="0"/>
              <a:buChar char="•"/>
            </a:pPr>
            <a:r>
              <a:rPr lang="en-US" sz="1800" dirty="0" smtClean="0"/>
              <a:t>Configure the Recording Calling Search Space with a partition for the Recorder </a:t>
            </a:r>
          </a:p>
          <a:p>
            <a:pPr marL="457200" indent="-457200" eaLnBrk="1" hangingPunct="1">
              <a:lnSpc>
                <a:spcPct val="85000"/>
              </a:lnSpc>
              <a:buFont typeface="Arial" pitchFamily="34" charset="0"/>
              <a:buAutoNum type="arabicPeriod"/>
            </a:pPr>
            <a:r>
              <a:rPr lang="en-US" sz="1800" dirty="0" smtClean="0"/>
              <a:t>Create a new SIP Trunk device from the new device configuration page </a:t>
            </a:r>
          </a:p>
          <a:p>
            <a:pPr marL="955675" lvl="1" indent="-381000" eaLnBrk="1" hangingPunct="1">
              <a:lnSpc>
                <a:spcPct val="50000"/>
              </a:lnSpc>
              <a:buFont typeface="Arial" pitchFamily="34" charset="0"/>
              <a:buChar char="•"/>
            </a:pPr>
            <a:r>
              <a:rPr lang="en-US" sz="1800" dirty="0" smtClean="0"/>
              <a:t>Enter the Device Name and IP address of the recorder </a:t>
            </a:r>
          </a:p>
          <a:p>
            <a:pPr marL="955675" lvl="1" indent="-381000" eaLnBrk="1" hangingPunct="1">
              <a:lnSpc>
                <a:spcPct val="50000"/>
              </a:lnSpc>
              <a:buFont typeface="Arial" pitchFamily="34" charset="0"/>
              <a:buChar char="•"/>
            </a:pPr>
            <a:r>
              <a:rPr lang="en-US" sz="1800" dirty="0" smtClean="0"/>
              <a:t>Select a partition that will be used for recording </a:t>
            </a:r>
          </a:p>
          <a:p>
            <a:pPr marL="457200" indent="-457200" eaLnBrk="1" hangingPunct="1">
              <a:lnSpc>
                <a:spcPct val="85000"/>
              </a:lnSpc>
              <a:buFont typeface="Arial" pitchFamily="34" charset="0"/>
              <a:buAutoNum type="arabicPeriod"/>
            </a:pPr>
            <a:r>
              <a:rPr lang="en-US" sz="1800" dirty="0" smtClean="0"/>
              <a:t>Create a new Recorder Route Group that contains the Recorder SIP Trunks </a:t>
            </a:r>
          </a:p>
          <a:p>
            <a:pPr marL="457200" indent="-457200" eaLnBrk="1" hangingPunct="1">
              <a:lnSpc>
                <a:spcPct val="85000"/>
              </a:lnSpc>
              <a:buFont typeface="Arial" pitchFamily="34" charset="0"/>
              <a:buAutoNum type="arabicPeriod"/>
            </a:pPr>
            <a:r>
              <a:rPr lang="en-US" sz="1800" dirty="0" smtClean="0"/>
              <a:t>Create a new Route List that contains the Recorder Route Group </a:t>
            </a:r>
          </a:p>
          <a:p>
            <a:pPr marL="457200" indent="-457200" eaLnBrk="1" hangingPunct="1">
              <a:lnSpc>
                <a:spcPct val="85000"/>
              </a:lnSpc>
              <a:buFont typeface="Arial" pitchFamily="34" charset="0"/>
              <a:buAutoNum type="arabicPeriod"/>
            </a:pPr>
            <a:r>
              <a:rPr lang="en-US" sz="1800" dirty="0" smtClean="0"/>
              <a:t>Create a new Route Pattern based on the DN for the Recorder and point to Recorder Route List </a:t>
            </a:r>
          </a:p>
          <a:p>
            <a:pPr marL="457200" indent="-457200" eaLnBrk="1" hangingPunct="1">
              <a:lnSpc>
                <a:spcPct val="85000"/>
              </a:lnSpc>
              <a:buFont typeface="Arial" pitchFamily="34" charset="0"/>
              <a:buAutoNum type="arabicPeriod"/>
            </a:pPr>
            <a:r>
              <a:rPr lang="en-US" sz="1800" dirty="0" smtClean="0"/>
              <a:t>Enable two cluster-wide Recording Tone service parameters (optional):  Play to Observed Target (True/False), Play to Connected Target (True/False) </a:t>
            </a:r>
          </a:p>
          <a:p>
            <a:pPr marL="457200" indent="-457200" eaLnBrk="1" hangingPunct="1">
              <a:lnSpc>
                <a:spcPct val="85000"/>
              </a:lnSpc>
              <a:buFont typeface="Arial" pitchFamily="34" charset="0"/>
              <a:buAutoNum type="arabicPeriod"/>
            </a:pPr>
            <a:r>
              <a:rPr lang="en-US" sz="1800" dirty="0" smtClean="0"/>
              <a:t>Complete the vendor specific guidelines for CTI connections (optional)</a:t>
            </a:r>
          </a:p>
        </p:txBody>
      </p:sp>
    </p:spTree>
  </p:cSld>
  <p:clrMapOvr>
    <a:masterClrMapping/>
  </p:clrMapOvr>
  <p:transition>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smtClean="0"/>
              <a:t>Call Recording – Provisioning a Phone</a:t>
            </a:r>
          </a:p>
        </p:txBody>
      </p:sp>
      <p:sp>
        <p:nvSpPr>
          <p:cNvPr id="126979" name="Rectangle 3"/>
          <p:cNvSpPr>
            <a:spLocks noGrp="1" noChangeArrowheads="1"/>
          </p:cNvSpPr>
          <p:nvPr>
            <p:ph type="body" sz="quarter" idx="10"/>
          </p:nvPr>
        </p:nvSpPr>
        <p:spPr/>
        <p:txBody>
          <a:bodyPr>
            <a:normAutofit/>
          </a:bodyPr>
          <a:lstStyle/>
          <a:p>
            <a:pPr marL="457200" indent="-457200" eaLnBrk="1" hangingPunct="1">
              <a:lnSpc>
                <a:spcPct val="85000"/>
              </a:lnSpc>
              <a:buFont typeface="Arial" pitchFamily="34" charset="0"/>
              <a:buNone/>
            </a:pPr>
            <a:r>
              <a:rPr lang="en-US" dirty="0" smtClean="0"/>
              <a:t>To enable a phone for call recording:</a:t>
            </a:r>
          </a:p>
          <a:p>
            <a:pPr marL="457200" indent="-457200" eaLnBrk="1" hangingPunct="1">
              <a:lnSpc>
                <a:spcPct val="85000"/>
              </a:lnSpc>
              <a:buFont typeface="Arial" pitchFamily="34" charset="0"/>
              <a:buAutoNum type="arabicPeriod"/>
            </a:pPr>
            <a:r>
              <a:rPr lang="en-US" dirty="0" smtClean="0"/>
              <a:t>Enable the Built-In-Bridge (BIB) on the Device page </a:t>
            </a:r>
          </a:p>
          <a:p>
            <a:pPr marL="457200" indent="-457200" eaLnBrk="1" hangingPunct="1">
              <a:lnSpc>
                <a:spcPct val="85000"/>
              </a:lnSpc>
              <a:buFont typeface="Arial" pitchFamily="34" charset="0"/>
              <a:buAutoNum type="arabicPeriod"/>
            </a:pPr>
            <a:r>
              <a:rPr lang="en-US" dirty="0" smtClean="0"/>
              <a:t>Select a Recording Profile for each line appearance </a:t>
            </a:r>
          </a:p>
          <a:p>
            <a:pPr marL="457200" indent="-457200" eaLnBrk="1" hangingPunct="1">
              <a:lnSpc>
                <a:spcPct val="85000"/>
              </a:lnSpc>
              <a:buFont typeface="Arial" pitchFamily="34" charset="0"/>
              <a:buAutoNum type="arabicPeriod"/>
            </a:pPr>
            <a:r>
              <a:rPr lang="en-US" dirty="0" smtClean="0"/>
              <a:t>Choose the desired recording option for each line appearance - Automatic Recording or Selective Recording, or Recording Disabled (default)</a:t>
            </a:r>
            <a:r>
              <a:rPr lang="en-US" sz="2200" dirty="0" smtClean="0"/>
              <a:t> </a:t>
            </a:r>
          </a:p>
          <a:p>
            <a:pPr marL="457200" indent="-457200" eaLnBrk="1" hangingPunct="1">
              <a:lnSpc>
                <a:spcPct val="85000"/>
              </a:lnSpc>
              <a:buFont typeface="Arial" pitchFamily="34" charset="0"/>
              <a:buAutoNum type="arabicPeriod"/>
            </a:pPr>
            <a:r>
              <a:rPr lang="en-US" sz="2200" dirty="0" smtClean="0"/>
              <a:t>Add the record softkey or programmable line key to the device template and associate this with the IP phone</a:t>
            </a:r>
          </a:p>
          <a:p>
            <a:pPr marL="457200" indent="-457200" eaLnBrk="1" hangingPunct="1">
              <a:lnSpc>
                <a:spcPct val="85000"/>
              </a:lnSpc>
              <a:buFont typeface="Arial" pitchFamily="34" charset="0"/>
              <a:buAutoNum type="arabicPeriod"/>
            </a:pPr>
            <a:r>
              <a:rPr lang="en-US" sz="2200" dirty="0" smtClean="0"/>
              <a:t>Disable codecs (</a:t>
            </a:r>
            <a:r>
              <a:rPr lang="en-US" sz="2200" dirty="0" err="1" smtClean="0"/>
              <a:t>G.722</a:t>
            </a:r>
            <a:r>
              <a:rPr lang="en-US" sz="2200" dirty="0" smtClean="0"/>
              <a:t>/iSAC/iLBC) which the Recorder may not support either via Service Parameters or via the Audio Codec Preference List</a:t>
            </a:r>
          </a:p>
          <a:p>
            <a:pPr marL="457200" indent="-457200" eaLnBrk="1" hangingPunct="1">
              <a:lnSpc>
                <a:spcPct val="85000"/>
              </a:lnSpc>
              <a:buFont typeface="Arial" pitchFamily="34" charset="0"/>
              <a:buAutoNum type="arabicPeriod"/>
            </a:pPr>
            <a:endParaRPr lang="en-US" dirty="0" smtClean="0"/>
          </a:p>
          <a:p>
            <a:pPr marL="457200" indent="-457200" eaLnBrk="1" hangingPunct="1">
              <a:lnSpc>
                <a:spcPct val="85000"/>
              </a:lnSpc>
              <a:buFont typeface="Arial" pitchFamily="34" charset="0"/>
              <a:buAutoNum type="arabicPeriod"/>
            </a:pPr>
            <a:endParaRPr lang="en-US" dirty="0" smtClean="0"/>
          </a:p>
          <a:p>
            <a:pPr marL="457200" indent="-457200" eaLnBrk="1" hangingPunct="1">
              <a:lnSpc>
                <a:spcPct val="85000"/>
              </a:lnSpc>
              <a:buFont typeface="Arial" pitchFamily="34" charset="0"/>
              <a:buNone/>
            </a:pPr>
            <a:endParaRPr lang="en-US" dirty="0" smtClean="0">
              <a:solidFill>
                <a:schemeClr val="accent2"/>
              </a:solidFill>
            </a:endParaRPr>
          </a:p>
        </p:txBody>
      </p:sp>
    </p:spTree>
  </p:cSld>
  <p:clrMapOvr>
    <a:masterClrMapping/>
  </p:clrMapOvr>
  <p:transition>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r>
              <a:rPr lang="en-US" smtClean="0"/>
              <a:t>Recording Definitions</a:t>
            </a:r>
          </a:p>
        </p:txBody>
      </p:sp>
      <p:sp>
        <p:nvSpPr>
          <p:cNvPr id="128003" name="Content Placeholder 2"/>
          <p:cNvSpPr>
            <a:spLocks noGrp="1"/>
          </p:cNvSpPr>
          <p:nvPr>
            <p:ph type="body" sz="quarter" idx="10"/>
          </p:nvPr>
        </p:nvSpPr>
        <p:spPr/>
        <p:txBody>
          <a:bodyPr/>
          <a:lstStyle/>
          <a:p>
            <a:r>
              <a:rPr lang="en-US" b="1" smtClean="0">
                <a:solidFill>
                  <a:schemeClr val="accent1"/>
                </a:solidFill>
              </a:rPr>
              <a:t>Calling Party (Caller) </a:t>
            </a:r>
            <a:r>
              <a:rPr lang="en-US" smtClean="0"/>
              <a:t>– Refers to the person making the call; typically a Customer in a call center environment, but can be anyone </a:t>
            </a:r>
          </a:p>
          <a:p>
            <a:r>
              <a:rPr lang="en-US" b="1" smtClean="0">
                <a:solidFill>
                  <a:schemeClr val="accent1"/>
                </a:solidFill>
              </a:rPr>
              <a:t>Called Party (Agent) </a:t>
            </a:r>
            <a:r>
              <a:rPr lang="en-US" smtClean="0"/>
              <a:t>– Refers to the person receiving the call; typically an Agent in a call center environment, but can be any User </a:t>
            </a:r>
          </a:p>
          <a:p>
            <a:pPr eaLnBrk="1" hangingPunct="1"/>
            <a:r>
              <a:rPr lang="en-US" b="1" smtClean="0">
                <a:solidFill>
                  <a:schemeClr val="accent1"/>
                </a:solidFill>
              </a:rPr>
              <a:t>Recorder</a:t>
            </a:r>
            <a:r>
              <a:rPr lang="en-US" smtClean="0"/>
              <a:t> – Media capture server</a:t>
            </a:r>
          </a:p>
          <a:p>
            <a:pPr eaLnBrk="1" hangingPunct="1"/>
            <a:r>
              <a:rPr lang="en-US" b="1" smtClean="0">
                <a:solidFill>
                  <a:schemeClr val="accent1"/>
                </a:solidFill>
              </a:rPr>
              <a:t>BIB</a:t>
            </a:r>
            <a:r>
              <a:rPr lang="en-US" smtClean="0"/>
              <a:t> – Built-in-bridge; IP Phone’s internal DSP resources responsible for forwarding media to Recorder</a:t>
            </a:r>
          </a:p>
          <a:p>
            <a:endParaRPr lang="en-US" smtClean="0"/>
          </a:p>
        </p:txBody>
      </p:sp>
    </p:spTree>
  </p:cSld>
  <p:clrMapOvr>
    <a:masterClrMapping/>
  </p:clrMapOvr>
  <p:transition>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p:txBody>
          <a:bodyPr/>
          <a:lstStyle/>
          <a:p>
            <a:pPr eaLnBrk="1" hangingPunct="1"/>
            <a:r>
              <a:rPr lang="en-US" sz="3200" dirty="0" smtClean="0"/>
              <a:t>Recorder redirects recording to new destination</a:t>
            </a:r>
          </a:p>
        </p:txBody>
      </p:sp>
      <p:sp>
        <p:nvSpPr>
          <p:cNvPr id="84995" name="Rectangle 3"/>
          <p:cNvSpPr>
            <a:spLocks noGrp="1" noChangeArrowheads="1"/>
          </p:cNvSpPr>
          <p:nvPr>
            <p:ph type="body" sz="quarter" idx="10"/>
          </p:nvPr>
        </p:nvSpPr>
        <p:spPr>
          <a:xfrm>
            <a:off x="239713" y="981777"/>
            <a:ext cx="3841399" cy="5342021"/>
          </a:xfrm>
        </p:spPr>
        <p:txBody>
          <a:bodyPr>
            <a:normAutofit/>
          </a:bodyPr>
          <a:lstStyle/>
          <a:p>
            <a:pPr marL="304800" indent="-304800" eaLnBrk="1" hangingPunct="1">
              <a:lnSpc>
                <a:spcPct val="75000"/>
              </a:lnSpc>
              <a:defRPr/>
            </a:pPr>
            <a:r>
              <a:rPr lang="en-US" sz="1600" dirty="0" smtClean="0"/>
              <a:t>Two Recorders are registered with a SIP proxy  </a:t>
            </a:r>
          </a:p>
          <a:p>
            <a:pPr marL="288925" indent="-288925" eaLnBrk="1" hangingPunct="1">
              <a:lnSpc>
                <a:spcPct val="75000"/>
              </a:lnSpc>
              <a:defRPr/>
            </a:pPr>
            <a:r>
              <a:rPr lang="en-US" sz="1500" dirty="0" smtClean="0"/>
              <a:t>Cisco Unified CM sends two call setup messages to the BiB (Called) device </a:t>
            </a:r>
          </a:p>
          <a:p>
            <a:pPr marL="342900" lvl="1" indent="117475" eaLnBrk="1" hangingPunct="1">
              <a:lnSpc>
                <a:spcPct val="75000"/>
              </a:lnSpc>
              <a:defRPr/>
            </a:pPr>
            <a:r>
              <a:rPr lang="en-US" sz="1500" dirty="0" smtClean="0"/>
              <a:t>1st call is for Calling Party stream</a:t>
            </a:r>
          </a:p>
          <a:p>
            <a:pPr marL="342900" lvl="1" indent="117475" eaLnBrk="1" hangingPunct="1">
              <a:lnSpc>
                <a:spcPct val="75000"/>
              </a:lnSpc>
              <a:defRPr/>
            </a:pPr>
            <a:r>
              <a:rPr lang="en-US" sz="1500" dirty="0" smtClean="0"/>
              <a:t>2nd call is for Called Party stream </a:t>
            </a:r>
          </a:p>
          <a:p>
            <a:pPr marL="304800" indent="-304800" eaLnBrk="1" hangingPunct="1">
              <a:lnSpc>
                <a:spcPct val="75000"/>
              </a:lnSpc>
              <a:defRPr/>
            </a:pPr>
            <a:r>
              <a:rPr lang="en-US" sz="1600" dirty="0" smtClean="0"/>
              <a:t>Unified CM INVITES Recorder 1 to both calls </a:t>
            </a:r>
          </a:p>
          <a:p>
            <a:pPr marL="304800" indent="-304800" eaLnBrk="1" hangingPunct="1">
              <a:lnSpc>
                <a:spcPct val="75000"/>
              </a:lnSpc>
              <a:defRPr/>
            </a:pPr>
            <a:r>
              <a:rPr lang="en-US" sz="1600" dirty="0" smtClean="0"/>
              <a:t>Recorder returns 3xx with Recorder 2 DN in response to the </a:t>
            </a:r>
            <a:r>
              <a:rPr lang="en-US" sz="1600" dirty="0" err="1" smtClean="0"/>
              <a:t>INVITEs</a:t>
            </a:r>
            <a:r>
              <a:rPr lang="en-US" sz="1600" dirty="0" smtClean="0"/>
              <a:t> </a:t>
            </a:r>
          </a:p>
          <a:p>
            <a:pPr marL="304800" indent="-304800" eaLnBrk="1" hangingPunct="1">
              <a:lnSpc>
                <a:spcPct val="75000"/>
              </a:lnSpc>
              <a:defRPr/>
            </a:pPr>
            <a:r>
              <a:rPr lang="en-US" sz="1600" dirty="0" smtClean="0"/>
              <a:t>Unified CM redirects the recording call by sending new Setup messages to the Called Party phone and new </a:t>
            </a:r>
            <a:r>
              <a:rPr lang="en-US" sz="1600" dirty="0" err="1" smtClean="0"/>
              <a:t>INVITEs</a:t>
            </a:r>
            <a:r>
              <a:rPr lang="en-US" sz="1600" dirty="0" smtClean="0"/>
              <a:t> to Recorder 2 </a:t>
            </a:r>
          </a:p>
          <a:p>
            <a:pPr marL="304800" indent="-304800" eaLnBrk="1" hangingPunct="1">
              <a:lnSpc>
                <a:spcPct val="75000"/>
              </a:lnSpc>
              <a:defRPr/>
            </a:pPr>
            <a:r>
              <a:rPr lang="en-US" sz="1600" dirty="0" smtClean="0"/>
              <a:t>Called party device sends both media streams to Recorder 2</a:t>
            </a:r>
          </a:p>
          <a:p>
            <a:pPr marL="304800" indent="-304800" eaLnBrk="1" hangingPunct="1">
              <a:lnSpc>
                <a:spcPct val="75000"/>
              </a:lnSpc>
              <a:defRPr/>
            </a:pPr>
            <a:r>
              <a:rPr lang="en-US" sz="1600" dirty="0" smtClean="0"/>
              <a:t>Recorder 2 may choose to reply with another Redirect </a:t>
            </a:r>
            <a:r>
              <a:rPr lang="en-US" sz="1600" dirty="0" err="1" smtClean="0"/>
              <a:t>3XX</a:t>
            </a:r>
            <a:r>
              <a:rPr lang="en-US" sz="1600" dirty="0" smtClean="0"/>
              <a:t> message   Unified CM will process the  Redirect accordingly </a:t>
            </a:r>
          </a:p>
        </p:txBody>
      </p:sp>
      <p:sp>
        <p:nvSpPr>
          <p:cNvPr id="34821" name="Rectangle 4"/>
          <p:cNvSpPr>
            <a:spLocks noChangeArrowheads="1"/>
          </p:cNvSpPr>
          <p:nvPr/>
        </p:nvSpPr>
        <p:spPr bwMode="auto">
          <a:xfrm>
            <a:off x="0" y="552450"/>
            <a:ext cx="9144000" cy="0"/>
          </a:xfrm>
          <a:prstGeom prst="rect">
            <a:avLst/>
          </a:prstGeom>
          <a:noFill/>
          <a:ln w="9525" algn="ctr">
            <a:noFill/>
            <a:miter lim="800000"/>
            <a:headEnd type="none" w="lg" len="lg"/>
            <a:tailEnd type="none" w="lg" len="lg"/>
          </a:ln>
        </p:spPr>
        <p:txBody>
          <a:bodyPr wrap="none" lIns="82124" tIns="41061" rIns="82124" bIns="41061" anchor="ctr">
            <a:spAutoFit/>
          </a:bodyPr>
          <a:lstStyle/>
          <a:p>
            <a:endParaRPr lang="en-US"/>
          </a:p>
        </p:txBody>
      </p:sp>
      <p:sp>
        <p:nvSpPr>
          <p:cNvPr id="34822"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4818" name="Object 6"/>
          <p:cNvGraphicFramePr>
            <a:graphicFrameLocks noChangeAspect="1"/>
          </p:cNvGraphicFramePr>
          <p:nvPr/>
        </p:nvGraphicFramePr>
        <p:xfrm>
          <a:off x="3819525" y="828675"/>
          <a:ext cx="5324475" cy="5572125"/>
        </p:xfrm>
        <a:graphic>
          <a:graphicData uri="http://schemas.openxmlformats.org/presentationml/2006/ole">
            <p:oleObj spid="_x0000_s35842" name="Visio" r:id="rId3" imgW="5181304" imgH="5753478" progId="Visio.Drawing.11">
              <p:embed/>
            </p:oleObj>
          </a:graphicData>
        </a:graphic>
      </p:graphicFrame>
    </p:spTree>
  </p:cSld>
  <p:clrMapOvr>
    <a:masterClrMapping/>
  </p:clrMapOvr>
  <p:transition>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lstStyle/>
          <a:p>
            <a:pPr eaLnBrk="1" hangingPunct="1"/>
            <a:r>
              <a:rPr lang="en-US" sz="3200" dirty="0" smtClean="0"/>
              <a:t>Called party puts call on hold while being recorded</a:t>
            </a:r>
          </a:p>
        </p:txBody>
      </p:sp>
      <p:sp>
        <p:nvSpPr>
          <p:cNvPr id="35844" name="Rectangle 3"/>
          <p:cNvSpPr>
            <a:spLocks noGrp="1" noChangeArrowheads="1"/>
          </p:cNvSpPr>
          <p:nvPr>
            <p:ph type="body" sz="quarter" idx="10"/>
          </p:nvPr>
        </p:nvSpPr>
        <p:spPr>
          <a:xfrm>
            <a:off x="239713" y="1441345"/>
            <a:ext cx="2878872" cy="4527655"/>
          </a:xfrm>
        </p:spPr>
        <p:txBody>
          <a:bodyPr/>
          <a:lstStyle/>
          <a:p>
            <a:pPr eaLnBrk="1" hangingPunct="1"/>
            <a:r>
              <a:rPr lang="en-US" sz="2000" dirty="0" smtClean="0"/>
              <a:t>When Called Party places Calling Party on hold, recording calls are torn down </a:t>
            </a:r>
          </a:p>
          <a:p>
            <a:pPr eaLnBrk="1" hangingPunct="1"/>
            <a:r>
              <a:rPr lang="en-US" sz="2000" dirty="0" smtClean="0"/>
              <a:t>When the call is resumed, two new recording calls are   established </a:t>
            </a:r>
          </a:p>
        </p:txBody>
      </p:sp>
      <p:sp>
        <p:nvSpPr>
          <p:cNvPr id="35845" name="Rectangle 4"/>
          <p:cNvSpPr>
            <a:spLocks noChangeArrowheads="1"/>
          </p:cNvSpPr>
          <p:nvPr/>
        </p:nvSpPr>
        <p:spPr bwMode="auto">
          <a:xfrm>
            <a:off x="0" y="1295400"/>
            <a:ext cx="9144000" cy="0"/>
          </a:xfrm>
          <a:prstGeom prst="rect">
            <a:avLst/>
          </a:prstGeom>
          <a:noFill/>
          <a:ln w="9525" algn="ctr">
            <a:noFill/>
            <a:miter lim="800000"/>
            <a:headEnd/>
            <a:tailEnd/>
          </a:ln>
        </p:spPr>
        <p:txBody>
          <a:bodyPr wrap="none" anchor="ctr">
            <a:spAutoFit/>
          </a:bodyPr>
          <a:lstStyle/>
          <a:p>
            <a:endParaRPr lang="en-US"/>
          </a:p>
        </p:txBody>
      </p:sp>
      <p:sp>
        <p:nvSpPr>
          <p:cNvPr id="35846"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5842" name="Object 6"/>
          <p:cNvGraphicFramePr>
            <a:graphicFrameLocks noChangeAspect="1"/>
          </p:cNvGraphicFramePr>
          <p:nvPr/>
        </p:nvGraphicFramePr>
        <p:xfrm>
          <a:off x="2962275" y="1323975"/>
          <a:ext cx="6048375" cy="4972050"/>
        </p:xfrm>
        <a:graphic>
          <a:graphicData uri="http://schemas.openxmlformats.org/presentationml/2006/ole">
            <p:oleObj spid="_x0000_s36866" name="Visio" r:id="rId3" imgW="5191322" imgH="4265706" progId="Visio.Drawing.11">
              <p:embed/>
            </p:oleObj>
          </a:graphicData>
        </a:graphic>
      </p:graphicFrame>
    </p:spTree>
  </p:cSld>
  <p:clrMapOvr>
    <a:masterClrMapping/>
  </p:clrMapOvr>
  <p:transition>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p:txBody>
          <a:bodyPr/>
          <a:lstStyle/>
          <a:p>
            <a:pPr eaLnBrk="1" hangingPunct="1"/>
            <a:r>
              <a:rPr lang="en-US" sz="2800" dirty="0" smtClean="0"/>
              <a:t>Calling Party holds call while the Called Party is being recorded</a:t>
            </a:r>
          </a:p>
        </p:txBody>
      </p:sp>
      <p:sp>
        <p:nvSpPr>
          <p:cNvPr id="36868" name="Rectangle 3"/>
          <p:cNvSpPr>
            <a:spLocks noGrp="1" noChangeArrowheads="1"/>
          </p:cNvSpPr>
          <p:nvPr>
            <p:ph type="body" sz="half" idx="1"/>
          </p:nvPr>
        </p:nvSpPr>
        <p:spPr>
          <a:xfrm>
            <a:off x="379413" y="1270535"/>
            <a:ext cx="3063875" cy="4899259"/>
          </a:xfrm>
        </p:spPr>
        <p:txBody>
          <a:bodyPr>
            <a:normAutofit/>
          </a:bodyPr>
          <a:lstStyle/>
          <a:p>
            <a:pPr eaLnBrk="1" hangingPunct="1">
              <a:lnSpc>
                <a:spcPct val="85000"/>
              </a:lnSpc>
            </a:pPr>
            <a:r>
              <a:rPr lang="en-US" sz="1800" dirty="0" smtClean="0"/>
              <a:t>If the Calling and Called Parties are both Unified CM internal users, the recording session is maintained while the call is on hold  </a:t>
            </a:r>
          </a:p>
          <a:p>
            <a:pPr eaLnBrk="1" hangingPunct="1">
              <a:lnSpc>
                <a:spcPct val="85000"/>
              </a:lnSpc>
            </a:pPr>
            <a:r>
              <a:rPr lang="en-US" sz="1800" dirty="0" smtClean="0"/>
              <a:t>If a MOH source is configured, Unified CM will insert it into the audio stream and it will be sent to the Recorder   </a:t>
            </a:r>
          </a:p>
          <a:p>
            <a:pPr eaLnBrk="1" hangingPunct="1">
              <a:lnSpc>
                <a:spcPct val="85000"/>
              </a:lnSpc>
            </a:pPr>
            <a:r>
              <a:rPr lang="en-US" sz="1800" dirty="0" smtClean="0"/>
              <a:t>If the Calling Party is an external user or sits behind a voice gateway, Unified CM may not be aware of the Calling party hold event, so the recording is unaffected </a:t>
            </a:r>
          </a:p>
        </p:txBody>
      </p:sp>
      <p:sp>
        <p:nvSpPr>
          <p:cNvPr id="36869" name="Rectangle 4"/>
          <p:cNvSpPr>
            <a:spLocks noChangeArrowheads="1"/>
          </p:cNvSpPr>
          <p:nvPr/>
        </p:nvSpPr>
        <p:spPr bwMode="auto">
          <a:xfrm>
            <a:off x="0" y="1557338"/>
            <a:ext cx="9144000" cy="0"/>
          </a:xfrm>
          <a:prstGeom prst="rect">
            <a:avLst/>
          </a:prstGeom>
          <a:noFill/>
          <a:ln w="9525" algn="ctr">
            <a:noFill/>
            <a:miter lim="800000"/>
            <a:headEnd/>
            <a:tailEnd/>
          </a:ln>
        </p:spPr>
        <p:txBody>
          <a:bodyPr wrap="none" anchor="ctr">
            <a:spAutoFit/>
          </a:bodyPr>
          <a:lstStyle/>
          <a:p>
            <a:endParaRPr lang="en-US"/>
          </a:p>
        </p:txBody>
      </p:sp>
      <p:sp>
        <p:nvSpPr>
          <p:cNvPr id="36870"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6866" name="Object 6"/>
          <p:cNvGraphicFramePr>
            <a:graphicFrameLocks noChangeAspect="1"/>
          </p:cNvGraphicFramePr>
          <p:nvPr/>
        </p:nvGraphicFramePr>
        <p:xfrm>
          <a:off x="3267075" y="1285875"/>
          <a:ext cx="5705475" cy="4810125"/>
        </p:xfrm>
        <a:graphic>
          <a:graphicData uri="http://schemas.openxmlformats.org/presentationml/2006/ole">
            <p:oleObj spid="_x0000_s37890" name="Visio" r:id="rId3" imgW="5142071" imgH="3741896" progId="Visio.Drawing.11">
              <p:embed/>
            </p:oleObj>
          </a:graphicData>
        </a:graphic>
      </p:graphicFrame>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p:txBody>
          <a:bodyPr/>
          <a:lstStyle/>
          <a:p>
            <a:pPr eaLnBrk="1" hangingPunct="1"/>
            <a:r>
              <a:rPr lang="en-US" sz="3200" dirty="0" smtClean="0"/>
              <a:t>Simultaneous recording of multiple Called Parties sharing the same line  </a:t>
            </a:r>
          </a:p>
        </p:txBody>
      </p:sp>
      <p:sp>
        <p:nvSpPr>
          <p:cNvPr id="37892" name="Rectangle 3"/>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sp>
        <p:nvSpPr>
          <p:cNvPr id="37893" name="Rectangle 5"/>
          <p:cNvSpPr>
            <a:spLocks noGrp="1" noChangeArrowheads="1"/>
          </p:cNvSpPr>
          <p:nvPr>
            <p:ph type="body" sz="half" idx="1"/>
          </p:nvPr>
        </p:nvSpPr>
        <p:spPr>
          <a:xfrm>
            <a:off x="433137" y="1434165"/>
            <a:ext cx="2995863" cy="4610500"/>
          </a:xfrm>
        </p:spPr>
        <p:txBody>
          <a:bodyPr>
            <a:normAutofit/>
          </a:bodyPr>
          <a:lstStyle/>
          <a:p>
            <a:pPr eaLnBrk="1" hangingPunct="1"/>
            <a:r>
              <a:rPr lang="en-US" sz="2000" dirty="0" smtClean="0"/>
              <a:t>Unified CM supports simultaneous recording of multiple Called parties using a shared line </a:t>
            </a:r>
          </a:p>
          <a:p>
            <a:pPr eaLnBrk="1" hangingPunct="1"/>
            <a:r>
              <a:rPr lang="en-US" sz="2000" dirty="0" smtClean="0"/>
              <a:t>Calling 1 is answered by Called 1 </a:t>
            </a:r>
          </a:p>
          <a:p>
            <a:pPr eaLnBrk="1" hangingPunct="1"/>
            <a:r>
              <a:rPr lang="en-US" sz="2000" dirty="0" smtClean="0"/>
              <a:t>Calling 2 is answered by Called 2</a:t>
            </a:r>
          </a:p>
          <a:p>
            <a:pPr eaLnBrk="1" hangingPunct="1"/>
            <a:r>
              <a:rPr lang="en-US" sz="2000" dirty="0" smtClean="0"/>
              <a:t>The shared line records both calls simultaneously </a:t>
            </a:r>
          </a:p>
        </p:txBody>
      </p:sp>
      <p:sp>
        <p:nvSpPr>
          <p:cNvPr id="37894"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7890" name="Object 6"/>
          <p:cNvGraphicFramePr>
            <a:graphicFrameLocks noChangeAspect="1"/>
          </p:cNvGraphicFramePr>
          <p:nvPr/>
        </p:nvGraphicFramePr>
        <p:xfrm>
          <a:off x="2829828" y="1247775"/>
          <a:ext cx="6112042" cy="5162550"/>
        </p:xfrm>
        <a:graphic>
          <a:graphicData uri="http://schemas.openxmlformats.org/presentationml/2006/ole">
            <p:oleObj spid="_x0000_s38914" name="Visio" r:id="rId3" imgW="5597936" imgH="3541477" progId="Visio.Drawing.11">
              <p:embed/>
            </p:oleObj>
          </a:graphicData>
        </a:graphic>
      </p:graphicFrame>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pPr eaLnBrk="1" hangingPunct="1"/>
            <a:r>
              <a:rPr lang="en-US" sz="3200" dirty="0" smtClean="0"/>
              <a:t>Call segments cross several Called parties sharing the same line (DN)</a:t>
            </a:r>
          </a:p>
        </p:txBody>
      </p:sp>
      <p:sp>
        <p:nvSpPr>
          <p:cNvPr id="38916" name="Rectangle 3"/>
          <p:cNvSpPr>
            <a:spLocks noGrp="1" noChangeArrowheads="1"/>
          </p:cNvSpPr>
          <p:nvPr>
            <p:ph type="body" sz="half" idx="1"/>
          </p:nvPr>
        </p:nvSpPr>
        <p:spPr>
          <a:xfrm>
            <a:off x="529390" y="1260909"/>
            <a:ext cx="3147462" cy="4822257"/>
          </a:xfrm>
        </p:spPr>
        <p:txBody>
          <a:bodyPr>
            <a:normAutofit/>
          </a:bodyPr>
          <a:lstStyle/>
          <a:p>
            <a:pPr eaLnBrk="1" hangingPunct="1">
              <a:lnSpc>
                <a:spcPct val="85000"/>
              </a:lnSpc>
            </a:pPr>
            <a:r>
              <a:rPr lang="en-US" sz="1800" dirty="0" smtClean="0"/>
              <a:t>Called 1 and Called 2  both have a shared line configured for automatic recording</a:t>
            </a:r>
          </a:p>
          <a:p>
            <a:pPr eaLnBrk="1" hangingPunct="1">
              <a:lnSpc>
                <a:spcPct val="85000"/>
              </a:lnSpc>
            </a:pPr>
            <a:r>
              <a:rPr lang="en-US" sz="1800" dirty="0" smtClean="0"/>
              <a:t>If Called 1 puts the call on hold and Called 2 resumes the call, then the recording session for Called 1 is torn down while a new recording session for Called 2 is established   </a:t>
            </a:r>
          </a:p>
          <a:p>
            <a:pPr eaLnBrk="1" hangingPunct="1">
              <a:lnSpc>
                <a:spcPct val="85000"/>
              </a:lnSpc>
            </a:pPr>
            <a:r>
              <a:rPr lang="en-US" sz="1800" dirty="0" smtClean="0"/>
              <a:t>The same call on the shared line is recorded by two separate recording sessions </a:t>
            </a:r>
          </a:p>
        </p:txBody>
      </p:sp>
      <p:sp>
        <p:nvSpPr>
          <p:cNvPr id="38917" name="Rectangle 4"/>
          <p:cNvSpPr>
            <a:spLocks noChangeArrowheads="1"/>
          </p:cNvSpPr>
          <p:nvPr/>
        </p:nvSpPr>
        <p:spPr bwMode="auto">
          <a:xfrm>
            <a:off x="0" y="1247775"/>
            <a:ext cx="9144000" cy="0"/>
          </a:xfrm>
          <a:prstGeom prst="rect">
            <a:avLst/>
          </a:prstGeom>
          <a:noFill/>
          <a:ln w="9525" algn="ctr">
            <a:noFill/>
            <a:miter lim="800000"/>
            <a:headEnd/>
            <a:tailEnd/>
          </a:ln>
        </p:spPr>
        <p:txBody>
          <a:bodyPr wrap="none" anchor="ctr">
            <a:spAutoFit/>
          </a:bodyPr>
          <a:lstStyle/>
          <a:p>
            <a:endParaRPr lang="en-US"/>
          </a:p>
        </p:txBody>
      </p:sp>
      <p:sp>
        <p:nvSpPr>
          <p:cNvPr id="38918"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8914" name="Object 6"/>
          <p:cNvGraphicFramePr>
            <a:graphicFrameLocks noChangeAspect="1"/>
          </p:cNvGraphicFramePr>
          <p:nvPr/>
        </p:nvGraphicFramePr>
        <p:xfrm>
          <a:off x="3552825" y="1323975"/>
          <a:ext cx="5591175" cy="5105400"/>
        </p:xfrm>
        <a:graphic>
          <a:graphicData uri="http://schemas.openxmlformats.org/presentationml/2006/ole">
            <p:oleObj spid="_x0000_s39938" name="Visio" r:id="rId3" imgW="5146757" imgH="4358476" progId="Visio.Drawing.11">
              <p:embed/>
            </p:oleObj>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p:txBody>
          <a:bodyPr/>
          <a:lstStyle/>
          <a:p>
            <a:pPr eaLnBrk="1" hangingPunct="1"/>
            <a:r>
              <a:rPr lang="en-US" sz="3200" dirty="0" smtClean="0"/>
              <a:t>Call segments cross several Called Parties sharing the same line (DN) (continued)</a:t>
            </a:r>
          </a:p>
        </p:txBody>
      </p:sp>
      <p:sp>
        <p:nvSpPr>
          <p:cNvPr id="39940" name="Rectangle 3"/>
          <p:cNvSpPr>
            <a:spLocks noGrp="1" noChangeArrowheads="1"/>
          </p:cNvSpPr>
          <p:nvPr>
            <p:ph type="body" sz="half" idx="1"/>
          </p:nvPr>
        </p:nvSpPr>
        <p:spPr>
          <a:xfrm>
            <a:off x="655638" y="1636713"/>
            <a:ext cx="2782887" cy="3571875"/>
          </a:xfrm>
        </p:spPr>
        <p:txBody>
          <a:bodyPr/>
          <a:lstStyle/>
          <a:p>
            <a:pPr eaLnBrk="1" hangingPunct="1"/>
            <a:r>
              <a:rPr lang="en-US" sz="2000" dirty="0" smtClean="0"/>
              <a:t>If Called 2 is not configured for automatic recording, the recording sessions are torn down  </a:t>
            </a:r>
          </a:p>
        </p:txBody>
      </p:sp>
      <p:sp>
        <p:nvSpPr>
          <p:cNvPr id="39941" name="Rectangle 4"/>
          <p:cNvSpPr>
            <a:spLocks noChangeArrowheads="1"/>
          </p:cNvSpPr>
          <p:nvPr/>
        </p:nvSpPr>
        <p:spPr bwMode="auto">
          <a:xfrm>
            <a:off x="0" y="1185863"/>
            <a:ext cx="9144000" cy="0"/>
          </a:xfrm>
          <a:prstGeom prst="rect">
            <a:avLst/>
          </a:prstGeom>
          <a:noFill/>
          <a:ln w="9525" algn="ctr">
            <a:noFill/>
            <a:miter lim="800000"/>
            <a:headEnd/>
            <a:tailEnd/>
          </a:ln>
        </p:spPr>
        <p:txBody>
          <a:bodyPr wrap="none" anchor="ctr">
            <a:spAutoFit/>
          </a:bodyPr>
          <a:lstStyle/>
          <a:p>
            <a:endParaRPr lang="en-US"/>
          </a:p>
        </p:txBody>
      </p:sp>
      <p:sp>
        <p:nvSpPr>
          <p:cNvPr id="39942"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9938" name="Object 6"/>
          <p:cNvGraphicFramePr>
            <a:graphicFrameLocks noChangeAspect="1"/>
          </p:cNvGraphicFramePr>
          <p:nvPr/>
        </p:nvGraphicFramePr>
        <p:xfrm>
          <a:off x="3190875" y="1447800"/>
          <a:ext cx="5810250" cy="4886325"/>
        </p:xfrm>
        <a:graphic>
          <a:graphicData uri="http://schemas.openxmlformats.org/presentationml/2006/ole">
            <p:oleObj spid="_x0000_s40962" name="Visio" r:id="rId3" imgW="5271816" imgH="4488837" progId="Visio.Drawing.11">
              <p:embed/>
            </p:oleObj>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p:txBody>
          <a:bodyPr/>
          <a:lstStyle/>
          <a:p>
            <a:pPr eaLnBrk="1" hangingPunct="1"/>
            <a:r>
              <a:rPr lang="en-US" sz="2800" dirty="0" smtClean="0"/>
              <a:t>Recording a call that was barged in from a shared line</a:t>
            </a:r>
          </a:p>
        </p:txBody>
      </p:sp>
      <p:sp>
        <p:nvSpPr>
          <p:cNvPr id="40964" name="Rectangle 3"/>
          <p:cNvSpPr>
            <a:spLocks noGrp="1" noChangeArrowheads="1"/>
          </p:cNvSpPr>
          <p:nvPr>
            <p:ph type="body" sz="half" idx="1"/>
          </p:nvPr>
        </p:nvSpPr>
        <p:spPr>
          <a:xfrm>
            <a:off x="655638" y="1524000"/>
            <a:ext cx="7896225" cy="723900"/>
          </a:xfrm>
        </p:spPr>
        <p:txBody>
          <a:bodyPr/>
          <a:lstStyle/>
          <a:p>
            <a:pPr eaLnBrk="1" hangingPunct="1"/>
            <a:r>
              <a:rPr lang="en-US" sz="2000" smtClean="0"/>
              <a:t>If Called 2 barges into Called 1’s call, then the recorder will receive a mix of Called 1 and Called 2’s voices  </a:t>
            </a:r>
          </a:p>
        </p:txBody>
      </p:sp>
      <p:sp>
        <p:nvSpPr>
          <p:cNvPr id="40965" name="Rectangle 4"/>
          <p:cNvSpPr>
            <a:spLocks noChangeArrowheads="1"/>
          </p:cNvSpPr>
          <p:nvPr/>
        </p:nvSpPr>
        <p:spPr bwMode="auto">
          <a:xfrm>
            <a:off x="0" y="1962150"/>
            <a:ext cx="9144000" cy="0"/>
          </a:xfrm>
          <a:prstGeom prst="rect">
            <a:avLst/>
          </a:prstGeom>
          <a:noFill/>
          <a:ln w="9525" algn="ctr">
            <a:noFill/>
            <a:miter lim="800000"/>
            <a:headEnd/>
            <a:tailEnd/>
          </a:ln>
        </p:spPr>
        <p:txBody>
          <a:bodyPr wrap="none" anchor="ctr">
            <a:spAutoFit/>
          </a:bodyPr>
          <a:lstStyle/>
          <a:p>
            <a:endParaRPr lang="en-US"/>
          </a:p>
        </p:txBody>
      </p:sp>
      <p:sp>
        <p:nvSpPr>
          <p:cNvPr id="40966"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40962" name="Object 6"/>
          <p:cNvGraphicFramePr>
            <a:graphicFrameLocks noChangeAspect="1"/>
          </p:cNvGraphicFramePr>
          <p:nvPr/>
        </p:nvGraphicFramePr>
        <p:xfrm>
          <a:off x="673100" y="2552700"/>
          <a:ext cx="7623175" cy="3857625"/>
        </p:xfrm>
        <a:graphic>
          <a:graphicData uri="http://schemas.openxmlformats.org/presentationml/2006/ole">
            <p:oleObj spid="_x0000_s41986" name="Visio" r:id="rId3" imgW="5464932" imgH="2932091" progId="Visio.Drawing.11">
              <p:embed/>
            </p:oleObj>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793750" y="304800"/>
            <a:ext cx="7435850" cy="838200"/>
          </a:xfrm>
        </p:spPr>
        <p:txBody>
          <a:bodyPr/>
          <a:lstStyle/>
          <a:p>
            <a:r>
              <a:rPr lang="en-US" smtClean="0"/>
              <a:t>Silent Monitoring</a:t>
            </a:r>
          </a:p>
        </p:txBody>
      </p:sp>
      <p:sp>
        <p:nvSpPr>
          <p:cNvPr id="96259" name="Content Placeholder 2"/>
          <p:cNvSpPr>
            <a:spLocks noGrp="1"/>
          </p:cNvSpPr>
          <p:nvPr>
            <p:ph idx="1"/>
          </p:nvPr>
        </p:nvSpPr>
        <p:spPr>
          <a:xfrm>
            <a:off x="793750" y="1430338"/>
            <a:ext cx="7435850" cy="4695825"/>
          </a:xfrm>
        </p:spPr>
        <p:txBody>
          <a:bodyPr/>
          <a:lstStyle/>
          <a:p>
            <a:pPr eaLnBrk="1" hangingPunct="1">
              <a:lnSpc>
                <a:spcPct val="75000"/>
              </a:lnSpc>
            </a:pPr>
            <a:r>
              <a:rPr lang="en-US" smtClean="0"/>
              <a:t>For legal compliance an explicit notification, in the form of a periodic tone, can be made audible to Agent, Caller, or both to indicate a monitoring session is in progress    The tone can also be disabled </a:t>
            </a:r>
          </a:p>
          <a:p>
            <a:pPr eaLnBrk="1" hangingPunct="1">
              <a:lnSpc>
                <a:spcPct val="75000"/>
              </a:lnSpc>
            </a:pPr>
            <a:r>
              <a:rPr lang="en-US" smtClean="0"/>
              <a:t>See Devices Supported slide for a list of Cisco IP Devices which support silent monitoring</a:t>
            </a:r>
          </a:p>
          <a:p>
            <a:endParaRPr lang="en-US"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n-US" sz="3200" smtClean="0"/>
              <a:t>Transfer or </a:t>
            </a:r>
            <a:r>
              <a:rPr lang="en-US" sz="3200" dirty="0" err="1" smtClean="0"/>
              <a:t>i</a:t>
            </a:r>
            <a:r>
              <a:rPr lang="en-US" sz="3200" dirty="0" smtClean="0"/>
              <a:t>-divert and call recording</a:t>
            </a:r>
            <a:br>
              <a:rPr lang="en-US" sz="3200" dirty="0" smtClean="0"/>
            </a:br>
            <a:endParaRPr lang="en-US" sz="3200" dirty="0" smtClean="0"/>
          </a:p>
        </p:txBody>
      </p:sp>
      <p:sp>
        <p:nvSpPr>
          <p:cNvPr id="129027" name="Rectangle 3"/>
          <p:cNvSpPr>
            <a:spLocks noGrp="1" noChangeArrowheads="1"/>
          </p:cNvSpPr>
          <p:nvPr>
            <p:ph type="body" sz="quarter" idx="10"/>
          </p:nvPr>
        </p:nvSpPr>
        <p:spPr/>
        <p:txBody>
          <a:bodyPr/>
          <a:lstStyle/>
          <a:p>
            <a:pPr eaLnBrk="1" hangingPunct="1"/>
            <a:r>
              <a:rPr lang="en-US" smtClean="0"/>
              <a:t>When an Called party transfers or i-diverts a call while the call is being recorded, the recording session is torn down   </a:t>
            </a:r>
          </a:p>
          <a:p>
            <a:pPr eaLnBrk="1" hangingPunct="1"/>
            <a:r>
              <a:rPr lang="en-US" smtClean="0"/>
              <a:t>The recording session may be restarted from the transfer or i-divert target if the target line is configured for automatic or selective recording </a:t>
            </a:r>
          </a:p>
        </p:txBody>
      </p:sp>
    </p:spTree>
  </p:cSld>
  <p:clrMapOvr>
    <a:masterClrMapping/>
  </p:clrMapOvr>
  <p:transition>
    <p:wipe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p:txBody>
          <a:bodyPr/>
          <a:lstStyle/>
          <a:p>
            <a:pPr eaLnBrk="1" hangingPunct="1"/>
            <a:r>
              <a:rPr lang="en-US" smtClean="0"/>
              <a:t>Conference and recording</a:t>
            </a:r>
          </a:p>
        </p:txBody>
      </p:sp>
      <p:sp>
        <p:nvSpPr>
          <p:cNvPr id="41988" name="Rectangle 3"/>
          <p:cNvSpPr>
            <a:spLocks noGrp="1" noChangeArrowheads="1"/>
          </p:cNvSpPr>
          <p:nvPr>
            <p:ph type="body" sz="quarter" idx="10"/>
          </p:nvPr>
        </p:nvSpPr>
        <p:spPr>
          <a:xfrm>
            <a:off x="239713" y="1078029"/>
            <a:ext cx="3302384" cy="5553777"/>
          </a:xfrm>
        </p:spPr>
        <p:txBody>
          <a:bodyPr>
            <a:normAutofit/>
          </a:bodyPr>
          <a:lstStyle/>
          <a:p>
            <a:pPr eaLnBrk="1" hangingPunct="1">
              <a:lnSpc>
                <a:spcPct val="85000"/>
              </a:lnSpc>
            </a:pPr>
            <a:r>
              <a:rPr lang="en-US" sz="2000" dirty="0" smtClean="0"/>
              <a:t>If Called 1 creates an ad-hoc conference to include Called 3 while being recorded, the recording calls are temporarily torn down  </a:t>
            </a:r>
          </a:p>
          <a:p>
            <a:pPr eaLnBrk="1" hangingPunct="1">
              <a:lnSpc>
                <a:spcPct val="85000"/>
              </a:lnSpc>
            </a:pPr>
            <a:r>
              <a:rPr lang="en-US" sz="2000" dirty="0" smtClean="0"/>
              <a:t>After the conference is completed, a new recording call from Called 1 to the Recorder is re-established  </a:t>
            </a:r>
          </a:p>
          <a:p>
            <a:pPr eaLnBrk="1" hangingPunct="1">
              <a:lnSpc>
                <a:spcPct val="85000"/>
              </a:lnSpc>
            </a:pPr>
            <a:r>
              <a:rPr lang="en-US" sz="2000" dirty="0" smtClean="0"/>
              <a:t>The two streams sent to the Recorder are Called 1 plus the mixed stream of Calling and Called 3 parties connected via the conference bridge </a:t>
            </a:r>
          </a:p>
        </p:txBody>
      </p:sp>
      <p:sp>
        <p:nvSpPr>
          <p:cNvPr id="41989" name="Rectangle 4"/>
          <p:cNvSpPr>
            <a:spLocks noChangeArrowheads="1"/>
          </p:cNvSpPr>
          <p:nvPr/>
        </p:nvSpPr>
        <p:spPr bwMode="auto">
          <a:xfrm>
            <a:off x="0" y="342900"/>
            <a:ext cx="9144000" cy="0"/>
          </a:xfrm>
          <a:prstGeom prst="rect">
            <a:avLst/>
          </a:prstGeom>
          <a:noFill/>
          <a:ln w="9525" algn="ctr">
            <a:noFill/>
            <a:miter lim="800000"/>
            <a:headEnd/>
            <a:tailEnd/>
          </a:ln>
        </p:spPr>
        <p:txBody>
          <a:bodyPr wrap="none" anchor="ctr">
            <a:spAutoFit/>
          </a:bodyPr>
          <a:lstStyle/>
          <a:p>
            <a:endParaRPr lang="en-US"/>
          </a:p>
        </p:txBody>
      </p:sp>
      <p:sp>
        <p:nvSpPr>
          <p:cNvPr id="41990"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41986" name="Object 6"/>
          <p:cNvGraphicFramePr>
            <a:graphicFrameLocks noChangeAspect="1"/>
          </p:cNvGraphicFramePr>
          <p:nvPr/>
        </p:nvGraphicFramePr>
        <p:xfrm>
          <a:off x="3276600" y="834289"/>
          <a:ext cx="5867400" cy="5400675"/>
        </p:xfrm>
        <a:graphic>
          <a:graphicData uri="http://schemas.openxmlformats.org/presentationml/2006/ole">
            <p:oleObj spid="_x0000_s43010" name="Visio" r:id="rId3" imgW="5807869" imgH="6169342" progId="Visio.Drawing.11">
              <p:embed/>
            </p:oleObj>
          </a:graphicData>
        </a:graphic>
      </p:graphicFrame>
    </p:spTree>
  </p:cSld>
  <p:clrMapOvr>
    <a:masterClrMapping/>
  </p:clrMapOvr>
  <p:transition>
    <p:wipe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p:txBody>
          <a:bodyPr/>
          <a:lstStyle/>
          <a:p>
            <a:pPr eaLnBrk="1" hangingPunct="1"/>
            <a:r>
              <a:rPr lang="en-US" sz="2800" dirty="0" smtClean="0"/>
              <a:t>Simultaneous monitoring and recording of Observer</a:t>
            </a:r>
          </a:p>
        </p:txBody>
      </p:sp>
      <p:sp>
        <p:nvSpPr>
          <p:cNvPr id="43012" name="Rectangle 3"/>
          <p:cNvSpPr>
            <a:spLocks noGrp="1" noChangeArrowheads="1"/>
          </p:cNvSpPr>
          <p:nvPr>
            <p:ph type="body" sz="quarter" idx="10"/>
          </p:nvPr>
        </p:nvSpPr>
        <p:spPr>
          <a:xfrm>
            <a:off x="239713" y="1097281"/>
            <a:ext cx="2724868" cy="5284268"/>
          </a:xfrm>
        </p:spPr>
        <p:txBody>
          <a:bodyPr>
            <a:normAutofit/>
          </a:bodyPr>
          <a:lstStyle/>
          <a:p>
            <a:pPr eaLnBrk="1" hangingPunct="1">
              <a:lnSpc>
                <a:spcPct val="75000"/>
              </a:lnSpc>
            </a:pPr>
            <a:r>
              <a:rPr lang="en-US" sz="1800" dirty="0" smtClean="0"/>
              <a:t>A monitoring end-point can also be monitored or recorded by another end-point </a:t>
            </a:r>
          </a:p>
          <a:p>
            <a:pPr eaLnBrk="1" hangingPunct="1">
              <a:lnSpc>
                <a:spcPct val="75000"/>
              </a:lnSpc>
            </a:pPr>
            <a:r>
              <a:rPr lang="en-US" sz="1800" dirty="0" smtClean="0"/>
              <a:t>The diagram shows Supervisor 2 Recording and Monitoring Supervisor 1 while Supervisor 1 is monitoring Agent 1 </a:t>
            </a:r>
          </a:p>
          <a:p>
            <a:pPr eaLnBrk="1" hangingPunct="1">
              <a:lnSpc>
                <a:spcPct val="75000"/>
              </a:lnSpc>
            </a:pPr>
            <a:r>
              <a:rPr lang="en-US" sz="1800" dirty="0" smtClean="0"/>
              <a:t>The monitoring stream to Supervisor 2 is the mixture of the local stream (Supervisor 1’s voice) and the remote stream (the mix of the Caller and  Agent 1)  </a:t>
            </a:r>
          </a:p>
          <a:p>
            <a:pPr eaLnBrk="1" hangingPunct="1">
              <a:lnSpc>
                <a:spcPct val="75000"/>
              </a:lnSpc>
            </a:pPr>
            <a:r>
              <a:rPr lang="en-US" sz="1800" dirty="0" smtClean="0"/>
              <a:t>The recording session for Supervisor 1 only contains a single stream of Agent and Caller’s voices   </a:t>
            </a:r>
          </a:p>
        </p:txBody>
      </p:sp>
      <p:sp>
        <p:nvSpPr>
          <p:cNvPr id="43013" name="Rectangle 4"/>
          <p:cNvSpPr>
            <a:spLocks noChangeArrowheads="1"/>
          </p:cNvSpPr>
          <p:nvPr/>
        </p:nvSpPr>
        <p:spPr bwMode="auto">
          <a:xfrm>
            <a:off x="0" y="1547813"/>
            <a:ext cx="9144000" cy="0"/>
          </a:xfrm>
          <a:prstGeom prst="rect">
            <a:avLst/>
          </a:prstGeom>
          <a:noFill/>
          <a:ln w="9525" algn="ctr">
            <a:noFill/>
            <a:miter lim="800000"/>
            <a:headEnd/>
            <a:tailEnd/>
          </a:ln>
        </p:spPr>
        <p:txBody>
          <a:bodyPr wrap="none" anchor="ctr">
            <a:spAutoFit/>
          </a:bodyPr>
          <a:lstStyle/>
          <a:p>
            <a:endParaRPr lang="en-US"/>
          </a:p>
        </p:txBody>
      </p:sp>
      <p:sp>
        <p:nvSpPr>
          <p:cNvPr id="43014"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43010" name="Object 6"/>
          <p:cNvGraphicFramePr>
            <a:graphicFrameLocks noChangeAspect="1"/>
          </p:cNvGraphicFramePr>
          <p:nvPr/>
        </p:nvGraphicFramePr>
        <p:xfrm>
          <a:off x="3003082" y="1095375"/>
          <a:ext cx="6140918" cy="5219700"/>
        </p:xfrm>
        <a:graphic>
          <a:graphicData uri="http://schemas.openxmlformats.org/presentationml/2006/ole">
            <p:oleObj spid="_x0000_s44034" name="Visio" r:id="rId3" imgW="5744759" imgH="3757366" progId="Visio.Drawing.11">
              <p:embed/>
            </p:oleObj>
          </a:graphicData>
        </a:graphic>
      </p:graphicFrame>
    </p:spTree>
  </p:cSld>
  <p:clrMapOvr>
    <a:masterClrMapping/>
  </p:clrMapOvr>
  <p:transition>
    <p:wipe dir="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Placeholder 1"/>
          <p:cNvSpPr>
            <a:spLocks noGrp="1"/>
          </p:cNvSpPr>
          <p:nvPr>
            <p:ph type="body" sz="quarter" idx="10"/>
          </p:nvPr>
        </p:nvSpPr>
        <p:spPr>
          <a:xfrm>
            <a:off x="687388" y="1714500"/>
            <a:ext cx="7366000" cy="765175"/>
          </a:xfrm>
        </p:spPr>
        <p:txBody>
          <a:bodyPr/>
          <a:lstStyle/>
          <a:p>
            <a:pPr indent="-117475"/>
            <a:r>
              <a:rPr lang="en-US" sz="3200" smtClean="0">
                <a:solidFill>
                  <a:schemeClr val="tx1"/>
                </a:solidFill>
              </a:rPr>
              <a:t>Secure Recording</a:t>
            </a:r>
          </a:p>
          <a:p>
            <a:pPr indent="-117475"/>
            <a:r>
              <a:rPr lang="en-US" sz="2800" smtClean="0">
                <a:solidFill>
                  <a:schemeClr val="tx1"/>
                </a:solidFill>
              </a:rPr>
              <a:t>Introduced in Unified CM 8.0(1)</a:t>
            </a:r>
            <a:endParaRPr lang="en-US" sz="2800" smtClean="0"/>
          </a:p>
        </p:txBody>
      </p:sp>
    </p:spTree>
  </p:cSld>
  <p:clrMapOvr>
    <a:masterClrMapping/>
  </p:clrMapOvr>
  <p:transition>
    <p:wipe dir="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r>
              <a:rPr lang="en-US" dirty="0" smtClean="0"/>
              <a:t>Secure Recording </a:t>
            </a:r>
            <a:r>
              <a:rPr lang="en-US" sz="4000" dirty="0" smtClean="0"/>
              <a:t/>
            </a:r>
            <a:br>
              <a:rPr lang="en-US" sz="4000" dirty="0" smtClean="0"/>
            </a:br>
            <a:r>
              <a:rPr lang="en-US" sz="2400" dirty="0" smtClean="0"/>
              <a:t>Introduced Unified CM 8.0(1)</a:t>
            </a:r>
            <a:endParaRPr lang="en-US" dirty="0" smtClean="0"/>
          </a:p>
        </p:txBody>
      </p:sp>
      <p:sp>
        <p:nvSpPr>
          <p:cNvPr id="131075" name="Content Placeholder 2"/>
          <p:cNvSpPr>
            <a:spLocks noGrp="1"/>
          </p:cNvSpPr>
          <p:nvPr>
            <p:ph type="body" sz="quarter" idx="10"/>
          </p:nvPr>
        </p:nvSpPr>
        <p:spPr/>
        <p:txBody>
          <a:bodyPr/>
          <a:lstStyle/>
          <a:p>
            <a:pPr eaLnBrk="1" hangingPunct="1">
              <a:lnSpc>
                <a:spcPct val="75000"/>
              </a:lnSpc>
            </a:pPr>
            <a:r>
              <a:rPr lang="en-US" smtClean="0"/>
              <a:t>Maintains call security</a:t>
            </a:r>
          </a:p>
          <a:p>
            <a:pPr eaLnBrk="1" hangingPunct="1">
              <a:lnSpc>
                <a:spcPct val="75000"/>
              </a:lnSpc>
            </a:pPr>
            <a:r>
              <a:rPr lang="en-US" smtClean="0"/>
              <a:t>Recording calls are always established using the highest level of security determined by the capabilities of the </a:t>
            </a:r>
            <a:r>
              <a:rPr lang="en-US" i="1" smtClean="0"/>
              <a:t>device</a:t>
            </a:r>
            <a:r>
              <a:rPr lang="en-US" smtClean="0"/>
              <a:t> being recorded regardless of the security status of the </a:t>
            </a:r>
            <a:r>
              <a:rPr lang="en-US" i="1" smtClean="0"/>
              <a:t>call</a:t>
            </a:r>
            <a:r>
              <a:rPr lang="en-US" smtClean="0"/>
              <a:t> being recorded</a:t>
            </a:r>
          </a:p>
          <a:p>
            <a:pPr eaLnBrk="1" hangingPunct="1">
              <a:lnSpc>
                <a:spcPct val="75000"/>
              </a:lnSpc>
            </a:pPr>
            <a:r>
              <a:rPr lang="en-US" smtClean="0"/>
              <a:t>Recording servers must use a Secure SIP Trunk connection to capture media from devices enabled for encrypted media (sRTP) </a:t>
            </a:r>
          </a:p>
          <a:p>
            <a:pPr eaLnBrk="1" hangingPunct="1">
              <a:lnSpc>
                <a:spcPct val="75000"/>
              </a:lnSpc>
            </a:pPr>
            <a:r>
              <a:rPr lang="en-US" smtClean="0"/>
              <a:t>When the recording server is not configured to support encrypted media, requests to record secure-enabled devices are rejected  </a:t>
            </a:r>
          </a:p>
          <a:p>
            <a:pPr eaLnBrk="1" hangingPunct="1">
              <a:lnSpc>
                <a:spcPct val="75000"/>
              </a:lnSpc>
            </a:pPr>
            <a:r>
              <a:rPr lang="en-US" smtClean="0"/>
              <a:t>Recording calls using secured media carries approximately 5k of additional bandwidth overhead per call; same as standard secure (sRTP) calls </a:t>
            </a:r>
          </a:p>
          <a:p>
            <a:pPr eaLnBrk="1" hangingPunct="1">
              <a:lnSpc>
                <a:spcPct val="75000"/>
              </a:lnSpc>
            </a:pPr>
            <a:endParaRPr lang="en-US" smtClean="0"/>
          </a:p>
          <a:p>
            <a:endParaRPr lang="en-US" smtClean="0"/>
          </a:p>
        </p:txBody>
      </p:sp>
    </p:spTree>
  </p:cSld>
  <p:clrMapOvr>
    <a:masterClrMapping/>
  </p:clrMapOvr>
  <p:transition>
    <p:wipe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r>
              <a:rPr lang="en-US" smtClean="0"/>
              <a:t>Secure Record Provisioning</a:t>
            </a:r>
          </a:p>
        </p:txBody>
      </p:sp>
      <p:sp>
        <p:nvSpPr>
          <p:cNvPr id="132099" name="Content Placeholder 2"/>
          <p:cNvSpPr>
            <a:spLocks noGrp="1"/>
          </p:cNvSpPr>
          <p:nvPr>
            <p:ph type="body" sz="quarter" idx="10"/>
          </p:nvPr>
        </p:nvSpPr>
        <p:spPr/>
        <p:txBody>
          <a:bodyPr/>
          <a:lstStyle/>
          <a:p>
            <a:r>
              <a:rPr lang="en-US" smtClean="0"/>
              <a:t>Create a Secure SIP trunk Profile</a:t>
            </a:r>
          </a:p>
          <a:p>
            <a:r>
              <a:rPr lang="en-US" smtClean="0"/>
              <a:t>Set the Device Security Mode to “Encrypted”</a:t>
            </a:r>
          </a:p>
          <a:p>
            <a:r>
              <a:rPr lang="en-US" smtClean="0"/>
              <a:t>Allow Unified CM to transmit call security status over the SIP Trunk by enabling the “Transmit Security Status” checkbox </a:t>
            </a:r>
          </a:p>
          <a:p>
            <a:r>
              <a:rPr lang="en-US" smtClean="0"/>
              <a:t>Apply the security profile to the SIP trunk for the recorder.</a:t>
            </a:r>
          </a:p>
          <a:p>
            <a:r>
              <a:rPr lang="en-US" smtClean="0"/>
              <a:t>To enable sRTP, also enable the “Allow sRTP” checkbox on the SIP Trunk Device page.</a:t>
            </a:r>
          </a:p>
          <a:p>
            <a:r>
              <a:rPr lang="en-US" smtClean="0"/>
              <a:t>Media Termination Points (MTP) do not yet support secure media, so verify “Media Termination Point Required” is unchecked.</a:t>
            </a:r>
          </a:p>
        </p:txBody>
      </p:sp>
    </p:spTree>
  </p:cSld>
  <p:clrMapOvr>
    <a:masterClrMapping/>
  </p:clrMapOvr>
  <p:transition>
    <p:wipe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itle 1"/>
          <p:cNvSpPr>
            <a:spLocks noGrp="1"/>
          </p:cNvSpPr>
          <p:nvPr>
            <p:ph type="title"/>
          </p:nvPr>
        </p:nvSpPr>
        <p:spPr/>
        <p:txBody>
          <a:bodyPr/>
          <a:lstStyle/>
          <a:p>
            <a:r>
              <a:rPr lang="en-US" smtClean="0"/>
              <a:t>Secure Recording Use Case</a:t>
            </a:r>
          </a:p>
        </p:txBody>
      </p:sp>
      <p:sp>
        <p:nvSpPr>
          <p:cNvPr id="44036" name="Content Placeholder 5"/>
          <p:cNvSpPr>
            <a:spLocks noGrp="1"/>
          </p:cNvSpPr>
          <p:nvPr>
            <p:ph type="body" sz="quarter" idx="10"/>
          </p:nvPr>
        </p:nvSpPr>
        <p:spPr/>
        <p:txBody>
          <a:bodyPr/>
          <a:lstStyle/>
          <a:p>
            <a:r>
              <a:rPr lang="en-US" smtClean="0"/>
              <a:t>Recording server uses a secured session to capture the encrypted call.</a:t>
            </a:r>
          </a:p>
        </p:txBody>
      </p:sp>
      <p:sp>
        <p:nvSpPr>
          <p:cNvPr id="4403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44034" name="Object 1"/>
          <p:cNvGraphicFramePr>
            <a:graphicFrameLocks noChangeAspect="1"/>
          </p:cNvGraphicFramePr>
          <p:nvPr/>
        </p:nvGraphicFramePr>
        <p:xfrm>
          <a:off x="603250" y="2962275"/>
          <a:ext cx="7580313" cy="3098800"/>
        </p:xfrm>
        <a:graphic>
          <a:graphicData uri="http://schemas.openxmlformats.org/presentationml/2006/ole">
            <p:oleObj spid="_x0000_s45058" name="Visio" r:id="rId3" imgW="5219996" imgH="2135094" progId="Visio.Drawing.11">
              <p:embed/>
            </p:oleObj>
          </a:graphicData>
        </a:graphic>
      </p:graphicFrame>
    </p:spTree>
  </p:cSld>
  <p:clrMapOvr>
    <a:masterClrMapping/>
  </p:clrMapOvr>
  <p:transition>
    <p:wipe dir="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itle 1"/>
          <p:cNvSpPr>
            <a:spLocks noGrp="1"/>
          </p:cNvSpPr>
          <p:nvPr>
            <p:ph type="title"/>
          </p:nvPr>
        </p:nvSpPr>
        <p:spPr/>
        <p:txBody>
          <a:bodyPr/>
          <a:lstStyle/>
          <a:p>
            <a:r>
              <a:rPr lang="en-US" smtClean="0"/>
              <a:t>Secure Media Key Exchange</a:t>
            </a:r>
          </a:p>
        </p:txBody>
      </p:sp>
      <p:sp>
        <p:nvSpPr>
          <p:cNvPr id="6" name="Text Placeholder 5"/>
          <p:cNvSpPr>
            <a:spLocks noGrp="1"/>
          </p:cNvSpPr>
          <p:nvPr>
            <p:ph type="body" sz="quarter" idx="10"/>
          </p:nvPr>
        </p:nvSpPr>
        <p:spPr/>
        <p:txBody>
          <a:bodyPr/>
          <a:lstStyle/>
          <a:p>
            <a:r>
              <a:rPr lang="en-US" sz="2400" dirty="0" smtClean="0"/>
              <a:t>Individual security keys are issued for each stream/call to maintain the highest level of security </a:t>
            </a:r>
          </a:p>
          <a:p>
            <a:endParaRPr lang="en-US" dirty="0"/>
          </a:p>
        </p:txBody>
      </p:sp>
      <p:sp>
        <p:nvSpPr>
          <p:cNvPr id="45060"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45058" name="Object 1"/>
          <p:cNvGraphicFramePr>
            <a:graphicFrameLocks noChangeAspect="1"/>
          </p:cNvGraphicFramePr>
          <p:nvPr/>
        </p:nvGraphicFramePr>
        <p:xfrm>
          <a:off x="976313" y="2116138"/>
          <a:ext cx="6821487" cy="4483100"/>
        </p:xfrm>
        <a:graphic>
          <a:graphicData uri="http://schemas.openxmlformats.org/presentationml/2006/ole">
            <p:oleObj spid="_x0000_s46082" name="Visio" r:id="rId3" imgW="5331927" imgH="3503196" progId="Visio.Drawing.11">
              <p:embed/>
            </p:oleObj>
          </a:graphicData>
        </a:graphic>
      </p:graphicFrame>
    </p:spTree>
  </p:cSld>
  <p:clrMapOvr>
    <a:masterClrMapping/>
  </p:clrMapOvr>
  <p:transition>
    <p:wipe dir="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Title 1"/>
          <p:cNvSpPr>
            <a:spLocks noGrp="1"/>
          </p:cNvSpPr>
          <p:nvPr>
            <p:ph type="title"/>
          </p:nvPr>
        </p:nvSpPr>
        <p:spPr/>
        <p:txBody>
          <a:bodyPr/>
          <a:lstStyle/>
          <a:p>
            <a:r>
              <a:rPr lang="en-US" smtClean="0"/>
              <a:t>Recording secure and non-secure calls</a:t>
            </a:r>
          </a:p>
        </p:txBody>
      </p:sp>
      <p:sp>
        <p:nvSpPr>
          <p:cNvPr id="4608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46082" name="Object 1"/>
          <p:cNvGraphicFramePr>
            <a:graphicFrameLocks noChangeAspect="1"/>
          </p:cNvGraphicFramePr>
          <p:nvPr/>
        </p:nvGraphicFramePr>
        <p:xfrm>
          <a:off x="1647926" y="4513447"/>
          <a:ext cx="5600700" cy="1943100"/>
        </p:xfrm>
        <a:graphic>
          <a:graphicData uri="http://schemas.openxmlformats.org/presentationml/2006/ole">
            <p:oleObj spid="_x0000_s47106" name="Visio" r:id="rId3" imgW="5433149" imgH="1738838" progId="Visio.Drawing.11">
              <p:embed/>
            </p:oleObj>
          </a:graphicData>
        </a:graphic>
      </p:graphicFrame>
      <p:sp>
        <p:nvSpPr>
          <p:cNvPr id="46086" name="TextBox 7"/>
          <p:cNvSpPr txBox="1">
            <a:spLocks noChangeArrowheads="1"/>
          </p:cNvSpPr>
          <p:nvPr/>
        </p:nvSpPr>
        <p:spPr bwMode="auto">
          <a:xfrm>
            <a:off x="844550" y="1276350"/>
            <a:ext cx="7424738" cy="369888"/>
          </a:xfrm>
          <a:prstGeom prst="rect">
            <a:avLst/>
          </a:prstGeom>
          <a:noFill/>
          <a:ln w="9525">
            <a:noFill/>
            <a:miter lim="800000"/>
            <a:headEnd/>
            <a:tailEnd/>
          </a:ln>
        </p:spPr>
        <p:txBody>
          <a:bodyPr>
            <a:spAutoFit/>
          </a:bodyPr>
          <a:lstStyle/>
          <a:p>
            <a:r>
              <a:rPr lang="en-US"/>
              <a:t>All devices support secure media, so all calls are encrypted</a:t>
            </a:r>
          </a:p>
        </p:txBody>
      </p:sp>
      <p:graphicFrame>
        <p:nvGraphicFramePr>
          <p:cNvPr id="46083" name="Object 6"/>
          <p:cNvGraphicFramePr>
            <a:graphicFrameLocks noChangeAspect="1"/>
          </p:cNvGraphicFramePr>
          <p:nvPr/>
        </p:nvGraphicFramePr>
        <p:xfrm>
          <a:off x="1504950" y="2000250"/>
          <a:ext cx="5343525" cy="1695450"/>
        </p:xfrm>
        <a:graphic>
          <a:graphicData uri="http://schemas.openxmlformats.org/presentationml/2006/ole">
            <p:oleObj spid="_x0000_s47107" name="Visio" r:id="rId4" imgW="5347473" imgH="1691246" progId="Visio.Drawing.11">
              <p:embed/>
            </p:oleObj>
          </a:graphicData>
        </a:graphic>
      </p:graphicFrame>
      <p:sp>
        <p:nvSpPr>
          <p:cNvPr id="46087" name="TextBox 8"/>
          <p:cNvSpPr txBox="1">
            <a:spLocks noChangeArrowheads="1"/>
          </p:cNvSpPr>
          <p:nvPr/>
        </p:nvSpPr>
        <p:spPr bwMode="auto">
          <a:xfrm>
            <a:off x="831850" y="3724275"/>
            <a:ext cx="7245350" cy="923925"/>
          </a:xfrm>
          <a:prstGeom prst="rect">
            <a:avLst/>
          </a:prstGeom>
          <a:noFill/>
          <a:ln w="9525">
            <a:noFill/>
            <a:miter lim="800000"/>
            <a:headEnd/>
            <a:tailEnd/>
          </a:ln>
        </p:spPr>
        <p:txBody>
          <a:bodyPr>
            <a:spAutoFit/>
          </a:bodyPr>
          <a:lstStyle/>
          <a:p>
            <a:r>
              <a:rPr lang="en-US"/>
              <a:t>Called device and Recorder both support secure media, so the recording session is encrypted, while the actual call remains unencrypted   </a:t>
            </a:r>
          </a:p>
        </p:txBody>
      </p:sp>
    </p:spTree>
  </p:cSld>
  <p:clrMapOvr>
    <a:masterClrMapping/>
  </p:clrMapOvr>
  <p:transition>
    <p:wipe dir="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itle 1"/>
          <p:cNvSpPr>
            <a:spLocks noGrp="1"/>
          </p:cNvSpPr>
          <p:nvPr>
            <p:ph type="title"/>
          </p:nvPr>
        </p:nvSpPr>
        <p:spPr/>
        <p:txBody>
          <a:bodyPr/>
          <a:lstStyle/>
          <a:p>
            <a:r>
              <a:rPr lang="en-US" sz="3200" dirty="0" smtClean="0"/>
              <a:t>Recording non-secure calls – Use case 1</a:t>
            </a:r>
          </a:p>
        </p:txBody>
      </p:sp>
      <p:sp>
        <p:nvSpPr>
          <p:cNvPr id="47108" name="Content Placeholder 2"/>
          <p:cNvSpPr>
            <a:spLocks noGrp="1"/>
          </p:cNvSpPr>
          <p:nvPr>
            <p:ph type="body" sz="quarter" idx="10"/>
          </p:nvPr>
        </p:nvSpPr>
        <p:spPr/>
        <p:txBody>
          <a:bodyPr/>
          <a:lstStyle/>
          <a:p>
            <a:r>
              <a:rPr lang="en-US" smtClean="0"/>
              <a:t>The Called device is non-secure and the Recorder is secure.  Since the recorder exceeds the security capabilities of the Called device, Recording is allowed to proceed.  </a:t>
            </a:r>
          </a:p>
          <a:p>
            <a:r>
              <a:rPr lang="en-US" smtClean="0"/>
              <a:t>The overall security of the call is non-secure.</a:t>
            </a:r>
          </a:p>
        </p:txBody>
      </p:sp>
      <p:sp>
        <p:nvSpPr>
          <p:cNvPr id="47109" name="Rectangle 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7" name="TextBox 6"/>
          <p:cNvSpPr txBox="1"/>
          <p:nvPr/>
        </p:nvSpPr>
        <p:spPr>
          <a:xfrm>
            <a:off x="647700" y="3848100"/>
            <a:ext cx="7524750" cy="422275"/>
          </a:xfrm>
          <a:prstGeom prst="rect">
            <a:avLst/>
          </a:prstGeom>
          <a:noFill/>
        </p:spPr>
        <p:txBody>
          <a:bodyPr>
            <a:spAutoFit/>
          </a:bodyPr>
          <a:lstStyle/>
          <a:p>
            <a:pPr marL="236538" indent="-236538" eaLnBrk="0" hangingPunct="0">
              <a:lnSpc>
                <a:spcPct val="95000"/>
              </a:lnSpc>
              <a:spcBef>
                <a:spcPts val="1438"/>
              </a:spcBef>
              <a:buClr>
                <a:schemeClr val="accent1"/>
              </a:buClr>
              <a:buFont typeface="Wingdings" pitchFamily="2" charset="2"/>
              <a:buChar char="§"/>
              <a:defRPr/>
            </a:pPr>
            <a:endParaRPr lang="en-US" sz="1200" dirty="0">
              <a:latin typeface="+mn-lt"/>
            </a:endParaRPr>
          </a:p>
          <a:p>
            <a:pPr>
              <a:defRPr/>
            </a:pPr>
            <a:endParaRPr lang="en-US" sz="1000" dirty="0"/>
          </a:p>
        </p:txBody>
      </p:sp>
      <p:graphicFrame>
        <p:nvGraphicFramePr>
          <p:cNvPr id="47106" name="Object 6"/>
          <p:cNvGraphicFramePr>
            <a:graphicFrameLocks noChangeAspect="1"/>
          </p:cNvGraphicFramePr>
          <p:nvPr/>
        </p:nvGraphicFramePr>
        <p:xfrm>
          <a:off x="1562100" y="3562350"/>
          <a:ext cx="5543550" cy="2295525"/>
        </p:xfrm>
        <a:graphic>
          <a:graphicData uri="http://schemas.openxmlformats.org/presentationml/2006/ole">
            <p:oleObj spid="_x0000_s48130" name="Visio" r:id="rId3" imgW="5473914" imgH="1697798" progId="Visio.Drawing.11">
              <p:embed/>
            </p:oleObj>
          </a:graphicData>
        </a:graphic>
      </p:graphicFrame>
    </p:spTree>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Silent Monitoring Features</a:t>
            </a:r>
          </a:p>
        </p:txBody>
      </p:sp>
      <p:sp>
        <p:nvSpPr>
          <p:cNvPr id="97283" name="Rectangle 3"/>
          <p:cNvSpPr>
            <a:spLocks noGrp="1" noChangeArrowheads="1"/>
          </p:cNvSpPr>
          <p:nvPr>
            <p:ph type="body" sz="quarter" idx="10"/>
          </p:nvPr>
        </p:nvSpPr>
        <p:spPr/>
        <p:txBody>
          <a:bodyPr/>
          <a:lstStyle/>
          <a:p>
            <a:pPr eaLnBrk="1" hangingPunct="1">
              <a:lnSpc>
                <a:spcPct val="75000"/>
              </a:lnSpc>
            </a:pPr>
            <a:r>
              <a:rPr lang="en-US" sz="2000" dirty="0" smtClean="0"/>
              <a:t>Monitoring calls are managed as normal calls</a:t>
            </a:r>
          </a:p>
          <a:p>
            <a:pPr eaLnBrk="1" hangingPunct="1">
              <a:lnSpc>
                <a:spcPct val="75000"/>
              </a:lnSpc>
            </a:pPr>
            <a:r>
              <a:rPr lang="en-US" sz="2000" dirty="0" smtClean="0"/>
              <a:t>Monitoring calls are subject to Call Admission Control</a:t>
            </a:r>
          </a:p>
          <a:p>
            <a:pPr eaLnBrk="1" hangingPunct="1">
              <a:lnSpc>
                <a:spcPct val="75000"/>
              </a:lnSpc>
            </a:pPr>
            <a:r>
              <a:rPr lang="en-US" sz="2000" dirty="0" smtClean="0"/>
              <a:t>Monitoring call ends automatically when monitored call completes or Observer clicks End Monitor from their CTI-enabled desktop  </a:t>
            </a:r>
          </a:p>
          <a:p>
            <a:pPr eaLnBrk="1" hangingPunct="1">
              <a:lnSpc>
                <a:spcPct val="75000"/>
              </a:lnSpc>
            </a:pPr>
            <a:r>
              <a:rPr lang="en-US" sz="2000" dirty="0" smtClean="0"/>
              <a:t>Region settings are used to negotiate the codec for the monitoring call </a:t>
            </a:r>
          </a:p>
          <a:p>
            <a:pPr marL="739775" lvl="1" indent="-165100" eaLnBrk="1" hangingPunct="1">
              <a:lnSpc>
                <a:spcPct val="75000"/>
              </a:lnSpc>
            </a:pPr>
            <a:r>
              <a:rPr lang="en-US" sz="1800" dirty="0" smtClean="0"/>
              <a:t>Agent-Caller negotiates </a:t>
            </a:r>
            <a:r>
              <a:rPr lang="en-US" sz="1800" dirty="0" err="1" smtClean="0"/>
              <a:t>G.711</a:t>
            </a:r>
            <a:r>
              <a:rPr lang="en-US" sz="1800" dirty="0" smtClean="0"/>
              <a:t> while the monitoring call can be negotiated using </a:t>
            </a:r>
            <a:r>
              <a:rPr lang="en-US" sz="1800" dirty="0" err="1" smtClean="0"/>
              <a:t>G.729</a:t>
            </a:r>
            <a:r>
              <a:rPr lang="en-US" sz="1800" dirty="0" smtClean="0"/>
              <a:t>.   Transcoding performed by the phone’s BIB </a:t>
            </a:r>
          </a:p>
          <a:p>
            <a:pPr marL="739775" lvl="1" indent="-165100" eaLnBrk="1" hangingPunct="1">
              <a:lnSpc>
                <a:spcPct val="75000"/>
              </a:lnSpc>
            </a:pPr>
            <a:r>
              <a:rPr lang="en-US" sz="1800" dirty="0" smtClean="0"/>
              <a:t>Agent-Caller negotiates </a:t>
            </a:r>
            <a:r>
              <a:rPr lang="en-US" sz="1800" dirty="0" err="1" smtClean="0"/>
              <a:t>G.729</a:t>
            </a:r>
            <a:r>
              <a:rPr lang="en-US" sz="1800" dirty="0" smtClean="0"/>
              <a:t> while monitoring call can be negotiated using </a:t>
            </a:r>
            <a:r>
              <a:rPr lang="en-US" sz="1800" dirty="0" err="1" smtClean="0"/>
              <a:t>G.711</a:t>
            </a:r>
            <a:r>
              <a:rPr lang="en-US" sz="1800" dirty="0" smtClean="0"/>
              <a:t>  Transcoding performed by the phone’s BIB </a:t>
            </a:r>
          </a:p>
          <a:p>
            <a:pPr eaLnBrk="1" hangingPunct="1">
              <a:lnSpc>
                <a:spcPct val="75000"/>
              </a:lnSpc>
            </a:pPr>
            <a:r>
              <a:rPr lang="en-US" sz="2000" dirty="0" smtClean="0"/>
              <a:t>Due to limited phone BIB resources:</a:t>
            </a:r>
          </a:p>
          <a:p>
            <a:pPr marL="739775" lvl="1" indent="-165100" eaLnBrk="1" hangingPunct="1">
              <a:lnSpc>
                <a:spcPct val="75000"/>
              </a:lnSpc>
            </a:pPr>
            <a:r>
              <a:rPr lang="en-US" sz="1800" dirty="0" smtClean="0"/>
              <a:t>A line appearance is limited to either one active monitoring session, or one active barged-in call   </a:t>
            </a:r>
          </a:p>
          <a:p>
            <a:pPr marL="739775" lvl="1" indent="-165100" eaLnBrk="1" hangingPunct="1">
              <a:lnSpc>
                <a:spcPct val="75000"/>
              </a:lnSpc>
            </a:pPr>
            <a:r>
              <a:rPr lang="en-US" sz="1800" dirty="0" smtClean="0"/>
              <a:t>A device can support one monitoring and one recording session concurrently </a:t>
            </a:r>
          </a:p>
        </p:txBody>
      </p:sp>
    </p:spTree>
  </p:cSld>
  <p:clrMapOvr>
    <a:masterClrMapping/>
  </p:clrMapOvr>
  <p:transition>
    <p:wipe dir="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itle 1"/>
          <p:cNvSpPr>
            <a:spLocks noGrp="1"/>
          </p:cNvSpPr>
          <p:nvPr>
            <p:ph type="title"/>
          </p:nvPr>
        </p:nvSpPr>
        <p:spPr/>
        <p:txBody>
          <a:bodyPr/>
          <a:lstStyle/>
          <a:p>
            <a:r>
              <a:rPr lang="en-US" sz="3200" dirty="0" smtClean="0"/>
              <a:t>Recording non-secure calls – Use case 2</a:t>
            </a:r>
          </a:p>
        </p:txBody>
      </p:sp>
      <p:sp>
        <p:nvSpPr>
          <p:cNvPr id="48132" name="Content Placeholder 2"/>
          <p:cNvSpPr>
            <a:spLocks noGrp="1"/>
          </p:cNvSpPr>
          <p:nvPr>
            <p:ph type="body" sz="quarter" idx="10"/>
          </p:nvPr>
        </p:nvSpPr>
        <p:spPr/>
        <p:txBody>
          <a:bodyPr>
            <a:normAutofit/>
          </a:bodyPr>
          <a:lstStyle/>
          <a:p>
            <a:r>
              <a:rPr lang="en-US" sz="2000" dirty="0" smtClean="0"/>
              <a:t>The Called device is secure and the Recorder is non-secure. </a:t>
            </a:r>
          </a:p>
          <a:p>
            <a:r>
              <a:rPr lang="en-US" sz="2000" dirty="0" smtClean="0"/>
              <a:t>Since the Recorder does not meet the security capabilities of the Called device, the recording calls are disconnected as soon as the call is answered (since the recorder’s security capabilities are known only after answer). </a:t>
            </a:r>
          </a:p>
          <a:p>
            <a:r>
              <a:rPr lang="en-US" sz="2000" dirty="0" smtClean="0"/>
              <a:t>Cause code 57 (Bearer capability not authorized) will be used to clear these calls.  403 Forbidden is the corresponding SIP event triggered by </a:t>
            </a:r>
            <a:r>
              <a:rPr lang="en-US" sz="2000" dirty="0" err="1" smtClean="0"/>
              <a:t>Q.931</a:t>
            </a:r>
            <a:r>
              <a:rPr lang="en-US" sz="2000" dirty="0" smtClean="0"/>
              <a:t> cause code 57 “Bearer capability not authorized”.</a:t>
            </a:r>
          </a:p>
          <a:p>
            <a:r>
              <a:rPr lang="en-US" sz="2000" dirty="0" smtClean="0"/>
              <a:t>CTI will notify application that the Recording session is torn down.</a:t>
            </a:r>
          </a:p>
        </p:txBody>
      </p:sp>
      <p:graphicFrame>
        <p:nvGraphicFramePr>
          <p:cNvPr id="48130" name="Object 2"/>
          <p:cNvGraphicFramePr>
            <a:graphicFrameLocks noChangeAspect="1"/>
          </p:cNvGraphicFramePr>
          <p:nvPr/>
        </p:nvGraphicFramePr>
        <p:xfrm>
          <a:off x="1419225" y="4627245"/>
          <a:ext cx="6038850" cy="1914525"/>
        </p:xfrm>
        <a:graphic>
          <a:graphicData uri="http://schemas.openxmlformats.org/presentationml/2006/ole">
            <p:oleObj spid="_x0000_s49154" name="Visio" r:id="rId3" imgW="5514499" imgH="1485424" progId="Visio.Drawing.11">
              <p:embed/>
            </p:oleObj>
          </a:graphicData>
        </a:graphic>
      </p:graphicFrame>
    </p:spTree>
  </p:cSld>
  <p:clrMapOvr>
    <a:masterClrMapping/>
  </p:clrMapOvr>
  <p:transition>
    <p:wipe dir="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itle 1"/>
          <p:cNvSpPr>
            <a:spLocks noGrp="1"/>
          </p:cNvSpPr>
          <p:nvPr>
            <p:ph type="title"/>
          </p:nvPr>
        </p:nvSpPr>
        <p:spPr/>
        <p:txBody>
          <a:bodyPr/>
          <a:lstStyle/>
          <a:p>
            <a:r>
              <a:rPr lang="en-US" sz="3200" smtClean="0"/>
              <a:t>Recording non-secure calls – Use case 3</a:t>
            </a:r>
          </a:p>
        </p:txBody>
      </p:sp>
      <p:sp>
        <p:nvSpPr>
          <p:cNvPr id="49156" name="Content Placeholder 2"/>
          <p:cNvSpPr>
            <a:spLocks noGrp="1"/>
          </p:cNvSpPr>
          <p:nvPr>
            <p:ph type="body" sz="quarter" idx="10"/>
          </p:nvPr>
        </p:nvSpPr>
        <p:spPr/>
        <p:txBody>
          <a:bodyPr>
            <a:normAutofit/>
          </a:bodyPr>
          <a:lstStyle/>
          <a:p>
            <a:r>
              <a:rPr lang="en-US" smtClean="0"/>
              <a:t>The Called device is non-secure and the Recorder is also non-secure. </a:t>
            </a:r>
          </a:p>
          <a:p>
            <a:r>
              <a:rPr lang="en-US" smtClean="0"/>
              <a:t>The recording calls are allowed to proceed. </a:t>
            </a:r>
          </a:p>
          <a:p>
            <a:r>
              <a:rPr lang="en-US" smtClean="0"/>
              <a:t>The overall secure status of the call is non-secure</a:t>
            </a:r>
          </a:p>
          <a:p>
            <a:endParaRPr lang="en-US" smtClean="0"/>
          </a:p>
        </p:txBody>
      </p:sp>
      <p:graphicFrame>
        <p:nvGraphicFramePr>
          <p:cNvPr id="49154" name="Object 2"/>
          <p:cNvGraphicFramePr>
            <a:graphicFrameLocks noChangeAspect="1"/>
          </p:cNvGraphicFramePr>
          <p:nvPr/>
        </p:nvGraphicFramePr>
        <p:xfrm>
          <a:off x="1447800" y="3819525"/>
          <a:ext cx="5743575" cy="2114550"/>
        </p:xfrm>
        <a:graphic>
          <a:graphicData uri="http://schemas.openxmlformats.org/presentationml/2006/ole">
            <p:oleObj spid="_x0000_s50178" name="Visio" r:id="rId3" imgW="5474018" imgH="1926431" progId="Visio.Drawing.11">
              <p:embed/>
            </p:oleObj>
          </a:graphicData>
        </a:graphic>
      </p:graphicFrame>
    </p:spTree>
  </p:cSld>
  <p:clrMapOvr>
    <a:masterClrMapping/>
  </p:clrMapOvr>
  <p:transition>
    <p:wipe dir="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itle 1"/>
          <p:cNvSpPr>
            <a:spLocks noGrp="1"/>
          </p:cNvSpPr>
          <p:nvPr>
            <p:ph type="title"/>
          </p:nvPr>
        </p:nvSpPr>
        <p:spPr/>
        <p:txBody>
          <a:bodyPr/>
          <a:lstStyle/>
          <a:p>
            <a:r>
              <a:rPr lang="en-US" smtClean="0"/>
              <a:t>Non-secured recording of non-secured call</a:t>
            </a:r>
          </a:p>
        </p:txBody>
      </p:sp>
      <p:sp>
        <p:nvSpPr>
          <p:cNvPr id="50180" name="Text Placeholder 2"/>
          <p:cNvSpPr>
            <a:spLocks noGrp="1"/>
          </p:cNvSpPr>
          <p:nvPr>
            <p:ph type="body" sz="quarter" idx="10"/>
          </p:nvPr>
        </p:nvSpPr>
        <p:spPr/>
        <p:txBody>
          <a:bodyPr/>
          <a:lstStyle/>
          <a:p>
            <a:r>
              <a:rPr lang="en-US" smtClean="0"/>
              <a:t>The Called device is authenticated, but not enabled for encrypted media. </a:t>
            </a:r>
          </a:p>
          <a:p>
            <a:r>
              <a:rPr lang="en-US" smtClean="0"/>
              <a:t>Recording is not supported on this device. </a:t>
            </a:r>
          </a:p>
          <a:p>
            <a:r>
              <a:rPr lang="en-US" smtClean="0"/>
              <a:t>Invites are not sent to the Recorder when the Called device is authenticated, but does not support encrypted media.</a:t>
            </a:r>
          </a:p>
        </p:txBody>
      </p:sp>
      <p:sp>
        <p:nvSpPr>
          <p:cNvPr id="5018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50178" name="Object 1"/>
          <p:cNvGraphicFramePr>
            <a:graphicFrameLocks noChangeAspect="1"/>
          </p:cNvGraphicFramePr>
          <p:nvPr/>
        </p:nvGraphicFramePr>
        <p:xfrm>
          <a:off x="504725" y="3380473"/>
          <a:ext cx="7886700" cy="3200400"/>
        </p:xfrm>
        <a:graphic>
          <a:graphicData uri="http://schemas.openxmlformats.org/presentationml/2006/ole">
            <p:oleObj spid="_x0000_s51202" name="Visio" r:id="rId3" imgW="7657952" imgH="2908984" progId="Visio.Drawing.11">
              <p:embed/>
            </p:oleObj>
          </a:graphicData>
        </a:graphic>
      </p:graphicFrame>
    </p:spTree>
  </p:cSld>
  <p:clrMapOvr>
    <a:masterClrMapping/>
  </p:clrMapOvr>
  <p:transition>
    <p:wipe dir="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r>
              <a:rPr lang="en-US" sz="3200" smtClean="0"/>
              <a:t>Secure recording of secured call over MTP</a:t>
            </a:r>
          </a:p>
        </p:txBody>
      </p:sp>
      <p:sp>
        <p:nvSpPr>
          <p:cNvPr id="133123" name="Content Placeholder 2"/>
          <p:cNvSpPr>
            <a:spLocks noGrp="1"/>
          </p:cNvSpPr>
          <p:nvPr>
            <p:ph type="body" sz="quarter" idx="10"/>
          </p:nvPr>
        </p:nvSpPr>
        <p:spPr/>
        <p:txBody>
          <a:bodyPr/>
          <a:lstStyle/>
          <a:p>
            <a:r>
              <a:rPr lang="en-US" smtClean="0"/>
              <a:t>Cisco Media Termination Points (MTP) do not support encrypted media.</a:t>
            </a:r>
          </a:p>
          <a:p>
            <a:r>
              <a:rPr lang="en-US" smtClean="0"/>
              <a:t>If an MTP is inserted in the Secure SIP trunk connecting the Called device to the Recorder, the recording calls are cleared. </a:t>
            </a:r>
          </a:p>
          <a:p>
            <a:r>
              <a:rPr lang="en-US" smtClean="0"/>
              <a:t>The same result occurs if the Recorder SIP trunk is non secure.</a:t>
            </a:r>
          </a:p>
          <a:p>
            <a:endParaRPr lang="en-US" smtClean="0"/>
          </a:p>
        </p:txBody>
      </p:sp>
    </p:spTree>
  </p:cSld>
  <p:clrMapOvr>
    <a:masterClrMapping/>
  </p:clrMapOvr>
  <p:transition>
    <p:wipe dir="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itle 1"/>
          <p:cNvSpPr>
            <a:spLocks noGrp="1"/>
          </p:cNvSpPr>
          <p:nvPr>
            <p:ph type="title"/>
          </p:nvPr>
        </p:nvSpPr>
        <p:spPr/>
        <p:txBody>
          <a:bodyPr/>
          <a:lstStyle/>
          <a:p>
            <a:r>
              <a:rPr lang="en-US" sz="2800" smtClean="0"/>
              <a:t>Recording continues when customer puts the call on hold and non-secured MOH is inserted to the agent</a:t>
            </a:r>
          </a:p>
        </p:txBody>
      </p:sp>
      <p:sp>
        <p:nvSpPr>
          <p:cNvPr id="51204" name="Text Placeholder 2"/>
          <p:cNvSpPr>
            <a:spLocks noGrp="1"/>
          </p:cNvSpPr>
          <p:nvPr>
            <p:ph type="body" sz="quarter" idx="10"/>
          </p:nvPr>
        </p:nvSpPr>
        <p:spPr>
          <a:xfrm>
            <a:off x="239713" y="1212783"/>
            <a:ext cx="8578850" cy="4756217"/>
          </a:xfrm>
        </p:spPr>
        <p:txBody>
          <a:bodyPr/>
          <a:lstStyle/>
          <a:p>
            <a:r>
              <a:rPr lang="en-US" sz="2000" dirty="0" smtClean="0"/>
              <a:t>A secure recording session is established.</a:t>
            </a:r>
          </a:p>
          <a:p>
            <a:r>
              <a:rPr lang="en-US" sz="2000" dirty="0" smtClean="0"/>
              <a:t>The Calling party places the Called party on hold. </a:t>
            </a:r>
          </a:p>
          <a:p>
            <a:r>
              <a:rPr lang="en-US" sz="2000" dirty="0" smtClean="0"/>
              <a:t>If the Calling party is a Unified CM User, Music-On-Hold may be inserted into the media stream. </a:t>
            </a:r>
          </a:p>
          <a:p>
            <a:r>
              <a:rPr lang="en-US" sz="2000" dirty="0" smtClean="0"/>
              <a:t>Since MOH is not secure, the overall security status of the call is downgraded.  The secure icons of Calling and Called devices are updated.</a:t>
            </a:r>
          </a:p>
          <a:p>
            <a:r>
              <a:rPr lang="en-US" sz="2000" dirty="0" smtClean="0"/>
              <a:t>The recording session continues because the Recorder meets or exceeds the security capabilities of the (Called) device being recorded</a:t>
            </a:r>
          </a:p>
        </p:txBody>
      </p:sp>
      <p:sp>
        <p:nvSpPr>
          <p:cNvPr id="5120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51202" name="Object 1"/>
          <p:cNvGraphicFramePr>
            <a:graphicFrameLocks noChangeAspect="1"/>
          </p:cNvGraphicFramePr>
          <p:nvPr/>
        </p:nvGraphicFramePr>
        <p:xfrm>
          <a:off x="1304925" y="4693619"/>
          <a:ext cx="5938838" cy="1676400"/>
        </p:xfrm>
        <a:graphic>
          <a:graphicData uri="http://schemas.openxmlformats.org/presentationml/2006/ole">
            <p:oleObj spid="_x0000_s52226" name="Visio" r:id="rId3" imgW="5091828" imgH="1301887" progId="Visio.Drawing.11">
              <p:embed/>
            </p:oleObj>
          </a:graphicData>
        </a:graphic>
      </p:graphicFrame>
    </p:spTree>
  </p:cSld>
  <p:clrMapOvr>
    <a:masterClrMapping/>
  </p:clrMapOvr>
  <p:transition>
    <p:wipe dir="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itle 1"/>
          <p:cNvSpPr>
            <a:spLocks noGrp="1"/>
          </p:cNvSpPr>
          <p:nvPr>
            <p:ph type="title"/>
          </p:nvPr>
        </p:nvSpPr>
        <p:spPr/>
        <p:txBody>
          <a:bodyPr/>
          <a:lstStyle/>
          <a:p>
            <a:r>
              <a:rPr lang="en-US" sz="2800" smtClean="0"/>
              <a:t>Customer transfer the call, the security status of agent’s call is upgraded</a:t>
            </a:r>
          </a:p>
        </p:txBody>
      </p:sp>
      <p:sp>
        <p:nvSpPr>
          <p:cNvPr id="52228" name="Content Placeholder 2"/>
          <p:cNvSpPr>
            <a:spLocks noGrp="1"/>
          </p:cNvSpPr>
          <p:nvPr>
            <p:ph type="body" sz="quarter" idx="10"/>
          </p:nvPr>
        </p:nvSpPr>
        <p:spPr/>
        <p:txBody>
          <a:bodyPr>
            <a:normAutofit/>
          </a:bodyPr>
          <a:lstStyle/>
          <a:p>
            <a:r>
              <a:rPr lang="en-US" sz="2000" smtClean="0"/>
              <a:t>Recording continues without interruption when the Calling party transfers or i-diverts the call to another Calling Party, since security is based on the capabilities of the (Called) device being recorded.  </a:t>
            </a:r>
          </a:p>
          <a:p>
            <a:r>
              <a:rPr lang="en-US" sz="2000" smtClean="0"/>
              <a:t>The recording codec cannot change following the transfer.</a:t>
            </a:r>
          </a:p>
          <a:p>
            <a:endParaRPr lang="en-US" sz="2000" smtClean="0"/>
          </a:p>
        </p:txBody>
      </p:sp>
      <p:sp>
        <p:nvSpPr>
          <p:cNvPr id="5222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52226" name="Object 1"/>
          <p:cNvGraphicFramePr>
            <a:graphicFrameLocks noChangeAspect="1"/>
          </p:cNvGraphicFramePr>
          <p:nvPr/>
        </p:nvGraphicFramePr>
        <p:xfrm>
          <a:off x="1009851" y="3035768"/>
          <a:ext cx="6296025" cy="3343275"/>
        </p:xfrm>
        <a:graphic>
          <a:graphicData uri="http://schemas.openxmlformats.org/presentationml/2006/ole">
            <p:oleObj spid="_x0000_s53250" name="Visio" r:id="rId3" imgW="5554408" imgH="3581137" progId="Visio.Drawing.11">
              <p:embed/>
            </p:oleObj>
          </a:graphicData>
        </a:graphic>
      </p:graphicFrame>
    </p:spTree>
  </p:cSld>
  <p:clrMapOvr>
    <a:masterClrMapping/>
  </p:clrMapOvr>
  <p:transition>
    <p:wipe dir="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itle 1"/>
          <p:cNvSpPr>
            <a:spLocks noGrp="1"/>
          </p:cNvSpPr>
          <p:nvPr>
            <p:ph type="title"/>
          </p:nvPr>
        </p:nvSpPr>
        <p:spPr/>
        <p:txBody>
          <a:bodyPr/>
          <a:lstStyle/>
          <a:p>
            <a:r>
              <a:rPr lang="en-US" sz="3200" smtClean="0"/>
              <a:t>Recording conference calls</a:t>
            </a:r>
          </a:p>
        </p:txBody>
      </p:sp>
      <p:sp>
        <p:nvSpPr>
          <p:cNvPr id="53252" name="Text Placeholder 2"/>
          <p:cNvSpPr>
            <a:spLocks noGrp="1"/>
          </p:cNvSpPr>
          <p:nvPr>
            <p:ph type="body" sz="quarter" idx="10"/>
          </p:nvPr>
        </p:nvSpPr>
        <p:spPr>
          <a:xfrm>
            <a:off x="239713" y="1260909"/>
            <a:ext cx="2782620" cy="4708091"/>
          </a:xfrm>
        </p:spPr>
        <p:txBody>
          <a:bodyPr>
            <a:normAutofit/>
          </a:bodyPr>
          <a:lstStyle/>
          <a:p>
            <a:r>
              <a:rPr lang="en-US" sz="2000" dirty="0" smtClean="0"/>
              <a:t>Recording secure conference calls is supported.</a:t>
            </a:r>
          </a:p>
          <a:p>
            <a:r>
              <a:rPr lang="en-US" sz="2000" dirty="0" smtClean="0"/>
              <a:t>The use cases illustrate the ability to record secure calls is permitted when the Recorder can meet or exceed the security capabilities of the device being recorded.</a:t>
            </a:r>
          </a:p>
          <a:p>
            <a:endParaRPr lang="en-US" sz="2000" dirty="0" smtClean="0"/>
          </a:p>
        </p:txBody>
      </p:sp>
      <p:sp>
        <p:nvSpPr>
          <p:cNvPr id="5325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53250" name="Object 1"/>
          <p:cNvGraphicFramePr>
            <a:graphicFrameLocks noChangeAspect="1"/>
          </p:cNvGraphicFramePr>
          <p:nvPr/>
        </p:nvGraphicFramePr>
        <p:xfrm>
          <a:off x="3400425" y="1046045"/>
          <a:ext cx="5476875" cy="5334000"/>
        </p:xfrm>
        <a:graphic>
          <a:graphicData uri="http://schemas.openxmlformats.org/presentationml/2006/ole">
            <p:oleObj spid="_x0000_s54274" name="Visio" r:id="rId3" imgW="5472877" imgH="5268245" progId="Visio.Drawing.11">
              <p:embed/>
            </p:oleObj>
          </a:graphicData>
        </a:graphic>
      </p:graphicFrame>
    </p:spTree>
  </p:cSld>
  <p:clrMapOvr>
    <a:masterClrMapping/>
  </p:clrMapOvr>
  <p:transition>
    <p:wipe dir="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itle 1"/>
          <p:cNvSpPr>
            <a:spLocks noGrp="1"/>
          </p:cNvSpPr>
          <p:nvPr>
            <p:ph type="title"/>
          </p:nvPr>
        </p:nvSpPr>
        <p:spPr/>
        <p:txBody>
          <a:bodyPr/>
          <a:lstStyle/>
          <a:p>
            <a:r>
              <a:rPr lang="en-US" sz="2800" smtClean="0"/>
              <a:t>Recording secure calls when transcoders are used</a:t>
            </a:r>
          </a:p>
        </p:txBody>
      </p:sp>
      <p:sp>
        <p:nvSpPr>
          <p:cNvPr id="54276" name="Text Placeholder 2"/>
          <p:cNvSpPr>
            <a:spLocks noGrp="1"/>
          </p:cNvSpPr>
          <p:nvPr>
            <p:ph type="body" sz="quarter" idx="10"/>
          </p:nvPr>
        </p:nvSpPr>
        <p:spPr/>
        <p:txBody>
          <a:bodyPr/>
          <a:lstStyle/>
          <a:p>
            <a:r>
              <a:rPr lang="en-US" sz="2000" dirty="0" smtClean="0"/>
              <a:t>A transcoder is inserted between the Called device and the Recorder because of codec incompatibility. </a:t>
            </a:r>
          </a:p>
          <a:p>
            <a:r>
              <a:rPr lang="en-US" sz="2000" dirty="0" smtClean="0"/>
              <a:t>Cisco transcoders do not support encrypted media, so the Recording calls are cleared</a:t>
            </a:r>
          </a:p>
          <a:p>
            <a:r>
              <a:rPr lang="en-US" sz="2000" dirty="0" smtClean="0"/>
              <a:t>Cause Code 57 (Bearer capability presently not authorized) will be used to clear the call. 403 Forbidden is the corresponding SIP event triggered by </a:t>
            </a:r>
            <a:r>
              <a:rPr lang="en-US" sz="2000" dirty="0" err="1" smtClean="0"/>
              <a:t>Q.931</a:t>
            </a:r>
            <a:r>
              <a:rPr lang="en-US" sz="2000" dirty="0" smtClean="0"/>
              <a:t> cause code 57</a:t>
            </a:r>
            <a:r>
              <a:rPr lang="en-US" sz="2000" b="1" dirty="0" smtClean="0"/>
              <a:t> </a:t>
            </a:r>
            <a:r>
              <a:rPr lang="en-US" sz="2000" dirty="0" smtClean="0"/>
              <a:t>Bearer capability not authorized.</a:t>
            </a:r>
          </a:p>
          <a:p>
            <a:r>
              <a:rPr lang="en-US" sz="2000" dirty="0" smtClean="0"/>
              <a:t>Cisco CTI will notify the application that the Recording session is cleared. </a:t>
            </a:r>
          </a:p>
        </p:txBody>
      </p:sp>
      <p:sp>
        <p:nvSpPr>
          <p:cNvPr id="5427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54274" name="Object 1"/>
          <p:cNvGraphicFramePr>
            <a:graphicFrameLocks noChangeAspect="1"/>
          </p:cNvGraphicFramePr>
          <p:nvPr/>
        </p:nvGraphicFramePr>
        <p:xfrm>
          <a:off x="1522596" y="4674770"/>
          <a:ext cx="6129338" cy="1552575"/>
        </p:xfrm>
        <a:graphic>
          <a:graphicData uri="http://schemas.openxmlformats.org/presentationml/2006/ole">
            <p:oleObj spid="_x0000_s55298" name="Visio" r:id="rId3" imgW="5003734" imgH="1262916" progId="Visio.Drawing.11">
              <p:embed/>
            </p:oleObj>
          </a:graphicData>
        </a:graphic>
      </p:graphicFrame>
    </p:spTree>
  </p:cSld>
  <p:clrMapOvr>
    <a:masterClrMapping/>
  </p:clrMapOvr>
  <p:transition>
    <p:wipe dir="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Title 1"/>
          <p:cNvSpPr>
            <a:spLocks noGrp="1"/>
          </p:cNvSpPr>
          <p:nvPr>
            <p:ph type="title"/>
          </p:nvPr>
        </p:nvSpPr>
        <p:spPr/>
        <p:txBody>
          <a:bodyPr/>
          <a:lstStyle/>
          <a:p>
            <a:r>
              <a:rPr lang="en-US" sz="3200" dirty="0" smtClean="0"/>
              <a:t>Secure recording with sRTP fallback tags</a:t>
            </a:r>
          </a:p>
        </p:txBody>
      </p:sp>
      <p:sp>
        <p:nvSpPr>
          <p:cNvPr id="55301" name="Text Placeholder 2"/>
          <p:cNvSpPr>
            <a:spLocks noGrp="1"/>
          </p:cNvSpPr>
          <p:nvPr>
            <p:ph type="body" sz="quarter" idx="10"/>
          </p:nvPr>
        </p:nvSpPr>
        <p:spPr>
          <a:xfrm>
            <a:off x="239713" y="779646"/>
            <a:ext cx="8578850" cy="3339967"/>
          </a:xfrm>
        </p:spPr>
        <p:txBody>
          <a:bodyPr>
            <a:normAutofit lnSpcReduction="10000"/>
          </a:bodyPr>
          <a:lstStyle/>
          <a:p>
            <a:r>
              <a:rPr lang="en-US" sz="1800" dirty="0" smtClean="0"/>
              <a:t>Many Recorders support the ability to negotiate unencrypted media (RTP) as a fallback mechanism when secure media (sRTP) is not supported or required</a:t>
            </a:r>
          </a:p>
          <a:p>
            <a:r>
              <a:rPr lang="en-US" sz="1800" dirty="0" smtClean="0"/>
              <a:t>Typical case occurs when the recorded device does not support sRTP, but the Recorder does</a:t>
            </a:r>
          </a:p>
          <a:p>
            <a:r>
              <a:rPr lang="en-US" sz="1800" dirty="0" smtClean="0"/>
              <a:t>The Recorder must include the sRTP fallback tag when replying to the media offer (e.g. INVITE). The </a:t>
            </a:r>
            <a:r>
              <a:rPr lang="en-US" sz="1800" b="1" dirty="0" smtClean="0"/>
              <a:t>X-cisco-srtp-fallback</a:t>
            </a:r>
            <a:r>
              <a:rPr lang="en-US" sz="1800" dirty="0" smtClean="0"/>
              <a:t> tag is further described in the Recording specifications available to Cisco Developer Partners.</a:t>
            </a:r>
          </a:p>
          <a:p>
            <a:r>
              <a:rPr lang="en-US" sz="1800" dirty="0" smtClean="0"/>
              <a:t>If the sRTP fall back tag is sent by the Recorder in the media offering, the call is recorded (A)</a:t>
            </a:r>
          </a:p>
          <a:p>
            <a:r>
              <a:rPr lang="en-US" sz="1800" dirty="0" smtClean="0"/>
              <a:t>If the sRTP fall back tag is not sent by the Recorder, the call is not recorded (B)</a:t>
            </a:r>
          </a:p>
        </p:txBody>
      </p:sp>
      <p:sp>
        <p:nvSpPr>
          <p:cNvPr id="55302"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55298" name="Object 1"/>
          <p:cNvGraphicFramePr>
            <a:graphicFrameLocks noChangeAspect="1"/>
          </p:cNvGraphicFramePr>
          <p:nvPr/>
        </p:nvGraphicFramePr>
        <p:xfrm>
          <a:off x="376187" y="3999497"/>
          <a:ext cx="5248275" cy="1362075"/>
        </p:xfrm>
        <a:graphic>
          <a:graphicData uri="http://schemas.openxmlformats.org/presentationml/2006/ole">
            <p:oleObj spid="_x0000_s56322" name="Visio" r:id="rId3" imgW="6032187" imgH="1383966" progId="Visio.Drawing.11">
              <p:embed/>
            </p:oleObj>
          </a:graphicData>
        </a:graphic>
      </p:graphicFrame>
      <p:sp>
        <p:nvSpPr>
          <p:cNvPr id="55303"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55299" name="Object 3"/>
          <p:cNvGraphicFramePr>
            <a:graphicFrameLocks noChangeAspect="1"/>
          </p:cNvGraphicFramePr>
          <p:nvPr/>
        </p:nvGraphicFramePr>
        <p:xfrm>
          <a:off x="4029075" y="5121242"/>
          <a:ext cx="5114925" cy="1285875"/>
        </p:xfrm>
        <a:graphic>
          <a:graphicData uri="http://schemas.openxmlformats.org/presentationml/2006/ole">
            <p:oleObj spid="_x0000_s56323" name="Visio" r:id="rId4" imgW="6032187" imgH="1383966" progId="Visio.Drawing.11">
              <p:embed/>
            </p:oleObj>
          </a:graphicData>
        </a:graphic>
      </p:graphicFrame>
    </p:spTree>
  </p:cSld>
  <p:clrMapOvr>
    <a:masterClrMapping/>
  </p:clrMapOvr>
  <p:transition>
    <p:wipe dir="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itle 1"/>
          <p:cNvSpPr>
            <a:spLocks noGrp="1"/>
          </p:cNvSpPr>
          <p:nvPr>
            <p:ph type="title"/>
          </p:nvPr>
        </p:nvSpPr>
        <p:spPr/>
        <p:txBody>
          <a:bodyPr/>
          <a:lstStyle/>
          <a:p>
            <a:r>
              <a:rPr lang="en-US" sz="3200" smtClean="0"/>
              <a:t>Simultaneous silent monitoring and recording</a:t>
            </a:r>
          </a:p>
        </p:txBody>
      </p:sp>
      <p:sp>
        <p:nvSpPr>
          <p:cNvPr id="56324" name="Text Placeholder 2"/>
          <p:cNvSpPr>
            <a:spLocks noGrp="1"/>
          </p:cNvSpPr>
          <p:nvPr>
            <p:ph type="body" sz="quarter" idx="10"/>
          </p:nvPr>
        </p:nvSpPr>
        <p:spPr/>
        <p:txBody>
          <a:bodyPr/>
          <a:lstStyle/>
          <a:p>
            <a:r>
              <a:rPr lang="en-US" sz="2000" smtClean="0"/>
              <a:t>The Called device (Agent) is being simultaneously monitored and recorded while in a unsecured call. </a:t>
            </a:r>
          </a:p>
          <a:p>
            <a:r>
              <a:rPr lang="en-US" sz="2000" smtClean="0"/>
              <a:t>The overall security level of the call is computed with both the monitoring call and recording calls included. </a:t>
            </a:r>
          </a:p>
          <a:p>
            <a:r>
              <a:rPr lang="en-US" sz="2000" smtClean="0"/>
              <a:t>Since the Supervisor and Recorder meet or exceed the security capabilities of the Called device, both sessions are allowed</a:t>
            </a:r>
          </a:p>
          <a:p>
            <a:endParaRPr lang="en-US" sz="2000" smtClean="0"/>
          </a:p>
        </p:txBody>
      </p:sp>
      <p:sp>
        <p:nvSpPr>
          <p:cNvPr id="5632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56322" name="Object 1"/>
          <p:cNvGraphicFramePr>
            <a:graphicFrameLocks noChangeAspect="1"/>
          </p:cNvGraphicFramePr>
          <p:nvPr/>
        </p:nvGraphicFramePr>
        <p:xfrm>
          <a:off x="1601504" y="3541997"/>
          <a:ext cx="5792788" cy="2933700"/>
        </p:xfrm>
        <a:graphic>
          <a:graphicData uri="http://schemas.openxmlformats.org/presentationml/2006/ole">
            <p:oleObj spid="_x0000_s57346" name="Visio" r:id="rId3" imgW="5176838" imgH="2621756" progId="Visio.Drawing.11">
              <p:embed/>
            </p:oleObj>
          </a:graphicData>
        </a:graphic>
      </p:graphicFrame>
    </p:spTree>
  </p:cSld>
  <p:clrMapOvr>
    <a:masterClrMapping/>
  </p:clrMapOvr>
  <p:transition>
    <p:wipe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Gray 2"/>
</p:tagLst>
</file>

<file path=ppt/tags/tag2.xml><?xml version="1.0" encoding="utf-8"?>
<p:tagLst xmlns:a="http://schemas.openxmlformats.org/drawingml/2006/main" xmlns:r="http://schemas.openxmlformats.org/officeDocument/2006/relationships" xmlns:p="http://schemas.openxmlformats.org/presentationml/2006/main">
  <p:tag name="RNRSTYLE" val="Gray Line 1"/>
</p:tagLst>
</file>

<file path=ppt/tags/tag3.xml><?xml version="1.0" encoding="utf-8"?>
<p:tagLst xmlns:a="http://schemas.openxmlformats.org/drawingml/2006/main" xmlns:r="http://schemas.openxmlformats.org/officeDocument/2006/relationships" xmlns:p="http://schemas.openxmlformats.org/presentationml/2006/main">
  <p:tag name="RNRSTYLE" val="Blue 1"/>
</p:tagLst>
</file>

<file path=ppt/tags/tag4.xml><?xml version="1.0" encoding="utf-8"?>
<p:tagLst xmlns:a="http://schemas.openxmlformats.org/drawingml/2006/main" xmlns:r="http://schemas.openxmlformats.org/officeDocument/2006/relationships" xmlns:p="http://schemas.openxmlformats.org/presentationml/2006/main">
  <p:tag name="RNRSTYLE" val="Gray 2"/>
</p:tagLst>
</file>

<file path=ppt/tags/tag5.xml><?xml version="1.0" encoding="utf-8"?>
<p:tagLst xmlns:a="http://schemas.openxmlformats.org/drawingml/2006/main" xmlns:r="http://schemas.openxmlformats.org/officeDocument/2006/relationships" xmlns:p="http://schemas.openxmlformats.org/presentationml/2006/main">
  <p:tag name="RNRSTYLE" val="Gray Line 1"/>
</p:tagLst>
</file>

<file path=ppt/tags/tag6.xml><?xml version="1.0" encoding="utf-8"?>
<p:tagLst xmlns:a="http://schemas.openxmlformats.org/drawingml/2006/main" xmlns:r="http://schemas.openxmlformats.org/officeDocument/2006/relationships" xmlns:p="http://schemas.openxmlformats.org/presentationml/2006/main">
  <p:tag name="RNRSTYLE" val="Blue 1"/>
</p:tagLst>
</file>

<file path=ppt/theme/theme1.xml><?xml version="1.0" encoding="utf-8"?>
<a:theme xmlns:a="http://schemas.openxmlformats.org/drawingml/2006/main" name="Cisco_Template_2010_Arial">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120083</TotalTime>
  <Words>7157</Words>
  <Application>Microsoft Office PowerPoint</Application>
  <PresentationFormat>On-screen Show (4:3)</PresentationFormat>
  <Paragraphs>731</Paragraphs>
  <Slides>101</Slides>
  <Notes>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101</vt:i4>
      </vt:variant>
    </vt:vector>
  </HeadingPairs>
  <TitlesOfParts>
    <vt:vector size="104" baseType="lpstr">
      <vt:lpstr>Cisco_Template_2010_Arial</vt:lpstr>
      <vt:lpstr>Visio</vt:lpstr>
      <vt:lpstr>Bitmap Image</vt:lpstr>
      <vt:lpstr>Cisco Unified Communications Manager  Silent Monitoring &amp; Call Recording Releases 6.x through 9.x</vt:lpstr>
      <vt:lpstr>Agenda</vt:lpstr>
      <vt:lpstr>Feature Overview</vt:lpstr>
      <vt:lpstr>Silent Monitoring/Recording Architecture</vt:lpstr>
      <vt:lpstr>Unified CM Silent Monitoring Features</vt:lpstr>
      <vt:lpstr>Silent Monitoring - How does it work?</vt:lpstr>
      <vt:lpstr>Silent Monitoring</vt:lpstr>
      <vt:lpstr>Silent Monitoring</vt:lpstr>
      <vt:lpstr>Silent Monitoring Features</vt:lpstr>
      <vt:lpstr>Call Recording</vt:lpstr>
      <vt:lpstr>Automatic Silent Recording  How does it work?</vt:lpstr>
      <vt:lpstr>Selective Recording (Silent) How does it work?</vt:lpstr>
      <vt:lpstr>Selective Recording (User) How does it work?</vt:lpstr>
      <vt:lpstr>Silent &amp; User Selective Recording Modes  Interaction  </vt:lpstr>
      <vt:lpstr>Call Recording Features</vt:lpstr>
      <vt:lpstr>Call Recording Features</vt:lpstr>
      <vt:lpstr>Recording Server Failover – 3 Options</vt:lpstr>
      <vt:lpstr>Recording Server Failover – 3 Options</vt:lpstr>
      <vt:lpstr>Simultaneous monitoring and recording</vt:lpstr>
      <vt:lpstr>Devices Supported by CUCM release</vt:lpstr>
      <vt:lpstr>Monitoring &amp; Recording Tones</vt:lpstr>
      <vt:lpstr>Secure Tone Interaction</vt:lpstr>
      <vt:lpstr>Call Detail Records</vt:lpstr>
      <vt:lpstr> Sizing Unified CM for M&amp;R</vt:lpstr>
      <vt:lpstr>Slide 25</vt:lpstr>
      <vt:lpstr>Recording Call Admission Control Bandwidth Reservation Without Optimization</vt:lpstr>
      <vt:lpstr>Recording Call Admission Control Bandwidth Reservation With Optimization</vt:lpstr>
      <vt:lpstr> Contact Center Integration</vt:lpstr>
      <vt:lpstr> Contact Center Integration</vt:lpstr>
      <vt:lpstr>Partner Integrations &amp; Sales Contacts (1 of 3) Contact Partner to determine individual feature support</vt:lpstr>
      <vt:lpstr>Partner Integrations &amp; Sales Contacts (2 of 3) Contact Partner to determine individual feature support</vt:lpstr>
      <vt:lpstr>Partner Integrations &amp; Sales Contacts (3 of 3) Contact Partner to determine individual feature support</vt:lpstr>
      <vt:lpstr>Slide 33</vt:lpstr>
      <vt:lpstr>Silent Monitoring - Provisioning</vt:lpstr>
      <vt:lpstr>Silent Monitoring Definitions</vt:lpstr>
      <vt:lpstr>Silent Monitoring Call Flows: Agent holds/resumes call while being monitored</vt:lpstr>
      <vt:lpstr>Supervisor holds/resumes the monitoring call </vt:lpstr>
      <vt:lpstr>Agent places the monitored call on hold and accepts a new call</vt:lpstr>
      <vt:lpstr>Agent answers a new call while being monitored, the  Supervisor begins monitoring the 2nd call</vt:lpstr>
      <vt:lpstr>Caller holds/resumes call while Observed is being monitored</vt:lpstr>
      <vt:lpstr>Agent 1 holds the monitored call, while Agent 2 resumes it using a shared line</vt:lpstr>
      <vt:lpstr>Agent 2 fails to barge into a call from a shared line while the call is being monitored </vt:lpstr>
      <vt:lpstr>Supervisor fails to monitor an Agent’s call that has an active barge session</vt:lpstr>
      <vt:lpstr>Monitoring call is transferred between Supervisors</vt:lpstr>
      <vt:lpstr>Monitoring and firewalls </vt:lpstr>
      <vt:lpstr>Other cases</vt:lpstr>
      <vt:lpstr>Caller transfers or i-diverts a monitored call</vt:lpstr>
      <vt:lpstr>Agent conferences another party while being monitored</vt:lpstr>
      <vt:lpstr>Agent conferences the Supervisor who is already monitoring the call</vt:lpstr>
      <vt:lpstr>Supervisor 1 conferences Supervisor 2 into the monitoring call</vt:lpstr>
      <vt:lpstr>Caller conferences another party with the Agent who is being monitored</vt:lpstr>
      <vt:lpstr>Support for Security-enabled Devices</vt:lpstr>
      <vt:lpstr>Slide 53</vt:lpstr>
      <vt:lpstr>Secure Silent Monitoring Introduced in Unified CM 8.0(1)</vt:lpstr>
      <vt:lpstr>Secure Monitoring Icon Definitions</vt:lpstr>
      <vt:lpstr>Secure Media Key Exchange</vt:lpstr>
      <vt:lpstr>Secure Monitoring Provisioning Device configuration</vt:lpstr>
      <vt:lpstr>Secure Monitoring Use Cases</vt:lpstr>
      <vt:lpstr>Secure Monitoring Use Cases</vt:lpstr>
      <vt:lpstr>Caller places Agent on Hold</vt:lpstr>
      <vt:lpstr>Supervisor places Monitoring call on Hold</vt:lpstr>
      <vt:lpstr>Call security upgrades as a result of the Caller transfer</vt:lpstr>
      <vt:lpstr>Transferring a secure monitoring session to a non-secure device</vt:lpstr>
      <vt:lpstr>Supervisor transfers monitoring call across Inter-Cluster Trunk</vt:lpstr>
      <vt:lpstr>Secure monitoring a conference call – Part 1</vt:lpstr>
      <vt:lpstr>Secure monitoring a conference call – Part 2</vt:lpstr>
      <vt:lpstr>Using transcoders with secure monitoring</vt:lpstr>
      <vt:lpstr>Transferring secure monitoring calls</vt:lpstr>
      <vt:lpstr>Slide 69</vt:lpstr>
      <vt:lpstr>Call Recording – Provisioning a Recorder</vt:lpstr>
      <vt:lpstr>Call Recording – Provisioning a Phone</vt:lpstr>
      <vt:lpstr>Recording Definitions</vt:lpstr>
      <vt:lpstr>Recorder redirects recording to new destination</vt:lpstr>
      <vt:lpstr>Called party puts call on hold while being recorded</vt:lpstr>
      <vt:lpstr>Calling Party holds call while the Called Party is being recorded</vt:lpstr>
      <vt:lpstr>Simultaneous recording of multiple Called Parties sharing the same line  </vt:lpstr>
      <vt:lpstr>Call segments cross several Called parties sharing the same line (DN)</vt:lpstr>
      <vt:lpstr>Call segments cross several Called Parties sharing the same line (DN) (continued)</vt:lpstr>
      <vt:lpstr>Recording a call that was barged in from a shared line</vt:lpstr>
      <vt:lpstr>Transfer or i-divert and call recording </vt:lpstr>
      <vt:lpstr>Conference and recording</vt:lpstr>
      <vt:lpstr>Simultaneous monitoring and recording of Observer</vt:lpstr>
      <vt:lpstr>Slide 83</vt:lpstr>
      <vt:lpstr>Secure Recording  Introduced Unified CM 8.0(1)</vt:lpstr>
      <vt:lpstr>Secure Record Provisioning</vt:lpstr>
      <vt:lpstr>Secure Recording Use Case</vt:lpstr>
      <vt:lpstr>Secure Media Key Exchange</vt:lpstr>
      <vt:lpstr>Recording secure and non-secure calls</vt:lpstr>
      <vt:lpstr>Recording non-secure calls – Use case 1</vt:lpstr>
      <vt:lpstr>Recording non-secure calls – Use case 2</vt:lpstr>
      <vt:lpstr>Recording non-secure calls – Use case 3</vt:lpstr>
      <vt:lpstr>Non-secured recording of non-secured call</vt:lpstr>
      <vt:lpstr>Secure recording of secured call over MTP</vt:lpstr>
      <vt:lpstr>Recording continues when customer puts the call on hold and non-secured MOH is inserted to the agent</vt:lpstr>
      <vt:lpstr>Customer transfer the call, the security status of agent’s call is upgraded</vt:lpstr>
      <vt:lpstr>Recording conference calls</vt:lpstr>
      <vt:lpstr>Recording secure calls when transcoders are used</vt:lpstr>
      <vt:lpstr>Secure recording with sRTP fallback tags</vt:lpstr>
      <vt:lpstr>Simultaneous silent monitoring and recording</vt:lpstr>
      <vt:lpstr>Questions &amp; More Information</vt:lpstr>
      <vt:lpstr>Slide 101</vt:lpstr>
    </vt:vector>
  </TitlesOfParts>
  <Company>Cisco Systems,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TSBU Hybrid Methodology</dc:title>
  <dc:creator>Tammy Holm / Tom Williams</dc:creator>
  <cp:lastModifiedBy>George Gary</cp:lastModifiedBy>
  <cp:revision>3439</cp:revision>
  <cp:lastPrinted>2010-10-25T15:33:21Z</cp:lastPrinted>
  <dcterms:created xsi:type="dcterms:W3CDTF">2010-11-02T09:20:49Z</dcterms:created>
  <dcterms:modified xsi:type="dcterms:W3CDTF">2012-04-26T20:38:13Z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