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1" r:id="rId3"/>
    <p:sldId id="277" r:id="rId4"/>
    <p:sldId id="264" r:id="rId5"/>
    <p:sldId id="265" r:id="rId6"/>
    <p:sldId id="266" r:id="rId7"/>
    <p:sldId id="268" r:id="rId8"/>
    <p:sldId id="269" r:id="rId9"/>
    <p:sldId id="270" r:id="rId10"/>
    <p:sldId id="271" r:id="rId11"/>
    <p:sldId id="272" r:id="rId12"/>
    <p:sldId id="273" r:id="rId13"/>
    <p:sldId id="274" r:id="rId14"/>
    <p:sldId id="275" r:id="rId15"/>
    <p:sldId id="276" r:id="rId16"/>
    <p:sldId id="278"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23B"/>
    <a:srgbClr val="4DBC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09" autoAdjust="0"/>
  </p:normalViewPr>
  <p:slideViewPr>
    <p:cSldViewPr snapToGrid="0" snapToObjects="1">
      <p:cViewPr varScale="1">
        <p:scale>
          <a:sx n="110" d="100"/>
          <a:sy n="110" d="100"/>
        </p:scale>
        <p:origin x="-15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EA5A1-8BA1-8C4E-AB30-6D8D216834E0}" type="datetimeFigureOut">
              <a:rPr lang="en-US" smtClean="0"/>
              <a:t>7/14/16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43134-2CF7-FB48-AA97-446F2CC687E2}" type="slidenum">
              <a:rPr lang="en-US" smtClean="0"/>
              <a:t>‹#›</a:t>
            </a:fld>
            <a:endParaRPr lang="en-US"/>
          </a:p>
        </p:txBody>
      </p:sp>
    </p:spTree>
    <p:extLst>
      <p:ext uri="{BB962C8B-B14F-4D97-AF65-F5344CB8AC3E}">
        <p14:creationId xmlns:p14="http://schemas.microsoft.com/office/powerpoint/2010/main" val="2639328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5</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81B5F0-C7FA-E34E-B8DD-91A5B863ED4F}" type="slidenum">
              <a:rPr lang="en-US" smtClean="0"/>
              <a:t>15</a:t>
            </a:fld>
            <a:endParaRPr lang="en-US"/>
          </a:p>
        </p:txBody>
      </p:sp>
    </p:spTree>
    <p:extLst>
      <p:ext uri="{BB962C8B-B14F-4D97-AF65-F5344CB8AC3E}">
        <p14:creationId xmlns:p14="http://schemas.microsoft.com/office/powerpoint/2010/main" val="236649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17</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6</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7</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8</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EE5B1-0D10-4A3E-88F5-BFF8412F9820}"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6A1BFD-EC75-1149-A332-59644CD0B5B4}"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107590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1BFD-EC75-1149-A332-59644CD0B5B4}"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227744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1BFD-EC75-1149-A332-59644CD0B5B4}"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414795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Slide Gradient">
    <p:spTree>
      <p:nvGrpSpPr>
        <p:cNvPr id="1" name=""/>
        <p:cNvGrpSpPr/>
        <p:nvPr/>
      </p:nvGrpSpPr>
      <p:grpSpPr>
        <a:xfrm>
          <a:off x="0" y="0"/>
          <a:ext cx="0" cy="0"/>
          <a:chOff x="0" y="0"/>
          <a:chExt cx="0" cy="0"/>
        </a:xfrm>
      </p:grpSpPr>
      <p:grpSp>
        <p:nvGrpSpPr>
          <p:cNvPr id="31" name="Group 30"/>
          <p:cNvGrpSpPr/>
          <p:nvPr userDrawn="1"/>
        </p:nvGrpSpPr>
        <p:grpSpPr>
          <a:xfrm>
            <a:off x="-12700"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2015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125213175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67343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5" name="Rounded Rectangle 6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7" name="Rounded Rectangle 66"/>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Rounded Rectangle 67"/>
          <p:cNvSpPr/>
          <p:nvPr userDrawn="1"/>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2015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72"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41226287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1BFD-EC75-1149-A332-59644CD0B5B4}"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239827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A1BFD-EC75-1149-A332-59644CD0B5B4}"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136318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6A1BFD-EC75-1149-A332-59644CD0B5B4}"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181658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6A1BFD-EC75-1149-A332-59644CD0B5B4}" type="datetimeFigureOut">
              <a:rPr lang="en-US" smtClean="0"/>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379435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6A1BFD-EC75-1149-A332-59644CD0B5B4}" type="datetimeFigureOut">
              <a:rPr lang="en-US" smtClean="0"/>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249080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A1BFD-EC75-1149-A332-59644CD0B5B4}" type="datetimeFigureOut">
              <a:rPr lang="en-US" smtClean="0"/>
              <a:t>7/14/16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189216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A1BFD-EC75-1149-A332-59644CD0B5B4}"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137390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A1BFD-EC75-1149-A332-59644CD0B5B4}"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126A5-1FDE-C344-AC85-17A512E945D5}" type="slidenum">
              <a:rPr lang="en-US" smtClean="0"/>
              <a:t>‹#›</a:t>
            </a:fld>
            <a:endParaRPr lang="en-US"/>
          </a:p>
        </p:txBody>
      </p:sp>
    </p:spTree>
    <p:extLst>
      <p:ext uri="{BB962C8B-B14F-4D97-AF65-F5344CB8AC3E}">
        <p14:creationId xmlns:p14="http://schemas.microsoft.com/office/powerpoint/2010/main" val="2461760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A1BFD-EC75-1149-A332-59644CD0B5B4}" type="datetimeFigureOut">
              <a:rPr lang="en-US" smtClean="0"/>
              <a:t>7/14/16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126A5-1FDE-C344-AC85-17A512E945D5}" type="slidenum">
              <a:rPr lang="en-US" smtClean="0"/>
              <a:t>‹#›</a:t>
            </a:fld>
            <a:endParaRPr lang="en-US"/>
          </a:p>
        </p:txBody>
      </p:sp>
    </p:spTree>
    <p:extLst>
      <p:ext uri="{BB962C8B-B14F-4D97-AF65-F5344CB8AC3E}">
        <p14:creationId xmlns:p14="http://schemas.microsoft.com/office/powerpoint/2010/main" val="24503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P</a:t>
            </a:r>
            <a:r>
              <a:rPr lang="en-US" dirty="0" smtClean="0"/>
              <a:t>xGrid – Dynamic Topics</a:t>
            </a:r>
            <a:endParaRPr sz="1600" spc="0" dirty="0"/>
          </a:p>
        </p:txBody>
      </p:sp>
      <p:sp>
        <p:nvSpPr>
          <p:cNvPr id="3" name="Subtitle 2"/>
          <p:cNvSpPr>
            <a:spLocks noGrp="1"/>
          </p:cNvSpPr>
          <p:nvPr>
            <p:ph type="subTitle" idx="1"/>
          </p:nvPr>
        </p:nvSpPr>
        <p:spPr/>
        <p:txBody>
          <a:bodyPr/>
          <a:lstStyle/>
          <a:p>
            <a:r>
              <a:rPr lang="en-US" dirty="0" smtClean="0"/>
              <a:t>Gajveer Singh</a:t>
            </a:r>
            <a:endParaRPr lang="en-US" dirty="0"/>
          </a:p>
        </p:txBody>
      </p:sp>
      <p:sp>
        <p:nvSpPr>
          <p:cNvPr id="5" name="Text Placeholder 4"/>
          <p:cNvSpPr>
            <a:spLocks noGrp="1"/>
          </p:cNvSpPr>
          <p:nvPr>
            <p:ph type="body" sz="quarter" idx="10"/>
          </p:nvPr>
        </p:nvSpPr>
        <p:spPr/>
        <p:txBody>
          <a:bodyPr/>
          <a:lstStyle/>
          <a:p>
            <a:r>
              <a:rPr lang="en-US" dirty="0" smtClean="0"/>
              <a:t>PxGrid Development Team</a:t>
            </a:r>
          </a:p>
        </p:txBody>
      </p:sp>
      <p:sp>
        <p:nvSpPr>
          <p:cNvPr id="6" name="Text Placeholder 5"/>
          <p:cNvSpPr>
            <a:spLocks noGrp="1"/>
          </p:cNvSpPr>
          <p:nvPr>
            <p:ph type="body" sz="quarter" idx="11"/>
          </p:nvPr>
        </p:nvSpPr>
        <p:spPr/>
        <p:txBody>
          <a:bodyPr/>
          <a:lstStyle/>
          <a:p>
            <a:r>
              <a:rPr lang="en-US" dirty="0" smtClean="0"/>
              <a:t>July 14</a:t>
            </a:r>
            <a:r>
              <a:rPr lang="en-US" baseline="30000" dirty="0" smtClean="0"/>
              <a:t>th</a:t>
            </a:r>
            <a:r>
              <a:rPr lang="en-US" dirty="0" smtClean="0"/>
              <a:t> 2016</a:t>
            </a:r>
            <a:endParaRPr lang="en-US" dirty="0"/>
          </a:p>
        </p:txBody>
      </p:sp>
    </p:spTree>
    <p:extLst>
      <p:ext uri="{BB962C8B-B14F-4D97-AF65-F5344CB8AC3E}">
        <p14:creationId xmlns:p14="http://schemas.microsoft.com/office/powerpoint/2010/main" val="22474810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Publish events to the topic</a:t>
            </a:r>
            <a:endParaRPr lang="en-US" sz="1800" dirty="0">
              <a:solidFill>
                <a:schemeClr val="bg1">
                  <a:lumMod val="65000"/>
                </a:schemeClr>
              </a:solidFill>
            </a:endParaRPr>
          </a:p>
        </p:txBody>
      </p:sp>
      <p:sp>
        <p:nvSpPr>
          <p:cNvPr id="160" name="Text Placeholder 2"/>
          <p:cNvSpPr txBox="1">
            <a:spLocks/>
          </p:cNvSpPr>
          <p:nvPr/>
        </p:nvSpPr>
        <p:spPr>
          <a:xfrm>
            <a:off x="229702" y="1452526"/>
            <a:ext cx="8578850" cy="4789188"/>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Code Sample in Java (register a handler for requests from other clients)</a:t>
            </a:r>
          </a:p>
          <a:p>
            <a:pPr marL="0" indent="0">
              <a:lnSpc>
                <a:spcPct val="50000"/>
              </a:lnSpc>
              <a:buNone/>
            </a:pPr>
            <a:endParaRPr lang="en-US" sz="1200" dirty="0" smtClean="0"/>
          </a:p>
          <a:p>
            <a:pPr marL="0" indent="0">
              <a:lnSpc>
                <a:spcPct val="50000"/>
              </a:lnSpc>
              <a:buNone/>
            </a:pPr>
            <a:r>
              <a:rPr lang="en-US" sz="1200" dirty="0" smtClean="0">
                <a:solidFill>
                  <a:srgbClr val="7F7F7F"/>
                </a:solidFill>
                <a:latin typeface="+mn-lt"/>
              </a:rPr>
              <a:t>class </a:t>
            </a:r>
            <a:r>
              <a:rPr lang="en-US" sz="1200" dirty="0">
                <a:solidFill>
                  <a:srgbClr val="7F7F7F"/>
                </a:solidFill>
                <a:latin typeface="+mn-lt"/>
              </a:rPr>
              <a:t>MyRequestHandler implements QueryCallback {</a:t>
            </a:r>
            <a:endParaRPr lang="en-US" sz="1200" dirty="0" smtClean="0">
              <a:solidFill>
                <a:srgbClr val="7F7F7F"/>
              </a:solidFill>
              <a:latin typeface="+mn-lt"/>
            </a:endParaRPr>
          </a:p>
          <a:p>
            <a:pPr marL="0" indent="0">
              <a:lnSpc>
                <a:spcPct val="50000"/>
              </a:lnSpc>
              <a:buNone/>
            </a:pPr>
            <a:r>
              <a:rPr lang="en-US" sz="1200" dirty="0">
                <a:solidFill>
                  <a:srgbClr val="7F7F7F"/>
                </a:solidFill>
                <a:latin typeface="+mn-lt"/>
              </a:rPr>
              <a:t> </a:t>
            </a:r>
            <a:r>
              <a:rPr lang="en-US" sz="1200" dirty="0" smtClean="0">
                <a:solidFill>
                  <a:srgbClr val="7F7F7F"/>
                </a:solidFill>
                <a:latin typeface="+mn-lt"/>
              </a:rPr>
              <a:t>       @</a:t>
            </a:r>
            <a:r>
              <a:rPr lang="en-US" sz="1200" dirty="0">
                <a:solidFill>
                  <a:srgbClr val="7F7F7F"/>
                </a:solidFill>
                <a:latin typeface="+mn-lt"/>
              </a:rPr>
              <a:t>Override</a:t>
            </a:r>
          </a:p>
          <a:p>
            <a:pPr marL="0" indent="0">
              <a:lnSpc>
                <a:spcPct val="50000"/>
              </a:lnSpc>
              <a:buNone/>
            </a:pPr>
            <a:r>
              <a:rPr lang="en-US" sz="1200" dirty="0">
                <a:solidFill>
                  <a:srgbClr val="7F7F7F"/>
                </a:solidFill>
                <a:latin typeface="+mn-lt"/>
              </a:rPr>
              <a:t>        public BaseMsg handle(BaseMsg message) </a:t>
            </a:r>
            <a:r>
              <a:rPr lang="en-US" sz="1200" dirty="0" smtClean="0">
                <a:solidFill>
                  <a:srgbClr val="7F7F7F"/>
                </a:solidFill>
                <a:latin typeface="+mn-lt"/>
              </a:rPr>
              <a:t>{</a:t>
            </a:r>
          </a:p>
          <a:p>
            <a:pPr marL="0" indent="0">
              <a:lnSpc>
                <a:spcPct val="50000"/>
              </a:lnSpc>
              <a:buNone/>
            </a:pPr>
            <a:r>
              <a:rPr lang="en-US" sz="1200" dirty="0">
                <a:solidFill>
                  <a:srgbClr val="7F7F7F"/>
                </a:solidFill>
                <a:latin typeface="+mn-lt"/>
              </a:rPr>
              <a:t> </a:t>
            </a:r>
            <a:r>
              <a:rPr lang="en-US" sz="1200" dirty="0" smtClean="0">
                <a:solidFill>
                  <a:srgbClr val="7F7F7F"/>
                </a:solidFill>
                <a:latin typeface="+mn-lt"/>
              </a:rPr>
              <a:t>            // process message (request) and return appropriate response</a:t>
            </a:r>
          </a:p>
          <a:p>
            <a:pPr marL="0" indent="0">
              <a:lnSpc>
                <a:spcPct val="50000"/>
              </a:lnSpc>
              <a:buNone/>
            </a:pPr>
            <a:r>
              <a:rPr lang="en-US" sz="1200" dirty="0">
                <a:solidFill>
                  <a:srgbClr val="7F7F7F"/>
                </a:solidFill>
                <a:latin typeface="+mn-lt"/>
              </a:rPr>
              <a:t> </a:t>
            </a:r>
            <a:r>
              <a:rPr lang="en-US" sz="1200" dirty="0" smtClean="0">
                <a:solidFill>
                  <a:srgbClr val="7F7F7F"/>
                </a:solidFill>
                <a:latin typeface="+mn-lt"/>
              </a:rPr>
              <a:t>            </a:t>
            </a:r>
            <a:r>
              <a:rPr lang="en-US" sz="1200" dirty="0" err="1" smtClean="0">
                <a:solidFill>
                  <a:srgbClr val="7F7F7F"/>
                </a:solidFill>
                <a:latin typeface="+mn-lt"/>
              </a:rPr>
              <a:t>BaseMsg</a:t>
            </a:r>
            <a:r>
              <a:rPr lang="en-US" sz="1200" dirty="0" smtClean="0">
                <a:solidFill>
                  <a:srgbClr val="7F7F7F"/>
                </a:solidFill>
                <a:latin typeface="+mn-lt"/>
              </a:rPr>
              <a:t> response = process(message);</a:t>
            </a:r>
          </a:p>
          <a:p>
            <a:pPr marL="0" indent="0">
              <a:lnSpc>
                <a:spcPct val="50000"/>
              </a:lnSpc>
              <a:buNone/>
            </a:pPr>
            <a:r>
              <a:rPr lang="is-IS" sz="1200" dirty="0">
                <a:solidFill>
                  <a:srgbClr val="7F7F7F"/>
                </a:solidFill>
                <a:latin typeface="+mn-lt"/>
              </a:rPr>
              <a:t>  </a:t>
            </a:r>
            <a:r>
              <a:rPr lang="is-IS" sz="1200" dirty="0" smtClean="0">
                <a:solidFill>
                  <a:srgbClr val="7F7F7F"/>
                </a:solidFill>
                <a:latin typeface="+mn-lt"/>
              </a:rPr>
              <a:t>           return </a:t>
            </a:r>
            <a:r>
              <a:rPr lang="is-IS" sz="1200" dirty="0">
                <a:solidFill>
                  <a:srgbClr val="7F7F7F"/>
                </a:solidFill>
                <a:latin typeface="+mn-lt"/>
              </a:rPr>
              <a:t>response;</a:t>
            </a:r>
          </a:p>
          <a:p>
            <a:pPr marL="0" indent="0">
              <a:lnSpc>
                <a:spcPct val="50000"/>
              </a:lnSpc>
              <a:buNone/>
            </a:pPr>
            <a:r>
              <a:rPr lang="is-IS" sz="1200" dirty="0">
                <a:solidFill>
                  <a:srgbClr val="7F7F7F"/>
                </a:solidFill>
                <a:latin typeface="+mn-lt"/>
              </a:rPr>
              <a:t>        }</a:t>
            </a:r>
          </a:p>
          <a:p>
            <a:pPr marL="0" indent="0">
              <a:lnSpc>
                <a:spcPct val="50000"/>
              </a:lnSpc>
              <a:buNone/>
            </a:pPr>
            <a:r>
              <a:rPr lang="is-IS" sz="1200" dirty="0" smtClean="0">
                <a:solidFill>
                  <a:srgbClr val="7F7F7F"/>
                </a:solidFill>
                <a:latin typeface="+mn-lt"/>
              </a:rPr>
              <a:t>}</a:t>
            </a:r>
          </a:p>
          <a:p>
            <a:pPr marL="0" indent="0">
              <a:lnSpc>
                <a:spcPct val="50000"/>
              </a:lnSpc>
              <a:buNone/>
            </a:pPr>
            <a:r>
              <a:rPr lang="en-US" sz="1200" dirty="0">
                <a:solidFill>
                  <a:srgbClr val="7F7F7F"/>
                </a:solidFill>
                <a:latin typeface="+mn-lt"/>
                <a:cs typeface="Courier New"/>
              </a:rPr>
              <a:t>// Get hold of the Grid Connection – connected and authorized grid </a:t>
            </a:r>
            <a:r>
              <a:rPr lang="en-US" sz="1200" dirty="0" smtClean="0">
                <a:solidFill>
                  <a:srgbClr val="7F7F7F"/>
                </a:solidFill>
                <a:latin typeface="+mn-lt"/>
                <a:cs typeface="Courier New"/>
              </a:rPr>
              <a:t>client</a:t>
            </a:r>
            <a:endParaRPr lang="is-IS" sz="1200" dirty="0">
              <a:solidFill>
                <a:srgbClr val="7F7F7F"/>
              </a:solidFill>
              <a:latin typeface="+mn-lt"/>
            </a:endParaRPr>
          </a:p>
          <a:p>
            <a:pPr marL="0" indent="0">
              <a:lnSpc>
                <a:spcPct val="50000"/>
              </a:lnSpc>
              <a:buNone/>
            </a:pPr>
            <a:r>
              <a:rPr lang="en-US" sz="1200" dirty="0" err="1" smtClean="0">
                <a:solidFill>
                  <a:srgbClr val="7F7F7F"/>
                </a:solidFill>
                <a:latin typeface="+mn-lt"/>
              </a:rPr>
              <a:t>GridConnection</a:t>
            </a:r>
            <a:r>
              <a:rPr lang="en-US" sz="1200" dirty="0" smtClean="0">
                <a:solidFill>
                  <a:srgbClr val="7F7F7F"/>
                </a:solidFill>
                <a:latin typeface="+mn-lt"/>
              </a:rPr>
              <a:t>  </a:t>
            </a:r>
            <a:r>
              <a:rPr lang="en-US" sz="1200" dirty="0" err="1" smtClean="0">
                <a:solidFill>
                  <a:srgbClr val="7F7F7F"/>
                </a:solidFill>
                <a:latin typeface="+mn-lt"/>
              </a:rPr>
              <a:t>gridConnection</a:t>
            </a:r>
            <a:r>
              <a:rPr lang="en-US" sz="1200" dirty="0" smtClean="0">
                <a:solidFill>
                  <a:srgbClr val="7F7F7F"/>
                </a:solidFill>
                <a:latin typeface="+mn-lt"/>
              </a:rPr>
              <a:t>; </a:t>
            </a:r>
            <a:endParaRPr lang="is-IS" sz="1200" dirty="0" smtClean="0">
              <a:solidFill>
                <a:srgbClr val="7F7F7F"/>
              </a:solidFill>
              <a:latin typeface="+mn-lt"/>
            </a:endParaRPr>
          </a:p>
          <a:p>
            <a:pPr marL="0" indent="0">
              <a:lnSpc>
                <a:spcPct val="50000"/>
              </a:lnSpc>
              <a:buNone/>
            </a:pPr>
            <a:endParaRPr lang="is-IS" sz="1200" dirty="0" smtClean="0">
              <a:solidFill>
                <a:srgbClr val="7F7F7F"/>
              </a:solidFill>
              <a:latin typeface="+mn-lt"/>
            </a:endParaRPr>
          </a:p>
          <a:p>
            <a:pPr marL="0" indent="0">
              <a:lnSpc>
                <a:spcPct val="50000"/>
              </a:lnSpc>
              <a:buNone/>
            </a:pPr>
            <a:r>
              <a:rPr lang="is-IS" sz="1200" dirty="0">
                <a:solidFill>
                  <a:srgbClr val="7F7F7F"/>
                </a:solidFill>
              </a:rPr>
              <a:t>// register the request handler</a:t>
            </a:r>
            <a:endParaRPr lang="en-US" sz="1200" dirty="0">
              <a:solidFill>
                <a:srgbClr val="7F7F7F"/>
              </a:solidFill>
            </a:endParaRPr>
          </a:p>
          <a:p>
            <a:pPr marL="0" indent="0">
              <a:lnSpc>
                <a:spcPct val="50000"/>
              </a:lnSpc>
              <a:buNone/>
            </a:pPr>
            <a:r>
              <a:rPr lang="en-US" sz="1200" dirty="0">
                <a:solidFill>
                  <a:srgbClr val="7F7F7F"/>
                </a:solidFill>
              </a:rPr>
              <a:t>CapabilityRef   capRef = new CapabilityRef(“</a:t>
            </a:r>
            <a:r>
              <a:rPr lang="en-US" sz="1200" b="1" i="1" dirty="0">
                <a:solidFill>
                  <a:srgbClr val="7F7F7F"/>
                </a:solidFill>
              </a:rPr>
              <a:t>AUCTION</a:t>
            </a:r>
            <a:r>
              <a:rPr lang="en-US" sz="1200" dirty="0">
                <a:solidFill>
                  <a:srgbClr val="7F7F7F"/>
                </a:solidFill>
              </a:rPr>
              <a:t>”);</a:t>
            </a:r>
          </a:p>
          <a:p>
            <a:pPr marL="0" indent="0">
              <a:lnSpc>
                <a:spcPct val="50000"/>
              </a:lnSpc>
              <a:buNone/>
            </a:pPr>
            <a:r>
              <a:rPr lang="en-US" sz="1200" dirty="0">
                <a:solidFill>
                  <a:srgbClr val="7F7F7F"/>
                </a:solidFill>
              </a:rPr>
              <a:t>gridConnection.registerRequestHandler(capRef, new MyRequestHandler());</a:t>
            </a:r>
            <a:endParaRPr lang="is-IS" sz="1200" dirty="0">
              <a:solidFill>
                <a:srgbClr val="7F7F7F"/>
              </a:solidFill>
              <a:cs typeface="Courier New"/>
            </a:endParaRPr>
          </a:p>
          <a:p>
            <a:endParaRPr lang="en-US" sz="1200" dirty="0" smtClean="0">
              <a:solidFill>
                <a:srgbClr val="7F7F7F"/>
              </a:solidFill>
              <a:latin typeface="Courier New"/>
              <a:cs typeface="Courier New"/>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319568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handle </a:t>
            </a:r>
            <a:r>
              <a:rPr lang="en-US" dirty="0"/>
              <a:t>requests</a:t>
            </a:r>
            <a:endParaRPr lang="en-US" i="1" dirty="0"/>
          </a:p>
        </p:txBody>
      </p:sp>
    </p:spTree>
    <p:extLst>
      <p:ext uri="{BB962C8B-B14F-4D97-AF65-F5344CB8AC3E}">
        <p14:creationId xmlns:p14="http://schemas.microsoft.com/office/powerpoint/2010/main" val="14488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Publish events to the topic</a:t>
            </a:r>
            <a:endParaRPr lang="en-US" sz="1800" dirty="0">
              <a:solidFill>
                <a:schemeClr val="bg1">
                  <a:lumMod val="65000"/>
                </a:schemeClr>
              </a:solidFill>
            </a:endParaRPr>
          </a:p>
        </p:txBody>
      </p:sp>
      <p:sp>
        <p:nvSpPr>
          <p:cNvPr id="160" name="Text Placeholder 2"/>
          <p:cNvSpPr txBox="1">
            <a:spLocks/>
          </p:cNvSpPr>
          <p:nvPr/>
        </p:nvSpPr>
        <p:spPr>
          <a:xfrm>
            <a:off x="229702" y="1452526"/>
            <a:ext cx="8578850" cy="4789188"/>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Code Sample in Java (register as publisher and publish/notify messages)</a:t>
            </a:r>
          </a:p>
          <a:p>
            <a:pPr marL="0" indent="0">
              <a:lnSpc>
                <a:spcPct val="50000"/>
              </a:lnSpc>
              <a:buNone/>
            </a:pPr>
            <a:endParaRPr lang="en-US" sz="1200" dirty="0" smtClean="0"/>
          </a:p>
          <a:p>
            <a:pPr marL="0" indent="0">
              <a:lnSpc>
                <a:spcPct val="50000"/>
              </a:lnSpc>
              <a:buNone/>
            </a:pPr>
            <a:r>
              <a:rPr lang="en-US" sz="1200" dirty="0" smtClean="0">
                <a:solidFill>
                  <a:srgbClr val="7F7F7F"/>
                </a:solidFill>
                <a:latin typeface="+mn-lt"/>
                <a:cs typeface="Courier New"/>
              </a:rPr>
              <a:t>/</a:t>
            </a:r>
            <a:r>
              <a:rPr lang="en-US" sz="1200" dirty="0">
                <a:solidFill>
                  <a:srgbClr val="7F7F7F"/>
                </a:solidFill>
                <a:latin typeface="+mn-lt"/>
                <a:cs typeface="Courier New"/>
              </a:rPr>
              <a:t>/ Get hold of the Grid Connection – connected and authorized grid </a:t>
            </a:r>
            <a:r>
              <a:rPr lang="en-US" sz="1200" dirty="0" smtClean="0">
                <a:solidFill>
                  <a:srgbClr val="7F7F7F"/>
                </a:solidFill>
                <a:latin typeface="+mn-lt"/>
                <a:cs typeface="Courier New"/>
              </a:rPr>
              <a:t>client</a:t>
            </a:r>
            <a:endParaRPr lang="is-IS" sz="1200" dirty="0">
              <a:solidFill>
                <a:srgbClr val="7F7F7F"/>
              </a:solidFill>
              <a:latin typeface="+mn-lt"/>
            </a:endParaRPr>
          </a:p>
          <a:p>
            <a:pPr marL="0" indent="0">
              <a:lnSpc>
                <a:spcPct val="50000"/>
              </a:lnSpc>
              <a:buNone/>
            </a:pPr>
            <a:r>
              <a:rPr lang="en-US" sz="1200" dirty="0" err="1" smtClean="0">
                <a:solidFill>
                  <a:srgbClr val="7F7F7F"/>
                </a:solidFill>
                <a:latin typeface="+mn-lt"/>
              </a:rPr>
              <a:t>GridConnection</a:t>
            </a:r>
            <a:r>
              <a:rPr lang="en-US" sz="1200" dirty="0" smtClean="0">
                <a:solidFill>
                  <a:srgbClr val="7F7F7F"/>
                </a:solidFill>
                <a:latin typeface="+mn-lt"/>
              </a:rPr>
              <a:t>  </a:t>
            </a:r>
            <a:r>
              <a:rPr lang="en-US" sz="1200" dirty="0" err="1" smtClean="0">
                <a:solidFill>
                  <a:srgbClr val="7F7F7F"/>
                </a:solidFill>
                <a:latin typeface="+mn-lt"/>
              </a:rPr>
              <a:t>gridConnection</a:t>
            </a:r>
            <a:r>
              <a:rPr lang="en-US" sz="1200" dirty="0" smtClean="0">
                <a:solidFill>
                  <a:srgbClr val="7F7F7F"/>
                </a:solidFill>
                <a:latin typeface="+mn-lt"/>
              </a:rPr>
              <a:t>; </a:t>
            </a:r>
          </a:p>
          <a:p>
            <a:pPr marL="0" indent="0">
              <a:lnSpc>
                <a:spcPct val="50000"/>
              </a:lnSpc>
              <a:buNone/>
            </a:pPr>
            <a:endParaRPr lang="is-IS" sz="1200" dirty="0" smtClean="0">
              <a:solidFill>
                <a:srgbClr val="7F7F7F"/>
              </a:solidFill>
              <a:latin typeface="+mn-lt"/>
            </a:endParaRPr>
          </a:p>
          <a:p>
            <a:pPr marL="0" indent="0">
              <a:lnSpc>
                <a:spcPct val="50000"/>
              </a:lnSpc>
              <a:buNone/>
            </a:pPr>
            <a:r>
              <a:rPr lang="is-IS" sz="1200" dirty="0" smtClean="0">
                <a:solidFill>
                  <a:srgbClr val="7F7F7F"/>
                </a:solidFill>
                <a:latin typeface="+mn-lt"/>
              </a:rPr>
              <a:t>/</a:t>
            </a:r>
            <a:r>
              <a:rPr lang="is-IS" sz="1200" dirty="0">
                <a:solidFill>
                  <a:srgbClr val="7F7F7F"/>
                </a:solidFill>
                <a:latin typeface="+mn-lt"/>
              </a:rPr>
              <a:t>/ register </a:t>
            </a:r>
            <a:r>
              <a:rPr lang="is-IS" sz="1200" dirty="0" smtClean="0">
                <a:solidFill>
                  <a:srgbClr val="7F7F7F"/>
                </a:solidFill>
                <a:latin typeface="+mn-lt"/>
              </a:rPr>
              <a:t>as publisher</a:t>
            </a:r>
            <a:endParaRPr lang="en-US" sz="1200" dirty="0" smtClean="0">
              <a:solidFill>
                <a:srgbClr val="7F7F7F"/>
              </a:solidFill>
              <a:latin typeface="+mn-lt"/>
            </a:endParaRPr>
          </a:p>
          <a:p>
            <a:pPr marL="0" indent="0">
              <a:lnSpc>
                <a:spcPct val="50000"/>
              </a:lnSpc>
              <a:buNone/>
            </a:pPr>
            <a:r>
              <a:rPr lang="en-US" sz="1200" dirty="0" err="1" smtClean="0">
                <a:solidFill>
                  <a:srgbClr val="7F7F7F"/>
                </a:solidFill>
                <a:latin typeface="+mn-lt"/>
              </a:rPr>
              <a:t>CapabilityRef</a:t>
            </a:r>
            <a:r>
              <a:rPr lang="en-US" sz="1200" dirty="0" smtClean="0">
                <a:solidFill>
                  <a:srgbClr val="7F7F7F"/>
                </a:solidFill>
                <a:latin typeface="+mn-lt"/>
              </a:rPr>
              <a:t>   </a:t>
            </a:r>
            <a:r>
              <a:rPr lang="en-US" sz="1200" dirty="0" err="1">
                <a:solidFill>
                  <a:srgbClr val="7F7F7F"/>
                </a:solidFill>
                <a:latin typeface="+mn-lt"/>
              </a:rPr>
              <a:t>capRef</a:t>
            </a:r>
            <a:r>
              <a:rPr lang="en-US" sz="1200" dirty="0">
                <a:solidFill>
                  <a:srgbClr val="7F7F7F"/>
                </a:solidFill>
                <a:latin typeface="+mn-lt"/>
              </a:rPr>
              <a:t> = new </a:t>
            </a:r>
            <a:r>
              <a:rPr lang="en-US" sz="1200" dirty="0" err="1">
                <a:solidFill>
                  <a:srgbClr val="7F7F7F"/>
                </a:solidFill>
                <a:latin typeface="+mn-lt"/>
              </a:rPr>
              <a:t>CapabilityRef</a:t>
            </a:r>
            <a:r>
              <a:rPr lang="en-US" sz="1200" dirty="0">
                <a:solidFill>
                  <a:srgbClr val="7F7F7F"/>
                </a:solidFill>
                <a:latin typeface="+mn-lt"/>
              </a:rPr>
              <a:t>(“</a:t>
            </a:r>
            <a:r>
              <a:rPr lang="en-US" sz="1200" b="1" i="1" dirty="0">
                <a:solidFill>
                  <a:srgbClr val="7F7F7F"/>
                </a:solidFill>
                <a:latin typeface="+mn-lt"/>
              </a:rPr>
              <a:t>AUCTION</a:t>
            </a:r>
            <a:r>
              <a:rPr lang="en-US" sz="1200" dirty="0">
                <a:solidFill>
                  <a:srgbClr val="7F7F7F"/>
                </a:solidFill>
                <a:latin typeface="+mn-lt"/>
              </a:rPr>
              <a:t>”)</a:t>
            </a:r>
            <a:r>
              <a:rPr lang="en-US" sz="1200" dirty="0" smtClean="0">
                <a:solidFill>
                  <a:srgbClr val="7F7F7F"/>
                </a:solidFill>
                <a:latin typeface="+mn-lt"/>
              </a:rPr>
              <a:t>;</a:t>
            </a:r>
          </a:p>
          <a:p>
            <a:pPr marL="0" indent="0">
              <a:lnSpc>
                <a:spcPct val="50000"/>
              </a:lnSpc>
              <a:buNone/>
            </a:pPr>
            <a:r>
              <a:rPr lang="en-US" sz="1200" dirty="0">
                <a:solidFill>
                  <a:srgbClr val="7F7F7F"/>
                </a:solidFill>
                <a:latin typeface="+mn-lt"/>
              </a:rPr>
              <a:t>gridConnection.publishCapability(capRef)</a:t>
            </a:r>
            <a:r>
              <a:rPr lang="en-US" sz="1200" dirty="0" smtClean="0">
                <a:solidFill>
                  <a:srgbClr val="7F7F7F"/>
                </a:solidFill>
                <a:latin typeface="+mn-lt"/>
              </a:rPr>
              <a:t>;</a:t>
            </a:r>
          </a:p>
          <a:p>
            <a:pPr marL="0" indent="0">
              <a:lnSpc>
                <a:spcPct val="50000"/>
              </a:lnSpc>
              <a:buNone/>
            </a:pPr>
            <a:endParaRPr lang="en-US" sz="1200" dirty="0">
              <a:solidFill>
                <a:srgbClr val="7F7F7F"/>
              </a:solidFill>
              <a:latin typeface="+mn-lt"/>
            </a:endParaRPr>
          </a:p>
          <a:p>
            <a:pPr marL="0" indent="0">
              <a:lnSpc>
                <a:spcPct val="50000"/>
              </a:lnSpc>
              <a:buNone/>
            </a:pPr>
            <a:r>
              <a:rPr lang="en-US" sz="1200" dirty="0" smtClean="0">
                <a:solidFill>
                  <a:srgbClr val="7F7F7F"/>
                </a:solidFill>
                <a:latin typeface="+mn-lt"/>
              </a:rPr>
              <a:t>// build the notification message</a:t>
            </a:r>
          </a:p>
          <a:p>
            <a:pPr marL="0" indent="0">
              <a:buNone/>
            </a:pPr>
            <a:r>
              <a:rPr lang="en-US" sz="1200" dirty="0" err="1" smtClean="0">
                <a:solidFill>
                  <a:srgbClr val="7F7F7F"/>
                </a:solidFill>
              </a:rPr>
              <a:t>GenericMessageBuilder</a:t>
            </a:r>
            <a:r>
              <a:rPr lang="en-US" sz="1200" dirty="0" smtClean="0">
                <a:solidFill>
                  <a:srgbClr val="7F7F7F"/>
                </a:solidFill>
              </a:rPr>
              <a:t> </a:t>
            </a:r>
            <a:r>
              <a:rPr lang="en-US" sz="1200" dirty="0">
                <a:solidFill>
                  <a:srgbClr val="7F7F7F"/>
                </a:solidFill>
              </a:rPr>
              <a:t>builder = </a:t>
            </a:r>
            <a:r>
              <a:rPr lang="en-US" sz="1200" dirty="0" err="1">
                <a:solidFill>
                  <a:srgbClr val="7F7F7F"/>
                </a:solidFill>
              </a:rPr>
              <a:t>GenericMessageBuilder.</a:t>
            </a:r>
            <a:r>
              <a:rPr lang="en-US" sz="1200" i="1" dirty="0" err="1">
                <a:solidFill>
                  <a:srgbClr val="7F7F7F"/>
                </a:solidFill>
              </a:rPr>
              <a:t>notificationBuilder</a:t>
            </a:r>
            <a:r>
              <a:rPr lang="en-US" sz="1200" i="1" dirty="0" smtClean="0">
                <a:solidFill>
                  <a:srgbClr val="7F7F7F"/>
                </a:solidFill>
              </a:rPr>
              <a:t>(“</a:t>
            </a:r>
            <a:r>
              <a:rPr lang="en-US" sz="1200" b="1" i="1" dirty="0" smtClean="0">
                <a:solidFill>
                  <a:srgbClr val="7F7F7F"/>
                </a:solidFill>
              </a:rPr>
              <a:t>AUCTION</a:t>
            </a:r>
            <a:r>
              <a:rPr lang="en-US" sz="1200" i="1" dirty="0" smtClean="0">
                <a:solidFill>
                  <a:srgbClr val="7F7F7F"/>
                </a:solidFill>
              </a:rPr>
              <a:t>”, “</a:t>
            </a:r>
            <a:r>
              <a:rPr lang="en-US" sz="1200" b="1" i="1" dirty="0" err="1" smtClean="0">
                <a:solidFill>
                  <a:srgbClr val="7F7F7F"/>
                </a:solidFill>
              </a:rPr>
              <a:t>newBidOnItemEvent</a:t>
            </a:r>
            <a:r>
              <a:rPr lang="en-US" sz="1200" i="1" dirty="0" smtClean="0">
                <a:solidFill>
                  <a:srgbClr val="7F7F7F"/>
                </a:solidFill>
              </a:rPr>
              <a:t>”)</a:t>
            </a:r>
            <a:r>
              <a:rPr lang="en-US" sz="1200" i="1" dirty="0">
                <a:solidFill>
                  <a:srgbClr val="7F7F7F"/>
                </a:solidFill>
              </a:rPr>
              <a:t>;</a:t>
            </a:r>
          </a:p>
          <a:p>
            <a:pPr marL="0" indent="0">
              <a:buNone/>
            </a:pPr>
            <a:r>
              <a:rPr lang="en-US" sz="1200" dirty="0" err="1" smtClean="0">
                <a:solidFill>
                  <a:srgbClr val="7F7F7F"/>
                </a:solidFill>
              </a:rPr>
              <a:t>GenericMessage</a:t>
            </a:r>
            <a:r>
              <a:rPr lang="en-US" sz="1200" dirty="0" smtClean="0">
                <a:solidFill>
                  <a:srgbClr val="7F7F7F"/>
                </a:solidFill>
              </a:rPr>
              <a:t> </a:t>
            </a:r>
            <a:r>
              <a:rPr lang="en-US" sz="1200" dirty="0">
                <a:solidFill>
                  <a:srgbClr val="7F7F7F"/>
                </a:solidFill>
              </a:rPr>
              <a:t>notif = </a:t>
            </a:r>
            <a:r>
              <a:rPr lang="en-US" sz="1200" dirty="0" err="1">
                <a:solidFill>
                  <a:srgbClr val="7F7F7F"/>
                </a:solidFill>
              </a:rPr>
              <a:t>builder.addPlainTextContent</a:t>
            </a:r>
            <a:r>
              <a:rPr lang="en-US" sz="1200" dirty="0" smtClean="0">
                <a:solidFill>
                  <a:srgbClr val="7F7F7F"/>
                </a:solidFill>
              </a:rPr>
              <a:t>(…)</a:t>
            </a:r>
            <a:r>
              <a:rPr lang="en-US" sz="1200" dirty="0">
                <a:solidFill>
                  <a:srgbClr val="7F7F7F"/>
                </a:solidFill>
              </a:rPr>
              <a:t>.build();</a:t>
            </a:r>
            <a:endParaRPr lang="en-US" sz="1200" dirty="0" smtClean="0">
              <a:solidFill>
                <a:srgbClr val="7F7F7F"/>
              </a:solidFill>
              <a:latin typeface="+mn-lt"/>
            </a:endParaRPr>
          </a:p>
          <a:p>
            <a:pPr marL="0" indent="0">
              <a:lnSpc>
                <a:spcPct val="50000"/>
              </a:lnSpc>
              <a:buNone/>
            </a:pPr>
            <a:endParaRPr lang="en-US" sz="1200" dirty="0" smtClean="0">
              <a:solidFill>
                <a:srgbClr val="7F7F7F"/>
              </a:solidFill>
            </a:endParaRPr>
          </a:p>
          <a:p>
            <a:pPr marL="0" indent="0">
              <a:lnSpc>
                <a:spcPct val="50000"/>
              </a:lnSpc>
              <a:buNone/>
            </a:pPr>
            <a:r>
              <a:rPr lang="en-US" sz="1200" dirty="0" smtClean="0">
                <a:solidFill>
                  <a:srgbClr val="7F7F7F"/>
                </a:solidFill>
              </a:rPr>
              <a:t>/</a:t>
            </a:r>
            <a:r>
              <a:rPr lang="en-US" sz="1200" dirty="0">
                <a:solidFill>
                  <a:srgbClr val="7F7F7F"/>
                </a:solidFill>
              </a:rPr>
              <a:t>/ notify messages </a:t>
            </a:r>
          </a:p>
          <a:p>
            <a:pPr marL="0" indent="0">
              <a:lnSpc>
                <a:spcPct val="50000"/>
              </a:lnSpc>
              <a:buNone/>
            </a:pPr>
            <a:r>
              <a:rPr lang="en-US" sz="1200" dirty="0" err="1" smtClean="0">
                <a:solidFill>
                  <a:srgbClr val="7F7F7F"/>
                </a:solidFill>
                <a:latin typeface="+mn-lt"/>
              </a:rPr>
              <a:t>gridConnection.notify</a:t>
            </a:r>
            <a:r>
              <a:rPr lang="en-US" sz="1200" dirty="0">
                <a:solidFill>
                  <a:srgbClr val="7F7F7F"/>
                </a:solidFill>
                <a:latin typeface="+mn-lt"/>
              </a:rPr>
              <a:t>(capRef, notif);</a:t>
            </a:r>
          </a:p>
          <a:p>
            <a:pPr marL="0" indent="0">
              <a:buNone/>
            </a:pPr>
            <a:endParaRPr lang="en-US" sz="1200" dirty="0" smtClean="0">
              <a:solidFill>
                <a:srgbClr val="7F7F7F"/>
              </a:solidFill>
              <a:latin typeface="Courier New"/>
              <a:cs typeface="Courier New"/>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319568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 / handle requests</a:t>
            </a:r>
            <a:endParaRPr lang="en-US" i="1" dirty="0"/>
          </a:p>
        </p:txBody>
      </p:sp>
    </p:spTree>
    <p:extLst>
      <p:ext uri="{BB962C8B-B14F-4D97-AF65-F5344CB8AC3E}">
        <p14:creationId xmlns:p14="http://schemas.microsoft.com/office/powerpoint/2010/main" val="28816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Subscribe to the topic</a:t>
            </a:r>
            <a:endParaRPr lang="en-US" sz="1800" dirty="0">
              <a:solidFill>
                <a:schemeClr val="bg1">
                  <a:lumMod val="65000"/>
                </a:schemeClr>
              </a:solidFill>
            </a:endParaRPr>
          </a:p>
        </p:txBody>
      </p:sp>
      <p:sp>
        <p:nvSpPr>
          <p:cNvPr id="160" name="Text Placeholder 2"/>
          <p:cNvSpPr txBox="1">
            <a:spLocks/>
          </p:cNvSpPr>
          <p:nvPr/>
        </p:nvSpPr>
        <p:spPr>
          <a:xfrm>
            <a:off x="229702" y="1336324"/>
            <a:ext cx="8578850" cy="4905390"/>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topic is created and Administrator assigns the subscriber group to a client, it can send query requests and subscribe to the topic.</a:t>
            </a:r>
          </a:p>
          <a:p>
            <a:pPr marL="0" indent="0">
              <a:buNone/>
            </a:pPr>
            <a:r>
              <a:rPr lang="en-US" sz="1800" dirty="0" smtClean="0"/>
              <a:t>Code Sample in Java (register as subscriber and a notification handler)</a:t>
            </a:r>
          </a:p>
          <a:p>
            <a:pPr marL="0" indent="0">
              <a:lnSpc>
                <a:spcPct val="50000"/>
              </a:lnSpc>
              <a:buNone/>
            </a:pPr>
            <a:endParaRPr lang="en-US" sz="1200" dirty="0" smtClean="0">
              <a:latin typeface="+mn-lt"/>
            </a:endParaRPr>
          </a:p>
          <a:p>
            <a:pPr marL="0" indent="0">
              <a:lnSpc>
                <a:spcPct val="50000"/>
              </a:lnSpc>
              <a:buNone/>
            </a:pPr>
            <a:r>
              <a:rPr lang="en-US" sz="1200" dirty="0" smtClean="0">
                <a:solidFill>
                  <a:srgbClr val="7F7F7F"/>
                </a:solidFill>
                <a:latin typeface="+mn-lt"/>
              </a:rPr>
              <a:t>class </a:t>
            </a:r>
            <a:r>
              <a:rPr lang="en-US" sz="1200" dirty="0">
                <a:solidFill>
                  <a:srgbClr val="7F7F7F"/>
                </a:solidFill>
                <a:latin typeface="+mn-lt"/>
              </a:rPr>
              <a:t>MyNotificationHandler implements </a:t>
            </a:r>
            <a:r>
              <a:rPr lang="en-US" sz="1200" dirty="0" err="1">
                <a:solidFill>
                  <a:srgbClr val="7F7F7F"/>
                </a:solidFill>
                <a:latin typeface="+mn-lt"/>
              </a:rPr>
              <a:t>NotificationCallback</a:t>
            </a:r>
            <a:r>
              <a:rPr lang="en-US" sz="1200" dirty="0">
                <a:solidFill>
                  <a:srgbClr val="7F7F7F"/>
                </a:solidFill>
                <a:latin typeface="+mn-lt"/>
              </a:rPr>
              <a:t> </a:t>
            </a:r>
            <a:r>
              <a:rPr lang="en-US" sz="1200" dirty="0" smtClean="0">
                <a:solidFill>
                  <a:srgbClr val="7F7F7F"/>
                </a:solidFill>
                <a:latin typeface="+mn-lt"/>
              </a:rPr>
              <a:t>{</a:t>
            </a:r>
            <a:endParaRPr lang="en-US" sz="1200" dirty="0">
              <a:solidFill>
                <a:srgbClr val="7F7F7F"/>
              </a:solidFill>
              <a:latin typeface="+mn-lt"/>
            </a:endParaRPr>
          </a:p>
          <a:p>
            <a:pPr marL="0" indent="0">
              <a:lnSpc>
                <a:spcPct val="50000"/>
              </a:lnSpc>
              <a:buNone/>
            </a:pPr>
            <a:r>
              <a:rPr lang="en-US" sz="1200" dirty="0">
                <a:solidFill>
                  <a:srgbClr val="7F7F7F"/>
                </a:solidFill>
                <a:latin typeface="+mn-lt"/>
              </a:rPr>
              <a:t>        @Override</a:t>
            </a:r>
          </a:p>
          <a:p>
            <a:pPr marL="0" indent="0">
              <a:lnSpc>
                <a:spcPct val="50000"/>
              </a:lnSpc>
              <a:buNone/>
            </a:pPr>
            <a:r>
              <a:rPr lang="en-US" sz="1200" dirty="0">
                <a:solidFill>
                  <a:srgbClr val="7F7F7F"/>
                </a:solidFill>
                <a:latin typeface="+mn-lt"/>
              </a:rPr>
              <a:t>        public void handle(BaseMsg message) {</a:t>
            </a:r>
          </a:p>
          <a:p>
            <a:pPr marL="0" indent="0">
              <a:lnSpc>
                <a:spcPct val="50000"/>
              </a:lnSpc>
              <a:buNone/>
            </a:pPr>
            <a:r>
              <a:rPr lang="en-US" sz="1200" dirty="0">
                <a:solidFill>
                  <a:srgbClr val="7F7F7F"/>
                </a:solidFill>
                <a:latin typeface="+mn-lt"/>
              </a:rPr>
              <a:t>            System.</a:t>
            </a:r>
            <a:r>
              <a:rPr lang="en-US" sz="1200" i="1" dirty="0">
                <a:solidFill>
                  <a:srgbClr val="7F7F7F"/>
                </a:solidFill>
                <a:latin typeface="+mn-lt"/>
              </a:rPr>
              <a:t>out.println("Received notification: " + displayMessage(message));</a:t>
            </a:r>
          </a:p>
          <a:p>
            <a:pPr marL="0" indent="0">
              <a:lnSpc>
                <a:spcPct val="50000"/>
              </a:lnSpc>
              <a:buNone/>
            </a:pPr>
            <a:r>
              <a:rPr lang="en-US" sz="1200" dirty="0">
                <a:solidFill>
                  <a:srgbClr val="7F7F7F"/>
                </a:solidFill>
                <a:latin typeface="+mn-lt"/>
              </a:rPr>
              <a:t>        </a:t>
            </a:r>
            <a:r>
              <a:rPr lang="en-US" sz="1200" dirty="0" smtClean="0">
                <a:solidFill>
                  <a:srgbClr val="7F7F7F"/>
                </a:solidFill>
                <a:latin typeface="+mn-lt"/>
              </a:rPr>
              <a:t>}</a:t>
            </a:r>
            <a:endParaRPr lang="en-US" sz="1200" dirty="0">
              <a:solidFill>
                <a:srgbClr val="7F7F7F"/>
              </a:solidFill>
              <a:latin typeface="+mn-lt"/>
            </a:endParaRPr>
          </a:p>
          <a:p>
            <a:pPr marL="0" indent="0">
              <a:lnSpc>
                <a:spcPct val="50000"/>
              </a:lnSpc>
              <a:buNone/>
            </a:pPr>
            <a:r>
              <a:rPr lang="en-US" sz="1200" dirty="0" smtClean="0">
                <a:solidFill>
                  <a:srgbClr val="7F7F7F"/>
                </a:solidFill>
                <a:latin typeface="+mn-lt"/>
              </a:rPr>
              <a:t>}</a:t>
            </a:r>
            <a:endParaRPr lang="en-US" sz="1200" dirty="0" smtClean="0">
              <a:solidFill>
                <a:srgbClr val="7F7F7F"/>
              </a:solidFill>
              <a:latin typeface="+mn-lt"/>
              <a:cs typeface="Courier New"/>
            </a:endParaRPr>
          </a:p>
          <a:p>
            <a:pPr marL="0" indent="0">
              <a:lnSpc>
                <a:spcPct val="50000"/>
              </a:lnSpc>
              <a:buNone/>
            </a:pPr>
            <a:r>
              <a:rPr lang="en-US" sz="1200" dirty="0" smtClean="0">
                <a:solidFill>
                  <a:srgbClr val="7F7F7F"/>
                </a:solidFill>
                <a:latin typeface="+mn-lt"/>
                <a:cs typeface="Courier New"/>
              </a:rPr>
              <a:t>// Get </a:t>
            </a:r>
            <a:r>
              <a:rPr lang="en-US" sz="1200" dirty="0">
                <a:solidFill>
                  <a:srgbClr val="7F7F7F"/>
                </a:solidFill>
                <a:latin typeface="+mn-lt"/>
                <a:cs typeface="Courier New"/>
              </a:rPr>
              <a:t>hold of the Grid Connection – connected and authorized grid </a:t>
            </a:r>
            <a:r>
              <a:rPr lang="en-US" sz="1200" dirty="0" smtClean="0">
                <a:solidFill>
                  <a:srgbClr val="7F7F7F"/>
                </a:solidFill>
                <a:latin typeface="+mn-lt"/>
                <a:cs typeface="Courier New"/>
              </a:rPr>
              <a:t>client</a:t>
            </a:r>
            <a:endParaRPr lang="is-IS" sz="1200" dirty="0">
              <a:solidFill>
                <a:srgbClr val="7F7F7F"/>
              </a:solidFill>
              <a:latin typeface="+mn-lt"/>
            </a:endParaRPr>
          </a:p>
          <a:p>
            <a:pPr marL="0" indent="0">
              <a:lnSpc>
                <a:spcPct val="50000"/>
              </a:lnSpc>
              <a:buNone/>
            </a:pPr>
            <a:r>
              <a:rPr lang="en-US" sz="1200" dirty="0" err="1" smtClean="0">
                <a:solidFill>
                  <a:srgbClr val="7F7F7F"/>
                </a:solidFill>
                <a:latin typeface="+mn-lt"/>
              </a:rPr>
              <a:t>GridConnection</a:t>
            </a:r>
            <a:r>
              <a:rPr lang="en-US" sz="1200" dirty="0" smtClean="0">
                <a:solidFill>
                  <a:srgbClr val="7F7F7F"/>
                </a:solidFill>
                <a:latin typeface="+mn-lt"/>
              </a:rPr>
              <a:t>  </a:t>
            </a:r>
            <a:r>
              <a:rPr lang="en-US" sz="1200" dirty="0" err="1" smtClean="0">
                <a:solidFill>
                  <a:srgbClr val="7F7F7F"/>
                </a:solidFill>
                <a:latin typeface="+mn-lt"/>
              </a:rPr>
              <a:t>gridConnection</a:t>
            </a:r>
            <a:r>
              <a:rPr lang="en-US" sz="1200" dirty="0" smtClean="0">
                <a:solidFill>
                  <a:srgbClr val="7F7F7F"/>
                </a:solidFill>
                <a:latin typeface="+mn-lt"/>
              </a:rPr>
              <a:t>; </a:t>
            </a:r>
            <a:endParaRPr lang="is-IS" sz="1200" dirty="0" smtClean="0">
              <a:solidFill>
                <a:srgbClr val="7F7F7F"/>
              </a:solidFill>
              <a:latin typeface="+mn-lt"/>
            </a:endParaRPr>
          </a:p>
          <a:p>
            <a:pPr marL="0" indent="0">
              <a:lnSpc>
                <a:spcPct val="50000"/>
              </a:lnSpc>
              <a:buNone/>
            </a:pPr>
            <a:endParaRPr lang="is-IS" sz="1200" dirty="0" smtClean="0">
              <a:solidFill>
                <a:srgbClr val="7F7F7F"/>
              </a:solidFill>
              <a:latin typeface="+mn-lt"/>
            </a:endParaRPr>
          </a:p>
          <a:p>
            <a:pPr marL="0" indent="0">
              <a:lnSpc>
                <a:spcPct val="50000"/>
              </a:lnSpc>
              <a:buNone/>
            </a:pPr>
            <a:r>
              <a:rPr lang="is-IS" sz="1200" dirty="0" smtClean="0">
                <a:solidFill>
                  <a:srgbClr val="7F7F7F"/>
                </a:solidFill>
                <a:latin typeface="+mn-lt"/>
              </a:rPr>
              <a:t>/</a:t>
            </a:r>
            <a:r>
              <a:rPr lang="is-IS" sz="1200" dirty="0">
                <a:solidFill>
                  <a:srgbClr val="7F7F7F"/>
                </a:solidFill>
                <a:latin typeface="+mn-lt"/>
              </a:rPr>
              <a:t>/ register </a:t>
            </a:r>
            <a:r>
              <a:rPr lang="is-IS" sz="1200" dirty="0" smtClean="0">
                <a:solidFill>
                  <a:srgbClr val="7F7F7F"/>
                </a:solidFill>
                <a:latin typeface="+mn-lt"/>
              </a:rPr>
              <a:t>as subscriber</a:t>
            </a:r>
            <a:endParaRPr lang="en-US" sz="1200" dirty="0" smtClean="0">
              <a:solidFill>
                <a:srgbClr val="7F7F7F"/>
              </a:solidFill>
              <a:latin typeface="+mn-lt"/>
            </a:endParaRPr>
          </a:p>
          <a:p>
            <a:pPr marL="0" indent="0">
              <a:lnSpc>
                <a:spcPct val="50000"/>
              </a:lnSpc>
              <a:buNone/>
            </a:pPr>
            <a:r>
              <a:rPr lang="en-US" sz="1200" dirty="0" err="1" smtClean="0">
                <a:solidFill>
                  <a:srgbClr val="7F7F7F"/>
                </a:solidFill>
                <a:latin typeface="+mn-lt"/>
              </a:rPr>
              <a:t>CapabilityRef</a:t>
            </a:r>
            <a:r>
              <a:rPr lang="en-US" sz="1200" dirty="0" smtClean="0">
                <a:solidFill>
                  <a:srgbClr val="7F7F7F"/>
                </a:solidFill>
                <a:latin typeface="+mn-lt"/>
              </a:rPr>
              <a:t>   </a:t>
            </a:r>
            <a:r>
              <a:rPr lang="en-US" sz="1200" dirty="0" err="1">
                <a:solidFill>
                  <a:srgbClr val="7F7F7F"/>
                </a:solidFill>
                <a:latin typeface="+mn-lt"/>
              </a:rPr>
              <a:t>capRef</a:t>
            </a:r>
            <a:r>
              <a:rPr lang="en-US" sz="1200" dirty="0">
                <a:solidFill>
                  <a:srgbClr val="7F7F7F"/>
                </a:solidFill>
                <a:latin typeface="+mn-lt"/>
              </a:rPr>
              <a:t> = new </a:t>
            </a:r>
            <a:r>
              <a:rPr lang="en-US" sz="1200" dirty="0" err="1">
                <a:solidFill>
                  <a:srgbClr val="7F7F7F"/>
                </a:solidFill>
                <a:latin typeface="+mn-lt"/>
              </a:rPr>
              <a:t>CapabilityRef</a:t>
            </a:r>
            <a:r>
              <a:rPr lang="en-US" sz="1200" dirty="0">
                <a:solidFill>
                  <a:srgbClr val="7F7F7F"/>
                </a:solidFill>
                <a:latin typeface="+mn-lt"/>
              </a:rPr>
              <a:t>(“</a:t>
            </a:r>
            <a:r>
              <a:rPr lang="en-US" sz="1200" b="1" i="1" dirty="0">
                <a:solidFill>
                  <a:srgbClr val="7F7F7F"/>
                </a:solidFill>
                <a:latin typeface="+mn-lt"/>
              </a:rPr>
              <a:t>AUCTION</a:t>
            </a:r>
            <a:r>
              <a:rPr lang="en-US" sz="1200" dirty="0">
                <a:solidFill>
                  <a:srgbClr val="7F7F7F"/>
                </a:solidFill>
                <a:latin typeface="+mn-lt"/>
              </a:rPr>
              <a:t>”)</a:t>
            </a:r>
            <a:r>
              <a:rPr lang="en-US" sz="1200" dirty="0" smtClean="0">
                <a:solidFill>
                  <a:srgbClr val="7F7F7F"/>
                </a:solidFill>
                <a:latin typeface="+mn-lt"/>
              </a:rPr>
              <a:t>;</a:t>
            </a:r>
          </a:p>
          <a:p>
            <a:pPr marL="0" indent="0">
              <a:lnSpc>
                <a:spcPct val="50000"/>
              </a:lnSpc>
              <a:buNone/>
            </a:pPr>
            <a:r>
              <a:rPr lang="en-US" sz="1200" dirty="0">
                <a:solidFill>
                  <a:srgbClr val="7F7F7F"/>
                </a:solidFill>
                <a:latin typeface="+mn-lt"/>
              </a:rPr>
              <a:t>gridConnection.subscribeCapability(capRef, new MyNotificationHandler())</a:t>
            </a:r>
            <a:r>
              <a:rPr lang="en-US" sz="1200" dirty="0" smtClean="0">
                <a:solidFill>
                  <a:srgbClr val="7F7F7F"/>
                </a:solidFill>
                <a:latin typeface="+mn-lt"/>
              </a:rPr>
              <a:t>;</a:t>
            </a:r>
          </a:p>
          <a:p>
            <a:pPr marL="0" indent="0">
              <a:lnSpc>
                <a:spcPct val="50000"/>
              </a:lnSpc>
              <a:buNone/>
            </a:pPr>
            <a:endParaRPr lang="en-US" sz="1200" dirty="0">
              <a:solidFill>
                <a:srgbClr val="7F7F7F"/>
              </a:solidFill>
              <a:latin typeface="+mn-lt"/>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319568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en-US" dirty="0" smtClean="0"/>
              <a:t>ubscribe / send </a:t>
            </a:r>
            <a:r>
              <a:rPr lang="en-US" dirty="0"/>
              <a:t>requests</a:t>
            </a:r>
            <a:endParaRPr lang="en-US" i="1" dirty="0"/>
          </a:p>
        </p:txBody>
      </p:sp>
    </p:spTree>
    <p:extLst>
      <p:ext uri="{BB962C8B-B14F-4D97-AF65-F5344CB8AC3E}">
        <p14:creationId xmlns:p14="http://schemas.microsoft.com/office/powerpoint/2010/main" val="289760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Subscribe to the topic</a:t>
            </a:r>
            <a:endParaRPr lang="en-US" sz="1800" dirty="0">
              <a:solidFill>
                <a:schemeClr val="bg1">
                  <a:lumMod val="65000"/>
                </a:schemeClr>
              </a:solidFill>
            </a:endParaRPr>
          </a:p>
        </p:txBody>
      </p:sp>
      <p:sp>
        <p:nvSpPr>
          <p:cNvPr id="160" name="Text Placeholder 2"/>
          <p:cNvSpPr txBox="1">
            <a:spLocks/>
          </p:cNvSpPr>
          <p:nvPr/>
        </p:nvSpPr>
        <p:spPr>
          <a:xfrm>
            <a:off x="229702" y="1477426"/>
            <a:ext cx="8578850" cy="4764287"/>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Code Sample in Java (send query request)</a:t>
            </a:r>
            <a:endParaRPr lang="en-US" sz="1200" dirty="0" smtClean="0">
              <a:latin typeface="+mn-lt"/>
            </a:endParaRPr>
          </a:p>
          <a:p>
            <a:pPr marL="0" indent="0">
              <a:lnSpc>
                <a:spcPct val="50000"/>
              </a:lnSpc>
              <a:buNone/>
            </a:pPr>
            <a:endParaRPr lang="en-US" sz="1200" dirty="0" smtClean="0">
              <a:solidFill>
                <a:srgbClr val="7F7F7F"/>
              </a:solidFill>
              <a:latin typeface="+mn-lt"/>
              <a:cs typeface="Courier New"/>
            </a:endParaRPr>
          </a:p>
          <a:p>
            <a:pPr marL="0" indent="0">
              <a:lnSpc>
                <a:spcPct val="50000"/>
              </a:lnSpc>
              <a:buNone/>
            </a:pPr>
            <a:r>
              <a:rPr lang="en-US" sz="1200" dirty="0" smtClean="0">
                <a:solidFill>
                  <a:srgbClr val="7F7F7F"/>
                </a:solidFill>
                <a:latin typeface="+mn-lt"/>
                <a:cs typeface="Courier New"/>
              </a:rPr>
              <a:t>// Get </a:t>
            </a:r>
            <a:r>
              <a:rPr lang="en-US" sz="1200" dirty="0">
                <a:solidFill>
                  <a:srgbClr val="7F7F7F"/>
                </a:solidFill>
                <a:latin typeface="+mn-lt"/>
                <a:cs typeface="Courier New"/>
              </a:rPr>
              <a:t>hold of the Grid Connection – connected and authorized grid </a:t>
            </a:r>
            <a:r>
              <a:rPr lang="en-US" sz="1200" dirty="0" smtClean="0">
                <a:solidFill>
                  <a:srgbClr val="7F7F7F"/>
                </a:solidFill>
                <a:latin typeface="+mn-lt"/>
                <a:cs typeface="Courier New"/>
              </a:rPr>
              <a:t>client</a:t>
            </a:r>
            <a:endParaRPr lang="is-IS" sz="1200" dirty="0">
              <a:solidFill>
                <a:srgbClr val="7F7F7F"/>
              </a:solidFill>
              <a:latin typeface="+mn-lt"/>
            </a:endParaRPr>
          </a:p>
          <a:p>
            <a:pPr marL="0" indent="0">
              <a:lnSpc>
                <a:spcPct val="50000"/>
              </a:lnSpc>
              <a:buNone/>
            </a:pPr>
            <a:r>
              <a:rPr lang="en-US" sz="1200" dirty="0" err="1" smtClean="0">
                <a:solidFill>
                  <a:srgbClr val="7F7F7F"/>
                </a:solidFill>
                <a:latin typeface="+mn-lt"/>
              </a:rPr>
              <a:t>GridConnection</a:t>
            </a:r>
            <a:r>
              <a:rPr lang="en-US" sz="1200" dirty="0" smtClean="0">
                <a:solidFill>
                  <a:srgbClr val="7F7F7F"/>
                </a:solidFill>
                <a:latin typeface="+mn-lt"/>
              </a:rPr>
              <a:t>  </a:t>
            </a:r>
            <a:r>
              <a:rPr lang="en-US" sz="1200" dirty="0" err="1" smtClean="0">
                <a:solidFill>
                  <a:srgbClr val="7F7F7F"/>
                </a:solidFill>
                <a:latin typeface="+mn-lt"/>
              </a:rPr>
              <a:t>gridConnection</a:t>
            </a:r>
            <a:r>
              <a:rPr lang="en-US" sz="1200" dirty="0" smtClean="0">
                <a:solidFill>
                  <a:srgbClr val="7F7F7F"/>
                </a:solidFill>
                <a:latin typeface="+mn-lt"/>
              </a:rPr>
              <a:t>; </a:t>
            </a:r>
            <a:endParaRPr lang="is-IS" sz="1200" dirty="0" smtClean="0">
              <a:solidFill>
                <a:srgbClr val="7F7F7F"/>
              </a:solidFill>
              <a:latin typeface="+mn-lt"/>
            </a:endParaRPr>
          </a:p>
          <a:p>
            <a:pPr marL="0" indent="0">
              <a:lnSpc>
                <a:spcPct val="50000"/>
              </a:lnSpc>
              <a:buNone/>
            </a:pPr>
            <a:r>
              <a:rPr lang="en-US" sz="1200" dirty="0" err="1" smtClean="0">
                <a:solidFill>
                  <a:srgbClr val="7F7F7F"/>
                </a:solidFill>
                <a:latin typeface="+mn-lt"/>
              </a:rPr>
              <a:t>CapabilityRef</a:t>
            </a:r>
            <a:r>
              <a:rPr lang="en-US" sz="1200" dirty="0" smtClean="0">
                <a:solidFill>
                  <a:srgbClr val="7F7F7F"/>
                </a:solidFill>
                <a:latin typeface="+mn-lt"/>
              </a:rPr>
              <a:t>   </a:t>
            </a:r>
            <a:r>
              <a:rPr lang="en-US" sz="1200" dirty="0" err="1">
                <a:solidFill>
                  <a:srgbClr val="7F7F7F"/>
                </a:solidFill>
                <a:latin typeface="+mn-lt"/>
              </a:rPr>
              <a:t>capRef</a:t>
            </a:r>
            <a:r>
              <a:rPr lang="en-US" sz="1200" dirty="0">
                <a:solidFill>
                  <a:srgbClr val="7F7F7F"/>
                </a:solidFill>
                <a:latin typeface="+mn-lt"/>
              </a:rPr>
              <a:t> = new </a:t>
            </a:r>
            <a:r>
              <a:rPr lang="en-US" sz="1200" dirty="0" err="1">
                <a:solidFill>
                  <a:srgbClr val="7F7F7F"/>
                </a:solidFill>
                <a:latin typeface="+mn-lt"/>
              </a:rPr>
              <a:t>CapabilityRef</a:t>
            </a:r>
            <a:r>
              <a:rPr lang="en-US" sz="1200" dirty="0">
                <a:solidFill>
                  <a:srgbClr val="7F7F7F"/>
                </a:solidFill>
                <a:latin typeface="+mn-lt"/>
              </a:rPr>
              <a:t>(“</a:t>
            </a:r>
            <a:r>
              <a:rPr lang="en-US" sz="1200" b="1" i="1" dirty="0">
                <a:solidFill>
                  <a:srgbClr val="7F7F7F"/>
                </a:solidFill>
                <a:latin typeface="+mn-lt"/>
              </a:rPr>
              <a:t>AUCTION</a:t>
            </a:r>
            <a:r>
              <a:rPr lang="en-US" sz="1200" dirty="0">
                <a:solidFill>
                  <a:srgbClr val="7F7F7F"/>
                </a:solidFill>
                <a:latin typeface="+mn-lt"/>
              </a:rPr>
              <a:t>”)</a:t>
            </a:r>
            <a:r>
              <a:rPr lang="en-US" sz="1200" dirty="0" smtClean="0">
                <a:solidFill>
                  <a:srgbClr val="7F7F7F"/>
                </a:solidFill>
                <a:latin typeface="+mn-lt"/>
              </a:rPr>
              <a:t>;</a:t>
            </a:r>
          </a:p>
          <a:p>
            <a:pPr marL="0" indent="0">
              <a:lnSpc>
                <a:spcPct val="50000"/>
              </a:lnSpc>
              <a:buNone/>
            </a:pPr>
            <a:endParaRPr lang="en-US" sz="1200" dirty="0" smtClean="0">
              <a:solidFill>
                <a:srgbClr val="7F7F7F"/>
              </a:solidFill>
              <a:latin typeface="+mn-lt"/>
            </a:endParaRPr>
          </a:p>
          <a:p>
            <a:pPr marL="0" indent="0">
              <a:lnSpc>
                <a:spcPct val="50000"/>
              </a:lnSpc>
              <a:buNone/>
            </a:pPr>
            <a:r>
              <a:rPr lang="en-US" sz="1200" dirty="0" smtClean="0">
                <a:solidFill>
                  <a:srgbClr val="7F7F7F"/>
                </a:solidFill>
                <a:latin typeface="+mn-lt"/>
              </a:rPr>
              <a:t>// build request</a:t>
            </a:r>
          </a:p>
          <a:p>
            <a:pPr marL="0" indent="0">
              <a:buNone/>
            </a:pPr>
            <a:r>
              <a:rPr lang="en-US" sz="1200" dirty="0" err="1" smtClean="0">
                <a:solidFill>
                  <a:srgbClr val="7F7F7F"/>
                </a:solidFill>
              </a:rPr>
              <a:t>GenericMessageBuilder</a:t>
            </a:r>
            <a:r>
              <a:rPr lang="en-US" sz="1200" dirty="0" smtClean="0">
                <a:solidFill>
                  <a:srgbClr val="7F7F7F"/>
                </a:solidFill>
              </a:rPr>
              <a:t> </a:t>
            </a:r>
            <a:r>
              <a:rPr lang="en-US" sz="1200" dirty="0">
                <a:solidFill>
                  <a:srgbClr val="7F7F7F"/>
                </a:solidFill>
              </a:rPr>
              <a:t>builder = </a:t>
            </a:r>
            <a:r>
              <a:rPr lang="en-US" sz="1200" dirty="0" err="1">
                <a:solidFill>
                  <a:srgbClr val="7F7F7F"/>
                </a:solidFill>
              </a:rPr>
              <a:t>GenericMessageBuilder.</a:t>
            </a:r>
            <a:r>
              <a:rPr lang="en-US" sz="1200" i="1" dirty="0" err="1">
                <a:solidFill>
                  <a:srgbClr val="7F7F7F"/>
                </a:solidFill>
              </a:rPr>
              <a:t>requestBuilder</a:t>
            </a:r>
            <a:r>
              <a:rPr lang="en-US" sz="1200" i="1" dirty="0" smtClean="0">
                <a:solidFill>
                  <a:srgbClr val="7F7F7F"/>
                </a:solidFill>
              </a:rPr>
              <a:t>(“</a:t>
            </a:r>
            <a:r>
              <a:rPr lang="en-US" sz="1200" b="1" i="1" dirty="0" smtClean="0">
                <a:solidFill>
                  <a:srgbClr val="7F7F7F"/>
                </a:solidFill>
              </a:rPr>
              <a:t>AUCTION</a:t>
            </a:r>
            <a:r>
              <a:rPr lang="en-US" sz="1200" i="1" dirty="0" smtClean="0">
                <a:solidFill>
                  <a:srgbClr val="7F7F7F"/>
                </a:solidFill>
              </a:rPr>
              <a:t>”, “</a:t>
            </a:r>
            <a:r>
              <a:rPr lang="en-US" sz="1200" b="1" i="1" dirty="0" err="1">
                <a:solidFill>
                  <a:srgbClr val="7F7F7F"/>
                </a:solidFill>
              </a:rPr>
              <a:t>GetCurrentBids</a:t>
            </a:r>
            <a:r>
              <a:rPr lang="en-US" sz="1200" i="1" dirty="0" smtClean="0">
                <a:solidFill>
                  <a:srgbClr val="7F7F7F"/>
                </a:solidFill>
              </a:rPr>
              <a:t>”)</a:t>
            </a:r>
            <a:r>
              <a:rPr lang="en-US" sz="1200" i="1" dirty="0">
                <a:solidFill>
                  <a:srgbClr val="7F7F7F"/>
                </a:solidFill>
              </a:rPr>
              <a:t>;</a:t>
            </a:r>
          </a:p>
          <a:p>
            <a:pPr marL="0" indent="0">
              <a:buNone/>
            </a:pPr>
            <a:r>
              <a:rPr lang="en-US" sz="1200" dirty="0" err="1" smtClean="0">
                <a:solidFill>
                  <a:srgbClr val="7F7F7F"/>
                </a:solidFill>
              </a:rPr>
              <a:t>GenericMessage</a:t>
            </a:r>
            <a:r>
              <a:rPr lang="en-US" sz="1200" dirty="0" smtClean="0">
                <a:solidFill>
                  <a:srgbClr val="7F7F7F"/>
                </a:solidFill>
              </a:rPr>
              <a:t> </a:t>
            </a:r>
            <a:r>
              <a:rPr lang="en-US" sz="1200" dirty="0">
                <a:solidFill>
                  <a:srgbClr val="7F7F7F"/>
                </a:solidFill>
              </a:rPr>
              <a:t>request = </a:t>
            </a:r>
            <a:r>
              <a:rPr lang="en-US" sz="1200" dirty="0" err="1">
                <a:solidFill>
                  <a:srgbClr val="7F7F7F"/>
                </a:solidFill>
              </a:rPr>
              <a:t>builder.addPlainTextContent</a:t>
            </a:r>
            <a:r>
              <a:rPr lang="en-US" sz="1200" dirty="0" smtClean="0">
                <a:solidFill>
                  <a:srgbClr val="7F7F7F"/>
                </a:solidFill>
              </a:rPr>
              <a:t>(…)</a:t>
            </a:r>
            <a:r>
              <a:rPr lang="en-US" sz="1200" dirty="0">
                <a:solidFill>
                  <a:srgbClr val="7F7F7F"/>
                </a:solidFill>
              </a:rPr>
              <a:t>.build()</a:t>
            </a:r>
            <a:r>
              <a:rPr lang="en-US" sz="1200" dirty="0" smtClean="0">
                <a:solidFill>
                  <a:srgbClr val="7F7F7F"/>
                </a:solidFill>
              </a:rPr>
              <a:t>;</a:t>
            </a:r>
          </a:p>
          <a:p>
            <a:pPr marL="0" indent="0">
              <a:buNone/>
            </a:pPr>
            <a:endParaRPr lang="en-US" sz="1200" dirty="0" smtClean="0">
              <a:solidFill>
                <a:srgbClr val="7F7F7F"/>
              </a:solidFill>
              <a:latin typeface="+mn-lt"/>
            </a:endParaRPr>
          </a:p>
          <a:p>
            <a:pPr marL="0" indent="0">
              <a:lnSpc>
                <a:spcPct val="50000"/>
              </a:lnSpc>
              <a:buNone/>
            </a:pPr>
            <a:r>
              <a:rPr lang="is-IS" sz="1200" dirty="0">
                <a:solidFill>
                  <a:srgbClr val="7F7F7F"/>
                </a:solidFill>
              </a:rPr>
              <a:t>// </a:t>
            </a:r>
            <a:r>
              <a:rPr lang="en-US" sz="1200" dirty="0">
                <a:solidFill>
                  <a:srgbClr val="7F7F7F"/>
                </a:solidFill>
              </a:rPr>
              <a:t>send </a:t>
            </a:r>
            <a:r>
              <a:rPr lang="en-US" sz="1200" dirty="0" smtClean="0">
                <a:solidFill>
                  <a:srgbClr val="7F7F7F"/>
                </a:solidFill>
              </a:rPr>
              <a:t>request</a:t>
            </a:r>
            <a:endParaRPr lang="en-US" sz="1200" dirty="0">
              <a:solidFill>
                <a:srgbClr val="7F7F7F"/>
              </a:solidFill>
            </a:endParaRPr>
          </a:p>
          <a:p>
            <a:pPr marL="0" indent="0">
              <a:lnSpc>
                <a:spcPct val="50000"/>
              </a:lnSpc>
              <a:buNone/>
            </a:pPr>
            <a:r>
              <a:rPr lang="en-US" sz="1200" dirty="0" err="1" smtClean="0">
                <a:solidFill>
                  <a:srgbClr val="7F7F7F"/>
                </a:solidFill>
              </a:rPr>
              <a:t>BaseMsg</a:t>
            </a:r>
            <a:r>
              <a:rPr lang="en-US" sz="1200" dirty="0" smtClean="0">
                <a:solidFill>
                  <a:srgbClr val="7F7F7F"/>
                </a:solidFill>
              </a:rPr>
              <a:t> </a:t>
            </a:r>
            <a:r>
              <a:rPr lang="en-US" sz="1200" dirty="0">
                <a:solidFill>
                  <a:srgbClr val="7F7F7F"/>
                </a:solidFill>
              </a:rPr>
              <a:t>resp = gridConnection.query(capRef, request);</a:t>
            </a:r>
            <a:endParaRPr lang="en-US" sz="1200" dirty="0">
              <a:solidFill>
                <a:srgbClr val="7F7F7F"/>
              </a:solidFill>
              <a:latin typeface="+mn-lt"/>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319568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en-US" dirty="0" smtClean="0"/>
              <a:t>ubscribe / send </a:t>
            </a:r>
            <a:r>
              <a:rPr lang="en-US" dirty="0"/>
              <a:t>requests</a:t>
            </a:r>
            <a:endParaRPr lang="en-US" i="1" dirty="0"/>
          </a:p>
        </p:txBody>
      </p:sp>
    </p:spTree>
    <p:extLst>
      <p:ext uri="{BB962C8B-B14F-4D97-AF65-F5344CB8AC3E}">
        <p14:creationId xmlns:p14="http://schemas.microsoft.com/office/powerpoint/2010/main" val="24850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Send action requests to the topic</a:t>
            </a:r>
            <a:endParaRPr lang="en-US" sz="1800" dirty="0">
              <a:solidFill>
                <a:schemeClr val="bg1">
                  <a:lumMod val="65000"/>
                </a:schemeClr>
              </a:solidFill>
            </a:endParaRPr>
          </a:p>
        </p:txBody>
      </p:sp>
      <p:sp>
        <p:nvSpPr>
          <p:cNvPr id="160" name="Text Placeholder 2"/>
          <p:cNvSpPr txBox="1">
            <a:spLocks/>
          </p:cNvSpPr>
          <p:nvPr/>
        </p:nvSpPr>
        <p:spPr>
          <a:xfrm>
            <a:off x="229702" y="1361225"/>
            <a:ext cx="8578850" cy="4880489"/>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is no difference in sending an action request or query request – the only difference is what authorization group that the client has been assigned to. Once the Administrator assigns the action group to a client, it can send action requests.</a:t>
            </a:r>
          </a:p>
          <a:p>
            <a:pPr marL="0" indent="0">
              <a:buNone/>
            </a:pPr>
            <a:r>
              <a:rPr lang="en-US" sz="1800" dirty="0" smtClean="0"/>
              <a:t>Code Sample in Java (send action requests)</a:t>
            </a:r>
            <a:endParaRPr lang="en-US" sz="1200" dirty="0" smtClean="0">
              <a:latin typeface="+mn-lt"/>
            </a:endParaRPr>
          </a:p>
          <a:p>
            <a:pPr marL="0" indent="0">
              <a:lnSpc>
                <a:spcPct val="50000"/>
              </a:lnSpc>
              <a:buNone/>
            </a:pPr>
            <a:endParaRPr lang="en-US" sz="1200" dirty="0" smtClean="0">
              <a:solidFill>
                <a:srgbClr val="7F7F7F"/>
              </a:solidFill>
              <a:latin typeface="+mn-lt"/>
              <a:cs typeface="Courier New"/>
            </a:endParaRPr>
          </a:p>
          <a:p>
            <a:pPr marL="0" indent="0">
              <a:lnSpc>
                <a:spcPct val="50000"/>
              </a:lnSpc>
              <a:buNone/>
            </a:pPr>
            <a:r>
              <a:rPr lang="en-US" sz="1200" dirty="0" smtClean="0">
                <a:solidFill>
                  <a:srgbClr val="7F7F7F"/>
                </a:solidFill>
                <a:latin typeface="+mn-lt"/>
                <a:cs typeface="Courier New"/>
              </a:rPr>
              <a:t>// Get </a:t>
            </a:r>
            <a:r>
              <a:rPr lang="en-US" sz="1200" dirty="0">
                <a:solidFill>
                  <a:srgbClr val="7F7F7F"/>
                </a:solidFill>
                <a:latin typeface="+mn-lt"/>
                <a:cs typeface="Courier New"/>
              </a:rPr>
              <a:t>hold of the Grid Connection – connected and authorized grid </a:t>
            </a:r>
            <a:r>
              <a:rPr lang="en-US" sz="1200" dirty="0" smtClean="0">
                <a:solidFill>
                  <a:srgbClr val="7F7F7F"/>
                </a:solidFill>
                <a:latin typeface="+mn-lt"/>
                <a:cs typeface="Courier New"/>
              </a:rPr>
              <a:t>client</a:t>
            </a:r>
            <a:endParaRPr lang="is-IS" sz="1200" dirty="0">
              <a:solidFill>
                <a:srgbClr val="7F7F7F"/>
              </a:solidFill>
              <a:latin typeface="+mn-lt"/>
            </a:endParaRPr>
          </a:p>
          <a:p>
            <a:pPr marL="0" indent="0">
              <a:lnSpc>
                <a:spcPct val="50000"/>
              </a:lnSpc>
              <a:buNone/>
            </a:pPr>
            <a:r>
              <a:rPr lang="en-US" sz="1200" dirty="0" err="1" smtClean="0">
                <a:solidFill>
                  <a:srgbClr val="7F7F7F"/>
                </a:solidFill>
                <a:latin typeface="+mn-lt"/>
              </a:rPr>
              <a:t>GridConnection</a:t>
            </a:r>
            <a:r>
              <a:rPr lang="en-US" sz="1200" dirty="0" smtClean="0">
                <a:solidFill>
                  <a:srgbClr val="7F7F7F"/>
                </a:solidFill>
                <a:latin typeface="+mn-lt"/>
              </a:rPr>
              <a:t>  </a:t>
            </a:r>
            <a:r>
              <a:rPr lang="en-US" sz="1200" dirty="0" err="1" smtClean="0">
                <a:solidFill>
                  <a:srgbClr val="7F7F7F"/>
                </a:solidFill>
                <a:latin typeface="+mn-lt"/>
              </a:rPr>
              <a:t>gridConnection</a:t>
            </a:r>
            <a:r>
              <a:rPr lang="en-US" sz="1200" dirty="0" smtClean="0">
                <a:solidFill>
                  <a:srgbClr val="7F7F7F"/>
                </a:solidFill>
                <a:latin typeface="+mn-lt"/>
              </a:rPr>
              <a:t>; </a:t>
            </a:r>
            <a:endParaRPr lang="is-IS" sz="1200" dirty="0" smtClean="0">
              <a:solidFill>
                <a:srgbClr val="7F7F7F"/>
              </a:solidFill>
              <a:latin typeface="+mn-lt"/>
            </a:endParaRPr>
          </a:p>
          <a:p>
            <a:pPr marL="0" indent="0">
              <a:lnSpc>
                <a:spcPct val="50000"/>
              </a:lnSpc>
              <a:buNone/>
            </a:pPr>
            <a:r>
              <a:rPr lang="en-US" sz="1200" dirty="0" err="1" smtClean="0">
                <a:solidFill>
                  <a:srgbClr val="7F7F7F"/>
                </a:solidFill>
                <a:latin typeface="+mn-lt"/>
              </a:rPr>
              <a:t>CapabilityRef</a:t>
            </a:r>
            <a:r>
              <a:rPr lang="en-US" sz="1200" dirty="0" smtClean="0">
                <a:solidFill>
                  <a:srgbClr val="7F7F7F"/>
                </a:solidFill>
                <a:latin typeface="+mn-lt"/>
              </a:rPr>
              <a:t>   </a:t>
            </a:r>
            <a:r>
              <a:rPr lang="en-US" sz="1200" dirty="0" err="1">
                <a:solidFill>
                  <a:srgbClr val="7F7F7F"/>
                </a:solidFill>
                <a:latin typeface="+mn-lt"/>
              </a:rPr>
              <a:t>capRef</a:t>
            </a:r>
            <a:r>
              <a:rPr lang="en-US" sz="1200" dirty="0">
                <a:solidFill>
                  <a:srgbClr val="7F7F7F"/>
                </a:solidFill>
                <a:latin typeface="+mn-lt"/>
              </a:rPr>
              <a:t> = new </a:t>
            </a:r>
            <a:r>
              <a:rPr lang="en-US" sz="1200" dirty="0" err="1">
                <a:solidFill>
                  <a:srgbClr val="7F7F7F"/>
                </a:solidFill>
                <a:latin typeface="+mn-lt"/>
              </a:rPr>
              <a:t>CapabilityRef</a:t>
            </a:r>
            <a:r>
              <a:rPr lang="en-US" sz="1200" dirty="0">
                <a:solidFill>
                  <a:srgbClr val="7F7F7F"/>
                </a:solidFill>
                <a:latin typeface="+mn-lt"/>
              </a:rPr>
              <a:t>(“</a:t>
            </a:r>
            <a:r>
              <a:rPr lang="en-US" sz="1200" b="1" i="1" dirty="0">
                <a:solidFill>
                  <a:srgbClr val="7F7F7F"/>
                </a:solidFill>
                <a:latin typeface="+mn-lt"/>
              </a:rPr>
              <a:t>AUCTION</a:t>
            </a:r>
            <a:r>
              <a:rPr lang="en-US" sz="1200" dirty="0">
                <a:solidFill>
                  <a:srgbClr val="7F7F7F"/>
                </a:solidFill>
                <a:latin typeface="+mn-lt"/>
              </a:rPr>
              <a:t>”)</a:t>
            </a:r>
            <a:r>
              <a:rPr lang="en-US" sz="1200" dirty="0" smtClean="0">
                <a:solidFill>
                  <a:srgbClr val="7F7F7F"/>
                </a:solidFill>
                <a:latin typeface="+mn-lt"/>
              </a:rPr>
              <a:t>;</a:t>
            </a:r>
          </a:p>
          <a:p>
            <a:pPr marL="0" indent="0">
              <a:lnSpc>
                <a:spcPct val="50000"/>
              </a:lnSpc>
              <a:buNone/>
            </a:pPr>
            <a:endParaRPr lang="en-US" sz="1200" dirty="0" smtClean="0">
              <a:solidFill>
                <a:srgbClr val="7F7F7F"/>
              </a:solidFill>
              <a:latin typeface="+mn-lt"/>
            </a:endParaRPr>
          </a:p>
          <a:p>
            <a:pPr marL="0" indent="0">
              <a:lnSpc>
                <a:spcPct val="50000"/>
              </a:lnSpc>
              <a:buNone/>
            </a:pPr>
            <a:r>
              <a:rPr lang="en-US" sz="1200" dirty="0" smtClean="0">
                <a:solidFill>
                  <a:srgbClr val="7F7F7F"/>
                </a:solidFill>
                <a:latin typeface="+mn-lt"/>
              </a:rPr>
              <a:t>// build request</a:t>
            </a:r>
          </a:p>
          <a:p>
            <a:pPr marL="0" indent="0">
              <a:buNone/>
            </a:pPr>
            <a:r>
              <a:rPr lang="en-US" sz="1200" dirty="0" err="1" smtClean="0">
                <a:solidFill>
                  <a:srgbClr val="7F7F7F"/>
                </a:solidFill>
              </a:rPr>
              <a:t>GenericMessageBuilder</a:t>
            </a:r>
            <a:r>
              <a:rPr lang="en-US" sz="1200" dirty="0" smtClean="0">
                <a:solidFill>
                  <a:srgbClr val="7F7F7F"/>
                </a:solidFill>
              </a:rPr>
              <a:t> </a:t>
            </a:r>
            <a:r>
              <a:rPr lang="en-US" sz="1200" dirty="0">
                <a:solidFill>
                  <a:srgbClr val="7F7F7F"/>
                </a:solidFill>
              </a:rPr>
              <a:t>builder = </a:t>
            </a:r>
            <a:r>
              <a:rPr lang="en-US" sz="1200" dirty="0" err="1">
                <a:solidFill>
                  <a:srgbClr val="7F7F7F"/>
                </a:solidFill>
              </a:rPr>
              <a:t>GenericMessageBuilder.</a:t>
            </a:r>
            <a:r>
              <a:rPr lang="en-US" sz="1200" i="1" dirty="0" err="1">
                <a:solidFill>
                  <a:srgbClr val="7F7F7F"/>
                </a:solidFill>
              </a:rPr>
              <a:t>requestBuilder</a:t>
            </a:r>
            <a:r>
              <a:rPr lang="en-US" sz="1200" i="1" dirty="0" smtClean="0">
                <a:solidFill>
                  <a:srgbClr val="7F7F7F"/>
                </a:solidFill>
              </a:rPr>
              <a:t>(“</a:t>
            </a:r>
            <a:r>
              <a:rPr lang="en-US" sz="1200" b="1" i="1" dirty="0" smtClean="0">
                <a:solidFill>
                  <a:srgbClr val="7F7F7F"/>
                </a:solidFill>
              </a:rPr>
              <a:t>AUCTION</a:t>
            </a:r>
            <a:r>
              <a:rPr lang="en-US" sz="1200" i="1" dirty="0" smtClean="0">
                <a:solidFill>
                  <a:srgbClr val="7F7F7F"/>
                </a:solidFill>
              </a:rPr>
              <a:t>”, “</a:t>
            </a:r>
            <a:r>
              <a:rPr lang="en-US" sz="1200" b="1" i="1" dirty="0" err="1">
                <a:solidFill>
                  <a:srgbClr val="7F7F7F"/>
                </a:solidFill>
              </a:rPr>
              <a:t>BidOnItem</a:t>
            </a:r>
            <a:r>
              <a:rPr lang="en-US" sz="1200" i="1" dirty="0" smtClean="0">
                <a:solidFill>
                  <a:srgbClr val="7F7F7F"/>
                </a:solidFill>
              </a:rPr>
              <a:t>”)</a:t>
            </a:r>
            <a:r>
              <a:rPr lang="en-US" sz="1200" i="1" dirty="0">
                <a:solidFill>
                  <a:srgbClr val="7F7F7F"/>
                </a:solidFill>
              </a:rPr>
              <a:t>;</a:t>
            </a:r>
          </a:p>
          <a:p>
            <a:pPr marL="0" indent="0">
              <a:buNone/>
            </a:pPr>
            <a:r>
              <a:rPr lang="en-US" sz="1200" dirty="0" err="1" smtClean="0">
                <a:solidFill>
                  <a:srgbClr val="7F7F7F"/>
                </a:solidFill>
              </a:rPr>
              <a:t>GenericMessage</a:t>
            </a:r>
            <a:r>
              <a:rPr lang="en-US" sz="1200" dirty="0" smtClean="0">
                <a:solidFill>
                  <a:srgbClr val="7F7F7F"/>
                </a:solidFill>
              </a:rPr>
              <a:t> </a:t>
            </a:r>
            <a:r>
              <a:rPr lang="en-US" sz="1200" dirty="0">
                <a:solidFill>
                  <a:srgbClr val="7F7F7F"/>
                </a:solidFill>
              </a:rPr>
              <a:t>request = </a:t>
            </a:r>
            <a:r>
              <a:rPr lang="en-US" sz="1200" dirty="0" err="1">
                <a:solidFill>
                  <a:srgbClr val="7F7F7F"/>
                </a:solidFill>
              </a:rPr>
              <a:t>builder.addPlainTextContent</a:t>
            </a:r>
            <a:r>
              <a:rPr lang="en-US" sz="1200" dirty="0" smtClean="0">
                <a:solidFill>
                  <a:srgbClr val="7F7F7F"/>
                </a:solidFill>
              </a:rPr>
              <a:t>(…)</a:t>
            </a:r>
            <a:r>
              <a:rPr lang="en-US" sz="1200" dirty="0">
                <a:solidFill>
                  <a:srgbClr val="7F7F7F"/>
                </a:solidFill>
              </a:rPr>
              <a:t>.build()</a:t>
            </a:r>
            <a:r>
              <a:rPr lang="en-US" sz="1200" dirty="0" smtClean="0">
                <a:solidFill>
                  <a:srgbClr val="7F7F7F"/>
                </a:solidFill>
              </a:rPr>
              <a:t>;</a:t>
            </a:r>
            <a:endParaRPr lang="en-US" sz="1200" dirty="0" smtClean="0">
              <a:solidFill>
                <a:srgbClr val="7F7F7F"/>
              </a:solidFill>
              <a:latin typeface="+mn-lt"/>
            </a:endParaRPr>
          </a:p>
          <a:p>
            <a:pPr marL="0" indent="0">
              <a:lnSpc>
                <a:spcPct val="50000"/>
              </a:lnSpc>
              <a:buNone/>
            </a:pPr>
            <a:endParaRPr lang="is-IS" sz="1200" dirty="0" smtClean="0">
              <a:solidFill>
                <a:srgbClr val="7F7F7F"/>
              </a:solidFill>
            </a:endParaRPr>
          </a:p>
          <a:p>
            <a:pPr marL="0" indent="0">
              <a:lnSpc>
                <a:spcPct val="50000"/>
              </a:lnSpc>
              <a:buNone/>
            </a:pPr>
            <a:r>
              <a:rPr lang="is-IS" sz="1200" dirty="0" smtClean="0">
                <a:solidFill>
                  <a:srgbClr val="7F7F7F"/>
                </a:solidFill>
              </a:rPr>
              <a:t>/</a:t>
            </a:r>
            <a:r>
              <a:rPr lang="is-IS" sz="1200" dirty="0">
                <a:solidFill>
                  <a:srgbClr val="7F7F7F"/>
                </a:solidFill>
              </a:rPr>
              <a:t>/ </a:t>
            </a:r>
            <a:r>
              <a:rPr lang="en-US" sz="1200" dirty="0">
                <a:solidFill>
                  <a:srgbClr val="7F7F7F"/>
                </a:solidFill>
              </a:rPr>
              <a:t>send </a:t>
            </a:r>
            <a:r>
              <a:rPr lang="en-US" sz="1200" dirty="0" smtClean="0">
                <a:solidFill>
                  <a:srgbClr val="7F7F7F"/>
                </a:solidFill>
              </a:rPr>
              <a:t>request</a:t>
            </a:r>
            <a:endParaRPr lang="en-US" sz="1200" dirty="0">
              <a:solidFill>
                <a:srgbClr val="7F7F7F"/>
              </a:solidFill>
            </a:endParaRPr>
          </a:p>
          <a:p>
            <a:pPr marL="0" indent="0">
              <a:lnSpc>
                <a:spcPct val="50000"/>
              </a:lnSpc>
              <a:buNone/>
            </a:pPr>
            <a:r>
              <a:rPr lang="en-US" sz="1200" dirty="0" err="1" smtClean="0">
                <a:solidFill>
                  <a:srgbClr val="7F7F7F"/>
                </a:solidFill>
              </a:rPr>
              <a:t>BaseMsg</a:t>
            </a:r>
            <a:r>
              <a:rPr lang="en-US" sz="1200" dirty="0" smtClean="0">
                <a:solidFill>
                  <a:srgbClr val="7F7F7F"/>
                </a:solidFill>
              </a:rPr>
              <a:t> </a:t>
            </a:r>
            <a:r>
              <a:rPr lang="en-US" sz="1200" dirty="0">
                <a:solidFill>
                  <a:srgbClr val="7F7F7F"/>
                </a:solidFill>
              </a:rPr>
              <a:t>resp = gridConnection.query(capRef, request);</a:t>
            </a:r>
            <a:endParaRPr lang="en-US" sz="1200" dirty="0">
              <a:solidFill>
                <a:srgbClr val="7F7F7F"/>
              </a:solidFill>
              <a:latin typeface="+mn-lt"/>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319568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send action requests</a:t>
            </a:r>
            <a:endParaRPr lang="en-US" i="1" dirty="0"/>
          </a:p>
        </p:txBody>
      </p:sp>
    </p:spTree>
    <p:extLst>
      <p:ext uri="{BB962C8B-B14F-4D97-AF65-F5344CB8AC3E}">
        <p14:creationId xmlns:p14="http://schemas.microsoft.com/office/powerpoint/2010/main" val="341965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a:t>
            </a:r>
            <a:r>
              <a:rPr lang="en-US" dirty="0" smtClean="0"/>
              <a:t> Lab…</a:t>
            </a:r>
            <a:endParaRPr lang="en-US" dirty="0"/>
          </a:p>
        </p:txBody>
      </p:sp>
    </p:spTree>
    <p:extLst>
      <p:ext uri="{BB962C8B-B14F-4D97-AF65-F5344CB8AC3E}">
        <p14:creationId xmlns:p14="http://schemas.microsoft.com/office/powerpoint/2010/main" val="247571518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558008"/>
          </a:xfrm>
          <a:ln>
            <a:solidFill>
              <a:srgbClr val="4DBCC6"/>
            </a:solidFill>
          </a:ln>
        </p:spPr>
        <p:txBody>
          <a:bodyPr/>
          <a:lstStyle/>
          <a:p>
            <a:pPr algn="ctr"/>
            <a:r>
              <a:rPr lang="en-US" sz="1800" dirty="0" smtClean="0">
                <a:solidFill>
                  <a:schemeClr val="bg1">
                    <a:lumMod val="65000"/>
                  </a:schemeClr>
                </a:solidFill>
              </a:rPr>
              <a:t>  </a:t>
            </a:r>
            <a:r>
              <a:rPr lang="en-US" sz="2800" b="1" dirty="0">
                <a:solidFill>
                  <a:srgbClr val="4DBCC6"/>
                </a:solidFill>
              </a:rPr>
              <a:t>Lab</a:t>
            </a:r>
            <a:r>
              <a:rPr lang="en-US" sz="1800" dirty="0" smtClean="0">
                <a:solidFill>
                  <a:schemeClr val="bg1">
                    <a:lumMod val="65000"/>
                  </a:schemeClr>
                </a:solidFill>
              </a:rPr>
              <a:t> </a:t>
            </a:r>
            <a:r>
              <a:rPr lang="en-US" sz="2800" b="1" dirty="0" smtClean="0">
                <a:solidFill>
                  <a:srgbClr val="4DBCC6"/>
                </a:solidFill>
              </a:rPr>
              <a:t>Connection Information </a:t>
            </a:r>
            <a:endParaRPr lang="en-US" sz="2800" b="1" dirty="0">
              <a:solidFill>
                <a:srgbClr val="4DBCC6"/>
              </a:solidFill>
            </a:endParaRPr>
          </a:p>
        </p:txBody>
      </p:sp>
      <p:sp>
        <p:nvSpPr>
          <p:cNvPr id="160" name="Text Placeholder 2"/>
          <p:cNvSpPr txBox="1">
            <a:spLocks/>
          </p:cNvSpPr>
          <p:nvPr/>
        </p:nvSpPr>
        <p:spPr>
          <a:xfrm>
            <a:off x="229702" y="1361225"/>
            <a:ext cx="8578850" cy="4880489"/>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rgbClr val="7F7F7F"/>
              </a:solidFill>
              <a:latin typeface="+mn-lt"/>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3" name="Rectangle 2"/>
          <p:cNvSpPr/>
          <p:nvPr/>
        </p:nvSpPr>
        <p:spPr>
          <a:xfrm>
            <a:off x="288353" y="760753"/>
            <a:ext cx="5857765" cy="369332"/>
          </a:xfrm>
          <a:prstGeom prst="rect">
            <a:avLst/>
          </a:prstGeom>
        </p:spPr>
        <p:txBody>
          <a:bodyPr wrap="square">
            <a:spAutoFit/>
          </a:bodyPr>
          <a:lstStyle/>
          <a:p>
            <a:r>
              <a:rPr lang="en-US" dirty="0"/>
              <a:t>Using the VNC client connect to one of the available PODS:</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21350" y="1130085"/>
            <a:ext cx="5872261" cy="3852398"/>
          </a:xfrm>
          <a:prstGeom prst="rect">
            <a:avLst/>
          </a:prstGeom>
          <a:noFill/>
          <a:ln>
            <a:noFill/>
          </a:ln>
        </p:spPr>
      </p:pic>
      <p:sp>
        <p:nvSpPr>
          <p:cNvPr id="6" name="TextBox 5"/>
          <p:cNvSpPr txBox="1"/>
          <p:nvPr/>
        </p:nvSpPr>
        <p:spPr>
          <a:xfrm>
            <a:off x="325900" y="5090822"/>
            <a:ext cx="1888084" cy="369332"/>
          </a:xfrm>
          <a:prstGeom prst="rect">
            <a:avLst/>
          </a:prstGeom>
          <a:noFill/>
        </p:spPr>
        <p:txBody>
          <a:bodyPr wrap="square" rtlCol="0">
            <a:spAutoFit/>
          </a:bodyPr>
          <a:lstStyle/>
          <a:p>
            <a:r>
              <a:rPr lang="en-US" dirty="0" smtClean="0"/>
              <a:t>ISE Connection :</a:t>
            </a:r>
            <a:endParaRPr lang="en-US" dirty="0"/>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21350" y="5486646"/>
            <a:ext cx="4457700" cy="838835"/>
          </a:xfrm>
          <a:prstGeom prst="rect">
            <a:avLst/>
          </a:prstGeom>
          <a:noFill/>
          <a:ln>
            <a:noFill/>
          </a:ln>
        </p:spPr>
      </p:pic>
    </p:spTree>
    <p:extLst>
      <p:ext uri="{BB962C8B-B14F-4D97-AF65-F5344CB8AC3E}">
        <p14:creationId xmlns:p14="http://schemas.microsoft.com/office/powerpoint/2010/main" val="42220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558008"/>
          </a:xfrm>
          <a:ln>
            <a:solidFill>
              <a:srgbClr val="4DBCC6"/>
            </a:solidFill>
          </a:ln>
        </p:spPr>
        <p:txBody>
          <a:bodyPr/>
          <a:lstStyle/>
          <a:p>
            <a:pPr algn="ctr"/>
            <a:r>
              <a:rPr lang="en-US" sz="1800" dirty="0" smtClean="0">
                <a:solidFill>
                  <a:schemeClr val="bg1">
                    <a:lumMod val="65000"/>
                  </a:schemeClr>
                </a:solidFill>
              </a:rPr>
              <a:t>  </a:t>
            </a:r>
            <a:r>
              <a:rPr lang="en-US" sz="2800" b="1" dirty="0" smtClean="0">
                <a:solidFill>
                  <a:srgbClr val="4DBCC6"/>
                </a:solidFill>
              </a:rPr>
              <a:t>Programming Environment</a:t>
            </a:r>
            <a:endParaRPr lang="en-US" sz="2800" b="1" dirty="0">
              <a:solidFill>
                <a:srgbClr val="4DBCC6"/>
              </a:solidFill>
            </a:endParaRPr>
          </a:p>
        </p:txBody>
      </p:sp>
      <p:sp>
        <p:nvSpPr>
          <p:cNvPr id="160" name="Text Placeholder 2"/>
          <p:cNvSpPr txBox="1">
            <a:spLocks/>
          </p:cNvSpPr>
          <p:nvPr/>
        </p:nvSpPr>
        <p:spPr>
          <a:xfrm>
            <a:off x="229702" y="1361225"/>
            <a:ext cx="8578850" cy="4880489"/>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rgbClr val="7F7F7F"/>
              </a:solidFill>
              <a:latin typeface="+mn-lt"/>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2" name="TextBox 1"/>
          <p:cNvSpPr txBox="1"/>
          <p:nvPr/>
        </p:nvSpPr>
        <p:spPr>
          <a:xfrm>
            <a:off x="1213768" y="2225127"/>
            <a:ext cx="184666" cy="369332"/>
          </a:xfrm>
          <a:prstGeom prst="rect">
            <a:avLst/>
          </a:prstGeom>
          <a:noFill/>
        </p:spPr>
        <p:txBody>
          <a:bodyPr wrap="non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29703" y="876566"/>
            <a:ext cx="8588860" cy="3393882"/>
          </a:xfrm>
          <a:prstGeom prst="rect">
            <a:avLst/>
          </a:prstGeom>
          <a:noFill/>
          <a:ln>
            <a:noFill/>
          </a:ln>
        </p:spPr>
      </p:pic>
      <p:sp>
        <p:nvSpPr>
          <p:cNvPr id="5" name="TextBox 4"/>
          <p:cNvSpPr txBox="1"/>
          <p:nvPr/>
        </p:nvSpPr>
        <p:spPr>
          <a:xfrm>
            <a:off x="415636" y="4629742"/>
            <a:ext cx="8278092" cy="1477328"/>
          </a:xfrm>
          <a:prstGeom prst="rect">
            <a:avLst/>
          </a:prstGeom>
          <a:noFill/>
        </p:spPr>
        <p:txBody>
          <a:bodyPr wrap="square" rtlCol="0">
            <a:spAutoFit/>
          </a:bodyPr>
          <a:lstStyle/>
          <a:p>
            <a:r>
              <a:rPr lang="en-US" dirty="0" smtClean="0"/>
              <a:t> </a:t>
            </a:r>
            <a:r>
              <a:rPr lang="en-US" dirty="0" smtClean="0">
                <a:solidFill>
                  <a:srgbClr val="FF6600"/>
                </a:solidFill>
              </a:rPr>
              <a:t>When </a:t>
            </a:r>
            <a:r>
              <a:rPr lang="en-US" dirty="0">
                <a:solidFill>
                  <a:srgbClr val="FF6600"/>
                </a:solidFill>
              </a:rPr>
              <a:t>running these lab exercises, </a:t>
            </a:r>
            <a:r>
              <a:rPr lang="en-US" dirty="0">
                <a:solidFill>
                  <a:srgbClr val="FF6600"/>
                </a:solidFill>
              </a:rPr>
              <a:t>S</a:t>
            </a:r>
            <a:r>
              <a:rPr lang="en-US" dirty="0" smtClean="0">
                <a:solidFill>
                  <a:srgbClr val="FF6600"/>
                </a:solidFill>
              </a:rPr>
              <a:t>ubstitute </a:t>
            </a:r>
            <a:r>
              <a:rPr lang="en-US" dirty="0">
                <a:solidFill>
                  <a:srgbClr val="FF6600"/>
                </a:solidFill>
              </a:rPr>
              <a:t>the client </a:t>
            </a:r>
            <a:r>
              <a:rPr lang="en-US" dirty="0" smtClean="0">
                <a:solidFill>
                  <a:srgbClr val="FF6600"/>
                </a:solidFill>
              </a:rPr>
              <a:t>names </a:t>
            </a:r>
            <a:r>
              <a:rPr lang="en-US" smtClean="0">
                <a:solidFill>
                  <a:srgbClr val="FF6600"/>
                </a:solidFill>
              </a:rPr>
              <a:t>and topic name </a:t>
            </a:r>
            <a:r>
              <a:rPr lang="en-US" dirty="0">
                <a:solidFill>
                  <a:srgbClr val="FF6600"/>
                </a:solidFill>
              </a:rPr>
              <a:t>to refer to the pxGrid client number. As an example, sdk01</a:t>
            </a:r>
            <a:r>
              <a:rPr lang="en-US" dirty="0" smtClean="0">
                <a:solidFill>
                  <a:srgbClr val="FF6600"/>
                </a:solidFill>
              </a:rPr>
              <a:t>,auction01 </a:t>
            </a:r>
            <a:r>
              <a:rPr lang="en-US" dirty="0">
                <a:solidFill>
                  <a:srgbClr val="FF6600"/>
                </a:solidFill>
              </a:rPr>
              <a:t>refers to the pxGrid client 1 or </a:t>
            </a:r>
            <a:r>
              <a:rPr lang="en-US" dirty="0" smtClean="0">
                <a:solidFill>
                  <a:srgbClr val="FF6600"/>
                </a:solidFill>
              </a:rPr>
              <a:t>pxGridcent1 and  </a:t>
            </a:r>
            <a:r>
              <a:rPr lang="en-US" dirty="0">
                <a:solidFill>
                  <a:srgbClr val="FF6600"/>
                </a:solidFill>
              </a:rPr>
              <a:t>sdk02, </a:t>
            </a:r>
            <a:r>
              <a:rPr lang="en-US" dirty="0" smtClean="0">
                <a:solidFill>
                  <a:srgbClr val="FF6600"/>
                </a:solidFill>
              </a:rPr>
              <a:t>auction02 </a:t>
            </a:r>
            <a:r>
              <a:rPr lang="en-US" dirty="0">
                <a:solidFill>
                  <a:srgbClr val="FF6600"/>
                </a:solidFill>
              </a:rPr>
              <a:t>refers to pxGrid client 2, or pxGridcent2, and so on.</a:t>
            </a:r>
          </a:p>
          <a:p>
            <a:endParaRPr lang="en-US" dirty="0"/>
          </a:p>
        </p:txBody>
      </p:sp>
    </p:spTree>
    <p:extLst>
      <p:ext uri="{BB962C8B-B14F-4D97-AF65-F5344CB8AC3E}">
        <p14:creationId xmlns:p14="http://schemas.microsoft.com/office/powerpoint/2010/main" val="17398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sf\Home\Google Drive\Work\130425 Cisco Live Chris\0 Assets\gri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8916" y="2445096"/>
            <a:ext cx="2121143" cy="2827455"/>
          </a:xfrm>
          <a:prstGeom prst="star32">
            <a:avLst>
              <a:gd name="adj" fmla="val 45364"/>
            </a:avLst>
          </a:prstGeom>
          <a:noFill/>
          <a:extLst>
            <a:ext uri="{909E8E84-426E-40dd-AFC4-6F175D3DCCD1}">
              <a14:hiddenFill xmlns:a14="http://schemas.microsoft.com/office/drawing/2010/main">
                <a:solidFill>
                  <a:srgbClr val="FFFFFF"/>
                </a:solidFill>
              </a14:hiddenFill>
            </a:ext>
          </a:extLst>
        </p:spPr>
      </p:pic>
      <p:sp>
        <p:nvSpPr>
          <p:cNvPr id="4" name="TextBox 48"/>
          <p:cNvSpPr txBox="1">
            <a:spLocks noChangeArrowheads="1"/>
          </p:cNvSpPr>
          <p:nvPr/>
        </p:nvSpPr>
        <p:spPr bwMode="auto">
          <a:xfrm>
            <a:off x="5894293" y="4407118"/>
            <a:ext cx="2293085" cy="442413"/>
          </a:xfrm>
          <a:prstGeom prst="rect">
            <a:avLst/>
          </a:prstGeom>
          <a:noFill/>
          <a:ln w="9525">
            <a:noFill/>
            <a:miter lim="800000"/>
            <a:headEnd/>
            <a:tailEnd/>
          </a:ln>
        </p:spPr>
        <p:txBody>
          <a:bodyPr wrap="square" lIns="68560" tIns="34282" rIns="68560" bIns="34282">
            <a:spAutoFit/>
          </a:bodyPr>
          <a:lstStyle/>
          <a:p>
            <a:pPr defTabSz="685610">
              <a:spcBef>
                <a:spcPts val="150"/>
              </a:spcBef>
              <a:defRPr/>
            </a:pPr>
            <a:r>
              <a:rPr lang="en-US" sz="1200" b="1" dirty="0">
                <a:solidFill>
                  <a:srgbClr val="000000"/>
                </a:solidFill>
              </a:rPr>
              <a:t>I have identity &amp; device!</a:t>
            </a:r>
          </a:p>
          <a:p>
            <a:pPr defTabSz="685610">
              <a:spcBef>
                <a:spcPts val="150"/>
              </a:spcBef>
              <a:defRPr/>
            </a:pPr>
            <a:r>
              <a:rPr lang="en-US" sz="1100" b="1" dirty="0">
                <a:solidFill>
                  <a:srgbClr val="0096D6"/>
                </a:solidFill>
              </a:rPr>
              <a:t>I need geo-location &amp; MDM…</a:t>
            </a:r>
          </a:p>
        </p:txBody>
      </p:sp>
      <p:sp>
        <p:nvSpPr>
          <p:cNvPr id="5" name="TextBox 48"/>
          <p:cNvSpPr txBox="1">
            <a:spLocks noChangeArrowheads="1"/>
          </p:cNvSpPr>
          <p:nvPr/>
        </p:nvSpPr>
        <p:spPr bwMode="auto">
          <a:xfrm>
            <a:off x="6076882" y="3126357"/>
            <a:ext cx="1853478" cy="442413"/>
          </a:xfrm>
          <a:prstGeom prst="rect">
            <a:avLst/>
          </a:prstGeom>
          <a:noFill/>
          <a:ln w="9525">
            <a:noFill/>
            <a:miter lim="800000"/>
            <a:headEnd/>
            <a:tailEnd/>
          </a:ln>
        </p:spPr>
        <p:txBody>
          <a:bodyPr wrap="none" lIns="68560" tIns="34282" rIns="68560" bIns="34282">
            <a:spAutoFit/>
          </a:bodyPr>
          <a:lstStyle/>
          <a:p>
            <a:pPr defTabSz="685610">
              <a:spcBef>
                <a:spcPts val="150"/>
              </a:spcBef>
              <a:defRPr/>
            </a:pPr>
            <a:r>
              <a:rPr lang="en-US" sz="1200" b="1" dirty="0">
                <a:solidFill>
                  <a:srgbClr val="000000"/>
                </a:solidFill>
              </a:rPr>
              <a:t>I have application info!</a:t>
            </a:r>
          </a:p>
          <a:p>
            <a:pPr defTabSz="685610">
              <a:spcBef>
                <a:spcPts val="150"/>
              </a:spcBef>
              <a:defRPr/>
            </a:pPr>
            <a:r>
              <a:rPr lang="en-US" sz="1100" b="1" dirty="0">
                <a:solidFill>
                  <a:srgbClr val="0096D6"/>
                </a:solidFill>
              </a:rPr>
              <a:t>I need location &amp; device-type</a:t>
            </a:r>
          </a:p>
        </p:txBody>
      </p:sp>
      <p:sp>
        <p:nvSpPr>
          <p:cNvPr id="6" name="TextBox 48"/>
          <p:cNvSpPr txBox="1">
            <a:spLocks noChangeArrowheads="1"/>
          </p:cNvSpPr>
          <p:nvPr/>
        </p:nvSpPr>
        <p:spPr bwMode="auto">
          <a:xfrm>
            <a:off x="1364189" y="3070417"/>
            <a:ext cx="1483379" cy="442413"/>
          </a:xfrm>
          <a:prstGeom prst="rect">
            <a:avLst/>
          </a:prstGeom>
          <a:noFill/>
          <a:ln w="9525">
            <a:noFill/>
            <a:miter lim="800000"/>
            <a:headEnd/>
            <a:tailEnd/>
          </a:ln>
        </p:spPr>
        <p:txBody>
          <a:bodyPr wrap="none" lIns="68560" tIns="34282" rIns="68560" bIns="34282">
            <a:spAutoFit/>
          </a:bodyPr>
          <a:lstStyle/>
          <a:p>
            <a:pPr algn="r" defTabSz="685610">
              <a:spcBef>
                <a:spcPts val="150"/>
              </a:spcBef>
              <a:defRPr/>
            </a:pPr>
            <a:r>
              <a:rPr lang="en-US" sz="1200" b="1" dirty="0">
                <a:solidFill>
                  <a:srgbClr val="000000"/>
                </a:solidFill>
              </a:rPr>
              <a:t>I have location!</a:t>
            </a:r>
          </a:p>
          <a:p>
            <a:pPr algn="r" defTabSz="685610">
              <a:spcBef>
                <a:spcPts val="150"/>
              </a:spcBef>
              <a:defRPr/>
            </a:pPr>
            <a:r>
              <a:rPr lang="en-US" sz="1100" b="1" dirty="0">
                <a:solidFill>
                  <a:srgbClr val="0096D6"/>
                </a:solidFill>
              </a:rPr>
              <a:t>I need app &amp; identity…</a:t>
            </a:r>
          </a:p>
        </p:txBody>
      </p:sp>
      <p:sp>
        <p:nvSpPr>
          <p:cNvPr id="7" name="TextBox 48"/>
          <p:cNvSpPr txBox="1">
            <a:spLocks noChangeArrowheads="1"/>
          </p:cNvSpPr>
          <p:nvPr/>
        </p:nvSpPr>
        <p:spPr bwMode="auto">
          <a:xfrm>
            <a:off x="3690795" y="1524001"/>
            <a:ext cx="1640748" cy="253900"/>
          </a:xfrm>
          <a:prstGeom prst="rect">
            <a:avLst/>
          </a:prstGeom>
          <a:noFill/>
          <a:ln w="9525">
            <a:noFill/>
            <a:miter lim="800000"/>
            <a:headEnd/>
            <a:tailEnd/>
          </a:ln>
        </p:spPr>
        <p:txBody>
          <a:bodyPr wrap="none" lIns="68560" tIns="34282" rIns="68560" bIns="34282">
            <a:spAutoFit/>
          </a:bodyPr>
          <a:lstStyle/>
          <a:p>
            <a:pPr algn="ctr" defTabSz="685610">
              <a:spcBef>
                <a:spcPts val="150"/>
              </a:spcBef>
              <a:defRPr/>
            </a:pPr>
            <a:r>
              <a:rPr lang="en-US" sz="1200" b="1" dirty="0">
                <a:solidFill>
                  <a:srgbClr val="000000"/>
                </a:solidFill>
              </a:rPr>
              <a:t>ISE as pxGrid Controller</a:t>
            </a:r>
            <a:endParaRPr lang="en-US" sz="1100" b="1" dirty="0">
              <a:solidFill>
                <a:srgbClr val="0096D6"/>
              </a:solidFill>
            </a:endParaRPr>
          </a:p>
        </p:txBody>
      </p:sp>
      <p:sp>
        <p:nvSpPr>
          <p:cNvPr id="15" name="Oval 14"/>
          <p:cNvSpPr/>
          <p:nvPr/>
        </p:nvSpPr>
        <p:spPr bwMode="auto">
          <a:xfrm>
            <a:off x="4099287" y="3172414"/>
            <a:ext cx="789469" cy="1052351"/>
          </a:xfrm>
          <a:prstGeom prst="ellipse">
            <a:avLst/>
          </a:prstGeom>
          <a:solidFill>
            <a:srgbClr val="FFFFFF">
              <a:alpha val="70980"/>
            </a:srgbClr>
          </a:solidFill>
          <a:ln w="12700" cap="flat">
            <a:noFill/>
            <a:miter lim="800000"/>
            <a:headEnd type="none" w="med" len="med"/>
            <a:tailEnd type="none" w="med" len="med"/>
          </a:ln>
        </p:spPr>
        <p:txBody>
          <a:bodyPr wrap="none" lIns="0" tIns="0" rIns="0" bIns="0" rtlCol="0" anchor="ctr"/>
          <a:lstStyle/>
          <a:p>
            <a:pPr algn="ctr" defTabSz="685610">
              <a:spcBef>
                <a:spcPts val="150"/>
              </a:spcBef>
              <a:defRPr/>
            </a:pPr>
            <a:r>
              <a:rPr lang="en-US" sz="1400" dirty="0">
                <a:solidFill>
                  <a:srgbClr val="0065BD"/>
                </a:solidFill>
              </a:rPr>
              <a:t>pxGrid</a:t>
            </a:r>
            <a:r>
              <a:rPr lang="en-US" sz="900" dirty="0">
                <a:solidFill>
                  <a:srgbClr val="0065BD"/>
                </a:solidFill>
              </a:rPr>
              <a:t/>
            </a:r>
            <a:br>
              <a:rPr lang="en-US" sz="900" dirty="0">
                <a:solidFill>
                  <a:srgbClr val="0065BD"/>
                </a:solidFill>
              </a:rPr>
            </a:br>
            <a:r>
              <a:rPr lang="en-US" sz="900" dirty="0">
                <a:solidFill>
                  <a:srgbClr val="0065BD"/>
                </a:solidFill>
              </a:rPr>
              <a:t>Context</a:t>
            </a:r>
            <a:br>
              <a:rPr lang="en-US" sz="900" dirty="0">
                <a:solidFill>
                  <a:srgbClr val="0065BD"/>
                </a:solidFill>
              </a:rPr>
            </a:br>
            <a:r>
              <a:rPr lang="en-US" sz="900" dirty="0">
                <a:solidFill>
                  <a:srgbClr val="0065BD"/>
                </a:solidFill>
              </a:rPr>
              <a:t>Sharing</a:t>
            </a:r>
          </a:p>
        </p:txBody>
      </p:sp>
      <p:grpSp>
        <p:nvGrpSpPr>
          <p:cNvPr id="24" name="Group 23"/>
          <p:cNvGrpSpPr/>
          <p:nvPr/>
        </p:nvGrpSpPr>
        <p:grpSpPr>
          <a:xfrm>
            <a:off x="3935197" y="1727699"/>
            <a:ext cx="1104257" cy="838200"/>
            <a:chOff x="3989704" y="1512372"/>
            <a:chExt cx="1191896" cy="816278"/>
          </a:xfrm>
        </p:grpSpPr>
        <p:grpSp>
          <p:nvGrpSpPr>
            <p:cNvPr id="25" name="Group 24"/>
            <p:cNvGrpSpPr/>
            <p:nvPr/>
          </p:nvGrpSpPr>
          <p:grpSpPr>
            <a:xfrm>
              <a:off x="4009265" y="1512372"/>
              <a:ext cx="1172335" cy="816278"/>
              <a:chOff x="7494857" y="508253"/>
              <a:chExt cx="1085986" cy="661001"/>
            </a:xfrm>
          </p:grpSpPr>
          <p:pic>
            <p:nvPicPr>
              <p:cNvPr id="27"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4857" y="508253"/>
                <a:ext cx="1085986" cy="661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8" name="Group 55"/>
              <p:cNvGrpSpPr/>
              <p:nvPr/>
            </p:nvGrpSpPr>
            <p:grpSpPr>
              <a:xfrm>
                <a:off x="7914006" y="738324"/>
                <a:ext cx="243651" cy="348754"/>
                <a:chOff x="8042111" y="5831877"/>
                <a:chExt cx="333451" cy="477291"/>
              </a:xfrm>
            </p:grpSpPr>
            <p:sp>
              <p:nvSpPr>
                <p:cNvPr id="29" name="Freeform 75"/>
                <p:cNvSpPr>
                  <a:spLocks/>
                </p:cNvSpPr>
                <p:nvPr/>
              </p:nvSpPr>
              <p:spPr bwMode="auto">
                <a:xfrm>
                  <a:off x="8188132" y="5839141"/>
                  <a:ext cx="36324" cy="16709"/>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0" name="Freeform 76"/>
                <p:cNvSpPr>
                  <a:spLocks/>
                </p:cNvSpPr>
                <p:nvPr/>
              </p:nvSpPr>
              <p:spPr bwMode="auto">
                <a:xfrm>
                  <a:off x="8136553" y="5831877"/>
                  <a:ext cx="170721" cy="65382"/>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1" name="Freeform 77"/>
                <p:cNvSpPr>
                  <a:spLocks/>
                </p:cNvSpPr>
                <p:nvPr/>
              </p:nvSpPr>
              <p:spPr bwMode="auto">
                <a:xfrm>
                  <a:off x="8260779" y="5847133"/>
                  <a:ext cx="25426" cy="2252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2" name="Freeform 78"/>
                <p:cNvSpPr>
                  <a:spLocks/>
                </p:cNvSpPr>
                <p:nvPr/>
              </p:nvSpPr>
              <p:spPr bwMode="auto">
                <a:xfrm>
                  <a:off x="8079888" y="5871106"/>
                  <a:ext cx="280419" cy="134397"/>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3" name="Freeform 79"/>
                <p:cNvSpPr>
                  <a:spLocks/>
                </p:cNvSpPr>
                <p:nvPr/>
              </p:nvSpPr>
              <p:spPr bwMode="auto">
                <a:xfrm>
                  <a:off x="8102408" y="5878371"/>
                  <a:ext cx="32691" cy="25426"/>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4" name="Freeform 80"/>
                <p:cNvSpPr>
                  <a:spLocks/>
                </p:cNvSpPr>
                <p:nvPr/>
              </p:nvSpPr>
              <p:spPr bwMode="auto">
                <a:xfrm>
                  <a:off x="8053008" y="5900892"/>
                  <a:ext cx="119868" cy="111150"/>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5" name="Freeform 81"/>
                <p:cNvSpPr>
                  <a:spLocks/>
                </p:cNvSpPr>
                <p:nvPr/>
              </p:nvSpPr>
              <p:spPr bwMode="auto">
                <a:xfrm>
                  <a:off x="8124929" y="5911062"/>
                  <a:ext cx="250633" cy="245547"/>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6" name="Freeform 82"/>
                <p:cNvSpPr>
                  <a:spLocks/>
                </p:cNvSpPr>
                <p:nvPr/>
              </p:nvSpPr>
              <p:spPr bwMode="auto">
                <a:xfrm>
                  <a:off x="8042111" y="5932856"/>
                  <a:ext cx="314563" cy="21285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7" name="Freeform 83"/>
                <p:cNvSpPr>
                  <a:spLocks/>
                </p:cNvSpPr>
                <p:nvPr/>
              </p:nvSpPr>
              <p:spPr bwMode="auto">
                <a:xfrm>
                  <a:off x="8069717" y="5940121"/>
                  <a:ext cx="32691" cy="3051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8" name="Freeform 84"/>
                <p:cNvSpPr>
                  <a:spLocks/>
                </p:cNvSpPr>
                <p:nvPr/>
              </p:nvSpPr>
              <p:spPr bwMode="auto">
                <a:xfrm>
                  <a:off x="8047923" y="5953924"/>
                  <a:ext cx="255719" cy="326185"/>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9" name="Freeform 85"/>
                <p:cNvSpPr>
                  <a:spLocks/>
                </p:cNvSpPr>
                <p:nvPr/>
              </p:nvSpPr>
              <p:spPr bwMode="auto">
                <a:xfrm>
                  <a:off x="8229541" y="5955377"/>
                  <a:ext cx="104612" cy="190335"/>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0" name="Freeform 86"/>
                <p:cNvSpPr>
                  <a:spLocks/>
                </p:cNvSpPr>
                <p:nvPr/>
              </p:nvSpPr>
              <p:spPr bwMode="auto">
                <a:xfrm>
                  <a:off x="8047923" y="5988068"/>
                  <a:ext cx="85724" cy="127132"/>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1" name="Freeform 87"/>
                <p:cNvSpPr>
                  <a:spLocks/>
                </p:cNvSpPr>
                <p:nvPr/>
              </p:nvSpPr>
              <p:spPr bwMode="auto">
                <a:xfrm>
                  <a:off x="8073349" y="5996786"/>
                  <a:ext cx="212856" cy="255718"/>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2" name="Freeform 88"/>
                <p:cNvSpPr>
                  <a:spLocks/>
                </p:cNvSpPr>
                <p:nvPr/>
              </p:nvSpPr>
              <p:spPr bwMode="auto">
                <a:xfrm>
                  <a:off x="8196850" y="6041100"/>
                  <a:ext cx="39956" cy="29059"/>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3" name="Freeform 89"/>
                <p:cNvSpPr>
                  <a:spLocks/>
                </p:cNvSpPr>
                <p:nvPr/>
              </p:nvSpPr>
              <p:spPr bwMode="auto">
                <a:xfrm>
                  <a:off x="8130014" y="6043280"/>
                  <a:ext cx="69015" cy="80638"/>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4" name="Freeform 90"/>
                <p:cNvSpPr>
                  <a:spLocks/>
                </p:cNvSpPr>
                <p:nvPr/>
              </p:nvSpPr>
              <p:spPr bwMode="auto">
                <a:xfrm>
                  <a:off x="8083520" y="6065074"/>
                  <a:ext cx="149653" cy="193968"/>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5" name="Freeform 91"/>
                <p:cNvSpPr>
                  <a:spLocks noEditPoints="1"/>
                </p:cNvSpPr>
                <p:nvPr/>
              </p:nvSpPr>
              <p:spPr bwMode="auto">
                <a:xfrm>
                  <a:off x="8087152" y="6089047"/>
                  <a:ext cx="128586" cy="156191"/>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6" name="Freeform 92"/>
                <p:cNvSpPr>
                  <a:spLocks/>
                </p:cNvSpPr>
                <p:nvPr/>
              </p:nvSpPr>
              <p:spPr bwMode="auto">
                <a:xfrm>
                  <a:off x="8298556" y="6094859"/>
                  <a:ext cx="20341" cy="45767"/>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7" name="Freeform 93"/>
                <p:cNvSpPr>
                  <a:spLocks/>
                </p:cNvSpPr>
                <p:nvPr/>
              </p:nvSpPr>
              <p:spPr bwMode="auto">
                <a:xfrm>
                  <a:off x="8058093" y="6099945"/>
                  <a:ext cx="49400" cy="78459"/>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8" name="Freeform 94"/>
                <p:cNvSpPr>
                  <a:spLocks/>
                </p:cNvSpPr>
                <p:nvPr/>
              </p:nvSpPr>
              <p:spPr bwMode="auto">
                <a:xfrm>
                  <a:off x="8155441" y="6151524"/>
                  <a:ext cx="156918" cy="157644"/>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9" name="Freeform 95"/>
                <p:cNvSpPr>
                  <a:spLocks/>
                </p:cNvSpPr>
                <p:nvPr/>
              </p:nvSpPr>
              <p:spPr bwMode="auto">
                <a:xfrm>
                  <a:off x="8258600" y="6154430"/>
                  <a:ext cx="94442" cy="111877"/>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50" name="Freeform 96"/>
                <p:cNvSpPr>
                  <a:spLocks/>
                </p:cNvSpPr>
                <p:nvPr/>
              </p:nvSpPr>
              <p:spPr bwMode="auto">
                <a:xfrm>
                  <a:off x="8238259" y="6213274"/>
                  <a:ext cx="103159" cy="78459"/>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51" name="Freeform 97"/>
                <p:cNvSpPr>
                  <a:spLocks/>
                </p:cNvSpPr>
                <p:nvPr/>
              </p:nvSpPr>
              <p:spPr bwMode="auto">
                <a:xfrm>
                  <a:off x="8130014" y="6272845"/>
                  <a:ext cx="42862" cy="26153"/>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52" name="Freeform 98"/>
                <p:cNvSpPr>
                  <a:spLocks/>
                </p:cNvSpPr>
                <p:nvPr/>
              </p:nvSpPr>
              <p:spPr bwMode="auto">
                <a:xfrm>
                  <a:off x="8177961" y="6285195"/>
                  <a:ext cx="42862" cy="20341"/>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grpSp>
        </p:grpSp>
        <p:sp>
          <p:nvSpPr>
            <p:cNvPr id="26" name="Rectangle 25"/>
            <p:cNvSpPr/>
            <p:nvPr/>
          </p:nvSpPr>
          <p:spPr>
            <a:xfrm>
              <a:off x="3989704" y="1517474"/>
              <a:ext cx="1177805" cy="359673"/>
            </a:xfrm>
            <a:prstGeom prst="rect">
              <a:avLst/>
            </a:prstGeom>
          </p:spPr>
          <p:txBody>
            <a:bodyPr wrap="none">
              <a:spAutoFit/>
            </a:bodyPr>
            <a:lstStyle/>
            <a:p>
              <a:pPr algn="ctr"/>
              <a:r>
                <a:rPr lang="en-US" b="1" dirty="0" smtClean="0">
                  <a:solidFill>
                    <a:srgbClr val="FFFFFF">
                      <a:lumMod val="95000"/>
                    </a:srgbClr>
                  </a:solidFill>
                  <a:latin typeface="Calibri"/>
                  <a:cs typeface="Calibri"/>
                </a:rPr>
                <a:t>CISCO ISE</a:t>
              </a:r>
              <a:endParaRPr lang="en-US" sz="1100" dirty="0">
                <a:solidFill>
                  <a:srgbClr val="FFFFFF">
                    <a:lumMod val="95000"/>
                  </a:srgbClr>
                </a:solidFill>
                <a:latin typeface="Calibri"/>
                <a:cs typeface="Calibri"/>
              </a:endParaRPr>
            </a:p>
          </p:txBody>
        </p:sp>
      </p:grpSp>
      <p:grpSp>
        <p:nvGrpSpPr>
          <p:cNvPr id="55" name="Group 54"/>
          <p:cNvGrpSpPr>
            <a:grpSpLocks noChangeAspect="1"/>
          </p:cNvGrpSpPr>
          <p:nvPr/>
        </p:nvGrpSpPr>
        <p:grpSpPr>
          <a:xfrm>
            <a:off x="5303890" y="4239409"/>
            <a:ext cx="651948" cy="869039"/>
            <a:chOff x="4235984" y="3697043"/>
            <a:chExt cx="579359" cy="579359"/>
          </a:xfrm>
        </p:grpSpPr>
        <p:sp>
          <p:nvSpPr>
            <p:cNvPr id="56" name="Oval 55"/>
            <p:cNvSpPr/>
            <p:nvPr/>
          </p:nvSpPr>
          <p:spPr bwMode="auto">
            <a:xfrm rot="10918846">
              <a:off x="4235984" y="3697043"/>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grpSp>
          <p:nvGrpSpPr>
            <p:cNvPr id="57" name="Group 56"/>
            <p:cNvGrpSpPr/>
            <p:nvPr/>
          </p:nvGrpSpPr>
          <p:grpSpPr>
            <a:xfrm>
              <a:off x="4283098" y="3887460"/>
              <a:ext cx="479938" cy="219092"/>
              <a:chOff x="7494857" y="508253"/>
              <a:chExt cx="1085986" cy="661001"/>
            </a:xfrm>
          </p:grpSpPr>
          <p:pic>
            <p:nvPicPr>
              <p:cNvPr id="58"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857" y="508253"/>
                <a:ext cx="1085986" cy="661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9" name="Group 55"/>
              <p:cNvGrpSpPr/>
              <p:nvPr/>
            </p:nvGrpSpPr>
            <p:grpSpPr>
              <a:xfrm>
                <a:off x="7914006" y="738324"/>
                <a:ext cx="243651" cy="348754"/>
                <a:chOff x="8042111" y="5831877"/>
                <a:chExt cx="333451" cy="477291"/>
              </a:xfrm>
            </p:grpSpPr>
            <p:sp>
              <p:nvSpPr>
                <p:cNvPr id="60" name="Freeform 75"/>
                <p:cNvSpPr>
                  <a:spLocks/>
                </p:cNvSpPr>
                <p:nvPr/>
              </p:nvSpPr>
              <p:spPr bwMode="auto">
                <a:xfrm>
                  <a:off x="8188132" y="5839141"/>
                  <a:ext cx="36324" cy="16709"/>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1" name="Freeform 76"/>
                <p:cNvSpPr>
                  <a:spLocks/>
                </p:cNvSpPr>
                <p:nvPr/>
              </p:nvSpPr>
              <p:spPr bwMode="auto">
                <a:xfrm>
                  <a:off x="8136553" y="5831877"/>
                  <a:ext cx="170721" cy="65382"/>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2" name="Freeform 77"/>
                <p:cNvSpPr>
                  <a:spLocks/>
                </p:cNvSpPr>
                <p:nvPr/>
              </p:nvSpPr>
              <p:spPr bwMode="auto">
                <a:xfrm>
                  <a:off x="8260779" y="5847133"/>
                  <a:ext cx="25426" cy="2252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3" name="Freeform 78"/>
                <p:cNvSpPr>
                  <a:spLocks/>
                </p:cNvSpPr>
                <p:nvPr/>
              </p:nvSpPr>
              <p:spPr bwMode="auto">
                <a:xfrm>
                  <a:off x="8079888" y="5871106"/>
                  <a:ext cx="280419" cy="134397"/>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4" name="Freeform 79"/>
                <p:cNvSpPr>
                  <a:spLocks/>
                </p:cNvSpPr>
                <p:nvPr/>
              </p:nvSpPr>
              <p:spPr bwMode="auto">
                <a:xfrm>
                  <a:off x="8102408" y="5878371"/>
                  <a:ext cx="32691" cy="25426"/>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5" name="Freeform 80"/>
                <p:cNvSpPr>
                  <a:spLocks/>
                </p:cNvSpPr>
                <p:nvPr/>
              </p:nvSpPr>
              <p:spPr bwMode="auto">
                <a:xfrm>
                  <a:off x="8053008" y="5900892"/>
                  <a:ext cx="119868" cy="111150"/>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6" name="Freeform 81"/>
                <p:cNvSpPr>
                  <a:spLocks/>
                </p:cNvSpPr>
                <p:nvPr/>
              </p:nvSpPr>
              <p:spPr bwMode="auto">
                <a:xfrm>
                  <a:off x="8124929" y="5911062"/>
                  <a:ext cx="250633" cy="245547"/>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7" name="Freeform 82"/>
                <p:cNvSpPr>
                  <a:spLocks/>
                </p:cNvSpPr>
                <p:nvPr/>
              </p:nvSpPr>
              <p:spPr bwMode="auto">
                <a:xfrm>
                  <a:off x="8042111" y="5932856"/>
                  <a:ext cx="314563" cy="21285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8" name="Freeform 83"/>
                <p:cNvSpPr>
                  <a:spLocks/>
                </p:cNvSpPr>
                <p:nvPr/>
              </p:nvSpPr>
              <p:spPr bwMode="auto">
                <a:xfrm>
                  <a:off x="8069717" y="5940121"/>
                  <a:ext cx="32691" cy="3051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9" name="Freeform 84"/>
                <p:cNvSpPr>
                  <a:spLocks/>
                </p:cNvSpPr>
                <p:nvPr/>
              </p:nvSpPr>
              <p:spPr bwMode="auto">
                <a:xfrm>
                  <a:off x="8047923" y="5953924"/>
                  <a:ext cx="255719" cy="326185"/>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0" name="Freeform 85"/>
                <p:cNvSpPr>
                  <a:spLocks/>
                </p:cNvSpPr>
                <p:nvPr/>
              </p:nvSpPr>
              <p:spPr bwMode="auto">
                <a:xfrm>
                  <a:off x="8229541" y="5955377"/>
                  <a:ext cx="104612" cy="190335"/>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1" name="Freeform 86"/>
                <p:cNvSpPr>
                  <a:spLocks/>
                </p:cNvSpPr>
                <p:nvPr/>
              </p:nvSpPr>
              <p:spPr bwMode="auto">
                <a:xfrm>
                  <a:off x="8047923" y="5988068"/>
                  <a:ext cx="85724" cy="127132"/>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2" name="Freeform 87"/>
                <p:cNvSpPr>
                  <a:spLocks/>
                </p:cNvSpPr>
                <p:nvPr/>
              </p:nvSpPr>
              <p:spPr bwMode="auto">
                <a:xfrm>
                  <a:off x="8073349" y="5996786"/>
                  <a:ext cx="212856" cy="255718"/>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3" name="Freeform 88"/>
                <p:cNvSpPr>
                  <a:spLocks/>
                </p:cNvSpPr>
                <p:nvPr/>
              </p:nvSpPr>
              <p:spPr bwMode="auto">
                <a:xfrm>
                  <a:off x="8196850" y="6041100"/>
                  <a:ext cx="39956" cy="29059"/>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4" name="Freeform 89"/>
                <p:cNvSpPr>
                  <a:spLocks/>
                </p:cNvSpPr>
                <p:nvPr/>
              </p:nvSpPr>
              <p:spPr bwMode="auto">
                <a:xfrm>
                  <a:off x="8130014" y="6043280"/>
                  <a:ext cx="69015" cy="80638"/>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5" name="Freeform 90"/>
                <p:cNvSpPr>
                  <a:spLocks/>
                </p:cNvSpPr>
                <p:nvPr/>
              </p:nvSpPr>
              <p:spPr bwMode="auto">
                <a:xfrm>
                  <a:off x="8083520" y="6065074"/>
                  <a:ext cx="149653" cy="193968"/>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6" name="Freeform 91"/>
                <p:cNvSpPr>
                  <a:spLocks noEditPoints="1"/>
                </p:cNvSpPr>
                <p:nvPr/>
              </p:nvSpPr>
              <p:spPr bwMode="auto">
                <a:xfrm>
                  <a:off x="8087152" y="6089047"/>
                  <a:ext cx="128586" cy="156191"/>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7" name="Freeform 92"/>
                <p:cNvSpPr>
                  <a:spLocks/>
                </p:cNvSpPr>
                <p:nvPr/>
              </p:nvSpPr>
              <p:spPr bwMode="auto">
                <a:xfrm>
                  <a:off x="8298556" y="6094859"/>
                  <a:ext cx="20341" cy="45767"/>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8" name="Freeform 93"/>
                <p:cNvSpPr>
                  <a:spLocks/>
                </p:cNvSpPr>
                <p:nvPr/>
              </p:nvSpPr>
              <p:spPr bwMode="auto">
                <a:xfrm>
                  <a:off x="8058093" y="6099945"/>
                  <a:ext cx="49400" cy="78459"/>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9" name="Freeform 94"/>
                <p:cNvSpPr>
                  <a:spLocks/>
                </p:cNvSpPr>
                <p:nvPr/>
              </p:nvSpPr>
              <p:spPr bwMode="auto">
                <a:xfrm>
                  <a:off x="8155441" y="6151524"/>
                  <a:ext cx="156918" cy="157644"/>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0" name="Freeform 95"/>
                <p:cNvSpPr>
                  <a:spLocks/>
                </p:cNvSpPr>
                <p:nvPr/>
              </p:nvSpPr>
              <p:spPr bwMode="auto">
                <a:xfrm>
                  <a:off x="8258600" y="6154430"/>
                  <a:ext cx="94442" cy="111877"/>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1" name="Freeform 96"/>
                <p:cNvSpPr>
                  <a:spLocks/>
                </p:cNvSpPr>
                <p:nvPr/>
              </p:nvSpPr>
              <p:spPr bwMode="auto">
                <a:xfrm>
                  <a:off x="8238259" y="6213274"/>
                  <a:ext cx="103159" cy="78459"/>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2" name="Freeform 97"/>
                <p:cNvSpPr>
                  <a:spLocks/>
                </p:cNvSpPr>
                <p:nvPr/>
              </p:nvSpPr>
              <p:spPr bwMode="auto">
                <a:xfrm>
                  <a:off x="8130014" y="6272845"/>
                  <a:ext cx="42862" cy="26153"/>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3" name="Freeform 98"/>
                <p:cNvSpPr>
                  <a:spLocks/>
                </p:cNvSpPr>
                <p:nvPr/>
              </p:nvSpPr>
              <p:spPr bwMode="auto">
                <a:xfrm>
                  <a:off x="8177961" y="6285195"/>
                  <a:ext cx="42862" cy="20341"/>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grpSp>
        </p:grpSp>
      </p:grpSp>
      <p:grpSp>
        <p:nvGrpSpPr>
          <p:cNvPr id="84" name="Group 83"/>
          <p:cNvGrpSpPr>
            <a:grpSpLocks noChangeAspect="1"/>
          </p:cNvGrpSpPr>
          <p:nvPr/>
        </p:nvGrpSpPr>
        <p:grpSpPr>
          <a:xfrm rot="606642">
            <a:off x="2993225" y="2769465"/>
            <a:ext cx="651949" cy="869039"/>
            <a:chOff x="5705757" y="2114817"/>
            <a:chExt cx="579359" cy="579359"/>
          </a:xfrm>
        </p:grpSpPr>
        <p:sp>
          <p:nvSpPr>
            <p:cNvPr id="85" name="Oval 84"/>
            <p:cNvSpPr/>
            <p:nvPr/>
          </p:nvSpPr>
          <p:spPr bwMode="auto">
            <a:xfrm rot="5027937">
              <a:off x="5705757" y="2114817"/>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sp>
          <p:nvSpPr>
            <p:cNvPr id="86" name="Freeform 6"/>
            <p:cNvSpPr>
              <a:spLocks noEditPoints="1"/>
            </p:cNvSpPr>
            <p:nvPr/>
          </p:nvSpPr>
          <p:spPr bwMode="auto">
            <a:xfrm>
              <a:off x="5861718" y="2275847"/>
              <a:ext cx="267435" cy="257298"/>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solidFill>
              <a:schemeClr val="bg1"/>
            </a:solidFill>
            <a:ln w="19050" cap="flat" cmpd="sng" algn="ctr">
              <a:noFill/>
              <a:prstDash val="solid"/>
            </a:ln>
            <a:effectLst/>
          </p:spPr>
          <p:txBody>
            <a:bodyPr rtlCol="0" anchor="ctr"/>
            <a:lstStyle/>
            <a:p>
              <a:pPr algn="ctr" defTabSz="685610">
                <a:lnSpc>
                  <a:spcPct val="90000"/>
                </a:lnSpc>
                <a:defRPr/>
              </a:pPr>
              <a:endParaRPr lang="en-US" sz="1400" kern="0" dirty="0">
                <a:solidFill>
                  <a:srgbClr val="FFFFFF"/>
                </a:solidFill>
                <a:cs typeface="Arial"/>
              </a:endParaRPr>
            </a:p>
          </p:txBody>
        </p:sp>
      </p:grpSp>
      <p:grpSp>
        <p:nvGrpSpPr>
          <p:cNvPr id="87" name="Group 86"/>
          <p:cNvGrpSpPr>
            <a:grpSpLocks noChangeAspect="1"/>
          </p:cNvGrpSpPr>
          <p:nvPr/>
        </p:nvGrpSpPr>
        <p:grpSpPr>
          <a:xfrm>
            <a:off x="4173458" y="4955450"/>
            <a:ext cx="651948" cy="869039"/>
            <a:chOff x="5525705" y="2907236"/>
            <a:chExt cx="579359" cy="579359"/>
          </a:xfrm>
        </p:grpSpPr>
        <p:sp>
          <p:nvSpPr>
            <p:cNvPr id="88" name="Oval 87"/>
            <p:cNvSpPr/>
            <p:nvPr/>
          </p:nvSpPr>
          <p:spPr bwMode="auto">
            <a:xfrm rot="6991573">
              <a:off x="5525705" y="2907236"/>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grpSp>
          <p:nvGrpSpPr>
            <p:cNvPr id="89" name="Group 88"/>
            <p:cNvGrpSpPr/>
            <p:nvPr/>
          </p:nvGrpSpPr>
          <p:grpSpPr>
            <a:xfrm>
              <a:off x="5649368" y="3107075"/>
              <a:ext cx="342166" cy="192468"/>
              <a:chOff x="5638800" y="2514600"/>
              <a:chExt cx="838200" cy="742591"/>
            </a:xfrm>
          </p:grpSpPr>
          <p:sp>
            <p:nvSpPr>
              <p:cNvPr id="90" name="AutoShape 73"/>
              <p:cNvSpPr>
                <a:spLocks noChangeArrowheads="1"/>
              </p:cNvSpPr>
              <p:nvPr/>
            </p:nvSpPr>
            <p:spPr bwMode="auto">
              <a:xfrm>
                <a:off x="5638800" y="2514600"/>
                <a:ext cx="838200" cy="742591"/>
              </a:xfrm>
              <a:prstGeom prst="cube">
                <a:avLst>
                  <a:gd name="adj" fmla="val 25000"/>
                </a:avLst>
              </a:prstGeom>
              <a:solidFill>
                <a:srgbClr val="5F5F5F"/>
              </a:solidFill>
              <a:ln w="9525">
                <a:solidFill>
                  <a:srgbClr val="C0C0C0"/>
                </a:solidFill>
                <a:miter lim="800000"/>
                <a:headEnd/>
                <a:tailEnd/>
              </a:ln>
              <a:effectLst>
                <a:prstShdw prst="shdw17" dist="17961" dir="2700000">
                  <a:srgbClr val="C0C0C0">
                    <a:gamma/>
                    <a:shade val="60000"/>
                    <a:invGamma/>
                  </a:srgbClr>
                </a:prstShdw>
              </a:effectLst>
            </p:spPr>
            <p:txBody>
              <a:bodyPr wrap="none" lIns="82296" tIns="36576" rIns="82296" bIns="36576" anchor="ctr"/>
              <a:lstStyle/>
              <a:p>
                <a:pPr defTabSz="610622"/>
                <a:endParaRPr lang="en-US" b="1" dirty="0">
                  <a:solidFill>
                    <a:srgbClr val="FFFFFF"/>
                  </a:solidFill>
                </a:endParaRPr>
              </a:p>
            </p:txBody>
          </p:sp>
          <p:grpSp>
            <p:nvGrpSpPr>
              <p:cNvPr id="91" name="Group 90"/>
              <p:cNvGrpSpPr/>
              <p:nvPr/>
            </p:nvGrpSpPr>
            <p:grpSpPr>
              <a:xfrm>
                <a:off x="5747562" y="2792041"/>
                <a:ext cx="449874" cy="381000"/>
                <a:chOff x="3715114" y="4608559"/>
                <a:chExt cx="392360" cy="392734"/>
              </a:xfrm>
            </p:grpSpPr>
            <p:sp>
              <p:nvSpPr>
                <p:cNvPr id="92" name="AutoShape 239"/>
                <p:cNvSpPr>
                  <a:spLocks noChangeAspect="1"/>
                </p:cNvSpPr>
                <p:nvPr/>
              </p:nvSpPr>
              <p:spPr bwMode="auto">
                <a:xfrm>
                  <a:off x="3715114" y="4608559"/>
                  <a:ext cx="392360" cy="392734"/>
                </a:xfrm>
                <a:prstGeom prst="roundRect">
                  <a:avLst>
                    <a:gd name="adj" fmla="val 8569"/>
                  </a:avLst>
                </a:prstGeom>
                <a:gradFill rotWithShape="0">
                  <a:gsLst>
                    <a:gs pos="0">
                      <a:srgbClr val="424242"/>
                    </a:gs>
                    <a:gs pos="100000">
                      <a:srgbClr val="191919"/>
                    </a:gs>
                  </a:gsLst>
                  <a:lin ang="5400000" scaled="1"/>
                </a:gradFill>
                <a:ln w="50800">
                  <a:noFill/>
                  <a:round/>
                  <a:headEnd/>
                  <a:tailEnd/>
                </a:ln>
              </p:spPr>
              <p:txBody>
                <a:bodyPr lIns="0" tIns="0" rIns="0" bIns="0"/>
                <a:lstStyle/>
                <a:p>
                  <a:pPr defTabSz="685610"/>
                  <a:endParaRPr lang="en-US" sz="1400" dirty="0">
                    <a:solidFill>
                      <a:srgbClr val="0096D6"/>
                    </a:solidFill>
                  </a:endParaRPr>
                </a:p>
              </p:txBody>
            </p:sp>
            <p:sp>
              <p:nvSpPr>
                <p:cNvPr id="93" name="AutoShape 240"/>
                <p:cNvSpPr>
                  <a:spLocks/>
                </p:cNvSpPr>
                <p:nvPr/>
              </p:nvSpPr>
              <p:spPr bwMode="auto">
                <a:xfrm>
                  <a:off x="3840557" y="4665504"/>
                  <a:ext cx="141023" cy="272691"/>
                </a:xfrm>
                <a:custGeom>
                  <a:avLst/>
                  <a:gdLst>
                    <a:gd name="T0" fmla="*/ 176 w 21600"/>
                    <a:gd name="T1" fmla="*/ 340 h 21600"/>
                    <a:gd name="T2" fmla="*/ 0 60000 65536"/>
                    <a:gd name="T3" fmla="*/ 0 w 21600"/>
                    <a:gd name="T4" fmla="*/ 0 h 21600"/>
                    <a:gd name="T5" fmla="*/ 21600 w 21600"/>
                    <a:gd name="T6" fmla="*/ 21600 h 21600"/>
                  </a:gdLst>
                  <a:ahLst/>
                  <a:cxnLst>
                    <a:cxn ang="T2">
                      <a:pos x="T0" y="T1"/>
                    </a:cxn>
                  </a:cxnLst>
                  <a:rect l="T3" t="T4" r="T5" b="T6"/>
                  <a:pathLst>
                    <a:path w="21600" h="21600">
                      <a:moveTo>
                        <a:pt x="19145" y="0"/>
                      </a:moveTo>
                      <a:cubicBezTo>
                        <a:pt x="2700" y="0"/>
                        <a:pt x="2700" y="0"/>
                        <a:pt x="2700" y="0"/>
                      </a:cubicBezTo>
                      <a:cubicBezTo>
                        <a:pt x="1227" y="0"/>
                        <a:pt x="0" y="628"/>
                        <a:pt x="0" y="1381"/>
                      </a:cubicBezTo>
                      <a:cubicBezTo>
                        <a:pt x="0" y="20344"/>
                        <a:pt x="0" y="20344"/>
                        <a:pt x="0" y="20344"/>
                      </a:cubicBezTo>
                      <a:cubicBezTo>
                        <a:pt x="0" y="21098"/>
                        <a:pt x="1227" y="21600"/>
                        <a:pt x="2700" y="21600"/>
                      </a:cubicBezTo>
                      <a:cubicBezTo>
                        <a:pt x="19145" y="21600"/>
                        <a:pt x="19145" y="21600"/>
                        <a:pt x="19145" y="21600"/>
                      </a:cubicBezTo>
                      <a:cubicBezTo>
                        <a:pt x="20618" y="21600"/>
                        <a:pt x="21600" y="21098"/>
                        <a:pt x="21600" y="20344"/>
                      </a:cubicBezTo>
                      <a:cubicBezTo>
                        <a:pt x="21600" y="1381"/>
                        <a:pt x="21600" y="1381"/>
                        <a:pt x="21600" y="1381"/>
                      </a:cubicBezTo>
                      <a:cubicBezTo>
                        <a:pt x="21600" y="628"/>
                        <a:pt x="20618" y="0"/>
                        <a:pt x="19145" y="0"/>
                      </a:cubicBezTo>
                      <a:close/>
                      <a:moveTo>
                        <a:pt x="10309" y="21098"/>
                      </a:moveTo>
                      <a:cubicBezTo>
                        <a:pt x="8591" y="21098"/>
                        <a:pt x="6873" y="20344"/>
                        <a:pt x="6873" y="19340"/>
                      </a:cubicBezTo>
                      <a:cubicBezTo>
                        <a:pt x="6873" y="18460"/>
                        <a:pt x="8591" y="17581"/>
                        <a:pt x="10309" y="17581"/>
                      </a:cubicBezTo>
                      <a:cubicBezTo>
                        <a:pt x="12273" y="17581"/>
                        <a:pt x="13745" y="18460"/>
                        <a:pt x="13745" y="19340"/>
                      </a:cubicBezTo>
                      <a:cubicBezTo>
                        <a:pt x="13745" y="20344"/>
                        <a:pt x="12273" y="21098"/>
                        <a:pt x="10309" y="21098"/>
                      </a:cubicBezTo>
                      <a:close/>
                      <a:moveTo>
                        <a:pt x="19636" y="15572"/>
                      </a:moveTo>
                      <a:cubicBezTo>
                        <a:pt x="19636" y="16200"/>
                        <a:pt x="18655" y="16577"/>
                        <a:pt x="17673" y="16577"/>
                      </a:cubicBezTo>
                      <a:cubicBezTo>
                        <a:pt x="4173" y="16577"/>
                        <a:pt x="4173" y="16577"/>
                        <a:pt x="4173" y="16577"/>
                      </a:cubicBezTo>
                      <a:cubicBezTo>
                        <a:pt x="2945" y="16577"/>
                        <a:pt x="1964" y="16200"/>
                        <a:pt x="1964" y="15572"/>
                      </a:cubicBezTo>
                      <a:cubicBezTo>
                        <a:pt x="1964" y="2135"/>
                        <a:pt x="1964" y="2135"/>
                        <a:pt x="1964" y="2135"/>
                      </a:cubicBezTo>
                      <a:cubicBezTo>
                        <a:pt x="1964" y="1507"/>
                        <a:pt x="2945" y="1005"/>
                        <a:pt x="4173" y="1005"/>
                      </a:cubicBezTo>
                      <a:cubicBezTo>
                        <a:pt x="17673" y="1005"/>
                        <a:pt x="17673" y="1005"/>
                        <a:pt x="17673" y="1005"/>
                      </a:cubicBezTo>
                      <a:cubicBezTo>
                        <a:pt x="18655" y="1005"/>
                        <a:pt x="19636" y="1507"/>
                        <a:pt x="19636" y="2135"/>
                      </a:cubicBezTo>
                      <a:lnTo>
                        <a:pt x="19636" y="15572"/>
                      </a:lnTo>
                      <a:close/>
                      <a:moveTo>
                        <a:pt x="19636" y="15572"/>
                      </a:moveTo>
                    </a:path>
                  </a:pathLst>
                </a:custGeom>
                <a:solidFill>
                  <a:srgbClr val="FFFFFF"/>
                </a:solidFill>
                <a:ln w="9525">
                  <a:noFill/>
                  <a:round/>
                  <a:headEnd/>
                  <a:tailEnd/>
                </a:ln>
              </p:spPr>
              <p:txBody>
                <a:bodyPr lIns="0" tIns="0" rIns="0" bIns="0"/>
                <a:lstStyle/>
                <a:p>
                  <a:pPr defTabSz="685610"/>
                  <a:endParaRPr lang="en-US" sz="1400" dirty="0">
                    <a:solidFill>
                      <a:srgbClr val="0096D6"/>
                    </a:solidFill>
                  </a:endParaRPr>
                </a:p>
              </p:txBody>
            </p:sp>
          </p:grpSp>
        </p:grpSp>
      </p:grpSp>
      <p:grpSp>
        <p:nvGrpSpPr>
          <p:cNvPr id="94" name="Group 93"/>
          <p:cNvGrpSpPr>
            <a:grpSpLocks noChangeAspect="1"/>
          </p:cNvGrpSpPr>
          <p:nvPr/>
        </p:nvGrpSpPr>
        <p:grpSpPr>
          <a:xfrm rot="20158642">
            <a:off x="5383540" y="2843277"/>
            <a:ext cx="651949" cy="869039"/>
            <a:chOff x="4735034" y="913003"/>
            <a:chExt cx="579359" cy="579359"/>
          </a:xfrm>
        </p:grpSpPr>
        <p:sp>
          <p:nvSpPr>
            <p:cNvPr id="95" name="Oval 94"/>
            <p:cNvSpPr/>
            <p:nvPr/>
          </p:nvSpPr>
          <p:spPr bwMode="auto">
            <a:xfrm rot="1100664">
              <a:off x="4735034" y="913003"/>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sp>
          <p:nvSpPr>
            <p:cNvPr id="96" name="Freeform 9"/>
            <p:cNvSpPr>
              <a:spLocks noEditPoints="1"/>
            </p:cNvSpPr>
            <p:nvPr/>
          </p:nvSpPr>
          <p:spPr bwMode="auto">
            <a:xfrm>
              <a:off x="4859121" y="1048851"/>
              <a:ext cx="328797" cy="307343"/>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solidFill>
              <a:schemeClr val="bg1"/>
            </a:solidFill>
            <a:ln w="19050" cap="flat" cmpd="sng" algn="ctr">
              <a:noFill/>
              <a:prstDash val="solid"/>
            </a:ln>
            <a:effectLst/>
          </p:spPr>
          <p:txBody>
            <a:bodyPr rtlCol="0" anchor="ctr"/>
            <a:lstStyle/>
            <a:p>
              <a:pPr algn="ctr" defTabSz="685610">
                <a:lnSpc>
                  <a:spcPct val="90000"/>
                </a:lnSpc>
                <a:defRPr/>
              </a:pPr>
              <a:endParaRPr lang="en-US" sz="1400" kern="0" dirty="0">
                <a:solidFill>
                  <a:srgbClr val="FFFFFF"/>
                </a:solidFill>
                <a:cs typeface="Arial"/>
              </a:endParaRPr>
            </a:p>
          </p:txBody>
        </p:sp>
      </p:grpSp>
      <p:grpSp>
        <p:nvGrpSpPr>
          <p:cNvPr id="97" name="Group 96"/>
          <p:cNvGrpSpPr>
            <a:grpSpLocks noChangeAspect="1"/>
          </p:cNvGrpSpPr>
          <p:nvPr/>
        </p:nvGrpSpPr>
        <p:grpSpPr>
          <a:xfrm rot="20976961">
            <a:off x="2952778" y="4171982"/>
            <a:ext cx="651949" cy="869039"/>
            <a:chOff x="3238574" y="1296752"/>
            <a:chExt cx="579359" cy="579359"/>
          </a:xfrm>
        </p:grpSpPr>
        <p:sp>
          <p:nvSpPr>
            <p:cNvPr id="98" name="Oval 97"/>
            <p:cNvSpPr/>
            <p:nvPr/>
          </p:nvSpPr>
          <p:spPr bwMode="auto">
            <a:xfrm rot="18773392">
              <a:off x="3238574" y="1296752"/>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grpSp>
          <p:nvGrpSpPr>
            <p:cNvPr id="99" name="Group 85"/>
            <p:cNvGrpSpPr/>
            <p:nvPr/>
          </p:nvGrpSpPr>
          <p:grpSpPr>
            <a:xfrm>
              <a:off x="3358446" y="1448558"/>
              <a:ext cx="304800" cy="251460"/>
              <a:chOff x="6705600" y="2790372"/>
              <a:chExt cx="609600" cy="655320"/>
            </a:xfrm>
            <a:effectLst/>
          </p:grpSpPr>
          <p:sp>
            <p:nvSpPr>
              <p:cNvPr id="100" name="AutoShape 73"/>
              <p:cNvSpPr>
                <a:spLocks noChangeArrowheads="1"/>
              </p:cNvSpPr>
              <p:nvPr/>
            </p:nvSpPr>
            <p:spPr bwMode="auto">
              <a:xfrm>
                <a:off x="6705600" y="2790372"/>
                <a:ext cx="609600" cy="638628"/>
              </a:xfrm>
              <a:prstGeom prst="cube">
                <a:avLst>
                  <a:gd name="adj" fmla="val 25000"/>
                </a:avLst>
              </a:prstGeom>
              <a:solidFill>
                <a:srgbClr val="5F5F5F"/>
              </a:solidFill>
              <a:ln w="9525">
                <a:solidFill>
                  <a:srgbClr val="C0C0C0"/>
                </a:solidFill>
                <a:miter lim="800000"/>
                <a:headEnd/>
                <a:tailEnd/>
              </a:ln>
              <a:effectLst>
                <a:prstShdw prst="shdw17" dist="17961" dir="2700000">
                  <a:srgbClr val="C0C0C0">
                    <a:gamma/>
                    <a:shade val="60000"/>
                    <a:invGamma/>
                  </a:srgbClr>
                </a:prstShdw>
              </a:effectLst>
            </p:spPr>
            <p:txBody>
              <a:bodyPr wrap="none" lIns="82296" tIns="36576" rIns="82296" bIns="36576" anchor="ctr"/>
              <a:lstStyle/>
              <a:p>
                <a:pPr defTabSz="610622"/>
                <a:endParaRPr lang="en-US" b="1" dirty="0">
                  <a:solidFill>
                    <a:srgbClr val="FFFFFF"/>
                  </a:solidFill>
                </a:endParaRPr>
              </a:p>
            </p:txBody>
          </p:sp>
          <p:pic>
            <p:nvPicPr>
              <p:cNvPr id="101" name="Picture 3"/>
              <p:cNvPicPr>
                <a:picLocks noChangeArrowheads="1"/>
              </p:cNvPicPr>
              <p:nvPr/>
            </p:nvPicPr>
            <p:blipFill>
              <a:blip r:embed="rId5" cstate="email">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bwMode="auto">
              <a:xfrm>
                <a:off x="6705600" y="2942772"/>
                <a:ext cx="457200" cy="502920"/>
              </a:xfrm>
              <a:prstGeom prst="rect">
                <a:avLst/>
              </a:prstGeom>
              <a:noFill/>
              <a:ln>
                <a:noFill/>
              </a:ln>
            </p:spPr>
          </p:pic>
        </p:grpSp>
      </p:grpSp>
      <p:sp>
        <p:nvSpPr>
          <p:cNvPr id="105" name="TextBox 48"/>
          <p:cNvSpPr txBox="1">
            <a:spLocks noChangeArrowheads="1"/>
          </p:cNvSpPr>
          <p:nvPr/>
        </p:nvSpPr>
        <p:spPr bwMode="auto">
          <a:xfrm>
            <a:off x="1457021" y="4453357"/>
            <a:ext cx="1630310" cy="442413"/>
          </a:xfrm>
          <a:prstGeom prst="rect">
            <a:avLst/>
          </a:prstGeom>
          <a:noFill/>
          <a:ln w="9525">
            <a:noFill/>
            <a:miter lim="800000"/>
            <a:headEnd/>
            <a:tailEnd/>
          </a:ln>
        </p:spPr>
        <p:txBody>
          <a:bodyPr wrap="none" lIns="68560" tIns="34282" rIns="68560" bIns="34282">
            <a:spAutoFit/>
          </a:bodyPr>
          <a:lstStyle/>
          <a:p>
            <a:pPr algn="r" defTabSz="685610">
              <a:spcBef>
                <a:spcPts val="150"/>
              </a:spcBef>
              <a:defRPr/>
            </a:pPr>
            <a:r>
              <a:rPr lang="en-US" sz="1200" b="1" dirty="0">
                <a:solidFill>
                  <a:srgbClr val="000000"/>
                </a:solidFill>
              </a:rPr>
              <a:t>I have sec events!</a:t>
            </a:r>
          </a:p>
          <a:p>
            <a:pPr algn="r" defTabSz="685610">
              <a:spcBef>
                <a:spcPts val="150"/>
              </a:spcBef>
              <a:defRPr/>
            </a:pPr>
            <a:r>
              <a:rPr lang="en-US" sz="1100" b="1" dirty="0">
                <a:solidFill>
                  <a:srgbClr val="0096D6"/>
                </a:solidFill>
              </a:rPr>
              <a:t>I need identity &amp; device…</a:t>
            </a:r>
          </a:p>
        </p:txBody>
      </p:sp>
      <p:sp>
        <p:nvSpPr>
          <p:cNvPr id="106" name="TextBox 48"/>
          <p:cNvSpPr txBox="1">
            <a:spLocks noChangeArrowheads="1"/>
          </p:cNvSpPr>
          <p:nvPr/>
        </p:nvSpPr>
        <p:spPr bwMode="auto">
          <a:xfrm>
            <a:off x="3861596" y="5854918"/>
            <a:ext cx="1260611" cy="442413"/>
          </a:xfrm>
          <a:prstGeom prst="rect">
            <a:avLst/>
          </a:prstGeom>
          <a:noFill/>
          <a:ln w="9525">
            <a:noFill/>
            <a:miter lim="800000"/>
            <a:headEnd/>
            <a:tailEnd/>
          </a:ln>
        </p:spPr>
        <p:txBody>
          <a:bodyPr wrap="none" lIns="68560" tIns="34282" rIns="68560" bIns="34282">
            <a:spAutoFit/>
          </a:bodyPr>
          <a:lstStyle/>
          <a:p>
            <a:pPr algn="ctr" defTabSz="685610">
              <a:spcBef>
                <a:spcPts val="150"/>
              </a:spcBef>
              <a:defRPr/>
            </a:pPr>
            <a:r>
              <a:rPr lang="en-US" sz="1200" b="1" dirty="0">
                <a:solidFill>
                  <a:srgbClr val="000000"/>
                </a:solidFill>
              </a:rPr>
              <a:t>I have MDM info!</a:t>
            </a:r>
          </a:p>
          <a:p>
            <a:pPr algn="ctr" defTabSz="685610">
              <a:spcBef>
                <a:spcPts val="150"/>
              </a:spcBef>
              <a:defRPr/>
            </a:pPr>
            <a:r>
              <a:rPr lang="en-US" sz="1100" b="1" dirty="0">
                <a:solidFill>
                  <a:srgbClr val="0096D6"/>
                </a:solidFill>
              </a:rPr>
              <a:t>I need location…</a:t>
            </a:r>
          </a:p>
        </p:txBody>
      </p:sp>
      <p:sp>
        <p:nvSpPr>
          <p:cNvPr id="2" name="Title 1"/>
          <p:cNvSpPr>
            <a:spLocks noGrp="1"/>
          </p:cNvSpPr>
          <p:nvPr>
            <p:ph type="ctrTitle"/>
          </p:nvPr>
        </p:nvSpPr>
        <p:spPr>
          <a:xfrm>
            <a:off x="259742" y="262968"/>
            <a:ext cx="8659976" cy="971709"/>
          </a:xfrm>
        </p:spPr>
        <p:txBody>
          <a:bodyPr/>
          <a:lstStyle/>
          <a:p>
            <a:r>
              <a:rPr lang="en-US" dirty="0"/>
              <a:t>P</a:t>
            </a:r>
            <a:r>
              <a:rPr lang="en-US" dirty="0" smtClean="0"/>
              <a:t>xGrid </a:t>
            </a:r>
            <a:r>
              <a:rPr lang="en-US" u="sng" dirty="0" smtClean="0"/>
              <a:t>Before</a:t>
            </a:r>
            <a:r>
              <a:rPr lang="en-US" dirty="0" smtClean="0"/>
              <a:t> Dynamic Topics…</a:t>
            </a:r>
            <a:r>
              <a:rPr lang="en-US" dirty="0"/>
              <a:t/>
            </a:r>
            <a:br>
              <a:rPr lang="en-US" dirty="0"/>
            </a:br>
            <a:r>
              <a:rPr lang="en-US" sz="1800" dirty="0"/>
              <a:t>Authenticate </a:t>
            </a:r>
            <a:r>
              <a:rPr lang="en-US" sz="1800" dirty="0">
                <a:sym typeface="Wingdings"/>
              </a:rPr>
              <a:t></a:t>
            </a:r>
            <a:r>
              <a:rPr lang="en-US" sz="1800" dirty="0"/>
              <a:t> Authorize </a:t>
            </a:r>
            <a:r>
              <a:rPr lang="en-US" sz="1800" dirty="0" smtClean="0">
                <a:sym typeface="Wingdings"/>
              </a:rPr>
              <a:t></a:t>
            </a:r>
            <a:r>
              <a:rPr lang="en-US" sz="1800" dirty="0" smtClean="0"/>
              <a:t> Predefine Topics </a:t>
            </a:r>
            <a:r>
              <a:rPr lang="en-US" sz="1800" dirty="0" smtClean="0">
                <a:sym typeface="Wingdings"/>
              </a:rPr>
              <a:t></a:t>
            </a:r>
            <a:r>
              <a:rPr lang="en-US" sz="1800" dirty="0" smtClean="0"/>
              <a:t> </a:t>
            </a:r>
            <a:r>
              <a:rPr lang="en-US" sz="1800" dirty="0"/>
              <a:t>Subscribe </a:t>
            </a:r>
            <a:r>
              <a:rPr lang="en-US" sz="1800" dirty="0">
                <a:sym typeface="Wingdings"/>
              </a:rPr>
              <a:t></a:t>
            </a:r>
            <a:r>
              <a:rPr lang="en-US" sz="1800" dirty="0"/>
              <a:t> Query</a:t>
            </a:r>
            <a:br>
              <a:rPr lang="en-US" sz="1800" dirty="0"/>
            </a:br>
            <a:endParaRPr lang="en-US" dirty="0"/>
          </a:p>
        </p:txBody>
      </p:sp>
      <p:grpSp>
        <p:nvGrpSpPr>
          <p:cNvPr id="130" name="Group 129"/>
          <p:cNvGrpSpPr/>
          <p:nvPr/>
        </p:nvGrpSpPr>
        <p:grpSpPr>
          <a:xfrm>
            <a:off x="3853439" y="2523876"/>
            <a:ext cx="1361873" cy="2080206"/>
            <a:chOff x="683765" y="1053205"/>
            <a:chExt cx="1361873" cy="2080206"/>
          </a:xfrm>
        </p:grpSpPr>
        <p:sp>
          <p:nvSpPr>
            <p:cNvPr id="115" name="Hexagon 114"/>
            <p:cNvSpPr/>
            <p:nvPr/>
          </p:nvSpPr>
          <p:spPr>
            <a:xfrm rot="5400000">
              <a:off x="602693" y="1690466"/>
              <a:ext cx="1524017" cy="1361873"/>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wn Arrow 115"/>
            <p:cNvSpPr/>
            <p:nvPr/>
          </p:nvSpPr>
          <p:spPr>
            <a:xfrm>
              <a:off x="1104464" y="1053205"/>
              <a:ext cx="472021" cy="5621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41961" y="2033822"/>
              <a:ext cx="1303677" cy="276999"/>
            </a:xfrm>
            <a:prstGeom prst="rect">
              <a:avLst/>
            </a:prstGeom>
            <a:noFill/>
          </p:spPr>
          <p:txBody>
            <a:bodyPr wrap="square" rtlCol="0">
              <a:spAutoFit/>
            </a:bodyPr>
            <a:lstStyle/>
            <a:p>
              <a:pPr algn="ctr"/>
              <a:r>
                <a:rPr lang="en-US" sz="1200" dirty="0" smtClean="0"/>
                <a:t>Continuous  flow</a:t>
              </a:r>
              <a:endParaRPr lang="en-US" sz="1200" dirty="0"/>
            </a:p>
          </p:txBody>
        </p:sp>
        <p:cxnSp>
          <p:nvCxnSpPr>
            <p:cNvPr id="119" name="Straight Connector 118"/>
            <p:cNvCxnSpPr/>
            <p:nvPr/>
          </p:nvCxnSpPr>
          <p:spPr>
            <a:xfrm>
              <a:off x="841111" y="2311932"/>
              <a:ext cx="1078992" cy="0"/>
            </a:xfrm>
            <a:prstGeom prst="line">
              <a:avLst/>
            </a:prstGeom>
            <a:ln>
              <a:solidFill>
                <a:srgbClr val="4DBCC6"/>
              </a:solidFill>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843638" y="2338505"/>
              <a:ext cx="1202000" cy="276999"/>
            </a:xfrm>
            <a:prstGeom prst="rect">
              <a:avLst/>
            </a:prstGeom>
            <a:noFill/>
          </p:spPr>
          <p:txBody>
            <a:bodyPr wrap="square" rtlCol="0">
              <a:spAutoFit/>
            </a:bodyPr>
            <a:lstStyle/>
            <a:p>
              <a:r>
                <a:rPr lang="en-US" sz="1200" dirty="0" smtClean="0"/>
                <a:t>Directed Query</a:t>
              </a:r>
              <a:endParaRPr lang="en-US" sz="1200" dirty="0"/>
            </a:p>
          </p:txBody>
        </p:sp>
      </p:grpSp>
    </p:spTree>
    <p:extLst>
      <p:ext uri="{BB962C8B-B14F-4D97-AF65-F5344CB8AC3E}">
        <p14:creationId xmlns:p14="http://schemas.microsoft.com/office/powerpoint/2010/main" val="143315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3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sf\Home\Google Drive\Work\130425 Cisco Live Chris\0 Assets\gri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4274" y="2387910"/>
            <a:ext cx="2121143" cy="2827455"/>
          </a:xfrm>
          <a:prstGeom prst="star32">
            <a:avLst>
              <a:gd name="adj" fmla="val 45364"/>
            </a:avLst>
          </a:prstGeom>
          <a:noFill/>
          <a:extLst>
            <a:ext uri="{909E8E84-426E-40dd-AFC4-6F175D3DCCD1}">
              <a14:hiddenFill xmlns:a14="http://schemas.microsoft.com/office/drawing/2010/main">
                <a:solidFill>
                  <a:srgbClr val="FFFFFF"/>
                </a:solidFill>
              </a14:hiddenFill>
            </a:ext>
          </a:extLst>
        </p:spPr>
      </p:pic>
      <p:sp>
        <p:nvSpPr>
          <p:cNvPr id="4" name="TextBox 48"/>
          <p:cNvSpPr txBox="1">
            <a:spLocks noChangeArrowheads="1"/>
          </p:cNvSpPr>
          <p:nvPr/>
        </p:nvSpPr>
        <p:spPr bwMode="auto">
          <a:xfrm>
            <a:off x="5894293" y="4407118"/>
            <a:ext cx="2293085" cy="442413"/>
          </a:xfrm>
          <a:prstGeom prst="rect">
            <a:avLst/>
          </a:prstGeom>
          <a:noFill/>
          <a:ln w="9525">
            <a:noFill/>
            <a:miter lim="800000"/>
            <a:headEnd/>
            <a:tailEnd/>
          </a:ln>
        </p:spPr>
        <p:txBody>
          <a:bodyPr wrap="square" lIns="68560" tIns="34282" rIns="68560" bIns="34282">
            <a:spAutoFit/>
          </a:bodyPr>
          <a:lstStyle/>
          <a:p>
            <a:pPr defTabSz="685610">
              <a:spcBef>
                <a:spcPts val="150"/>
              </a:spcBef>
              <a:defRPr/>
            </a:pPr>
            <a:r>
              <a:rPr lang="en-US" sz="1200" b="1" dirty="0">
                <a:solidFill>
                  <a:srgbClr val="000000"/>
                </a:solidFill>
              </a:rPr>
              <a:t>I have identity &amp; device!</a:t>
            </a:r>
          </a:p>
          <a:p>
            <a:pPr defTabSz="685610">
              <a:spcBef>
                <a:spcPts val="150"/>
              </a:spcBef>
              <a:defRPr/>
            </a:pPr>
            <a:r>
              <a:rPr lang="en-US" sz="1100" b="1" dirty="0">
                <a:solidFill>
                  <a:srgbClr val="0096D6"/>
                </a:solidFill>
              </a:rPr>
              <a:t>I need geo-location &amp; MDM…</a:t>
            </a:r>
          </a:p>
        </p:txBody>
      </p:sp>
      <p:sp>
        <p:nvSpPr>
          <p:cNvPr id="5" name="TextBox 48"/>
          <p:cNvSpPr txBox="1">
            <a:spLocks noChangeArrowheads="1"/>
          </p:cNvSpPr>
          <p:nvPr/>
        </p:nvSpPr>
        <p:spPr bwMode="auto">
          <a:xfrm>
            <a:off x="5945576" y="3126357"/>
            <a:ext cx="1853478" cy="442413"/>
          </a:xfrm>
          <a:prstGeom prst="rect">
            <a:avLst/>
          </a:prstGeom>
          <a:noFill/>
          <a:ln w="9525">
            <a:noFill/>
            <a:miter lim="800000"/>
            <a:headEnd/>
            <a:tailEnd/>
          </a:ln>
        </p:spPr>
        <p:txBody>
          <a:bodyPr wrap="none" lIns="68560" tIns="34282" rIns="68560" bIns="34282">
            <a:spAutoFit/>
          </a:bodyPr>
          <a:lstStyle/>
          <a:p>
            <a:pPr defTabSz="685610">
              <a:spcBef>
                <a:spcPts val="150"/>
              </a:spcBef>
              <a:defRPr/>
            </a:pPr>
            <a:r>
              <a:rPr lang="en-US" sz="1200" b="1" dirty="0">
                <a:solidFill>
                  <a:srgbClr val="000000"/>
                </a:solidFill>
              </a:rPr>
              <a:t>I have application info!</a:t>
            </a:r>
          </a:p>
          <a:p>
            <a:pPr defTabSz="685610">
              <a:spcBef>
                <a:spcPts val="150"/>
              </a:spcBef>
              <a:defRPr/>
            </a:pPr>
            <a:r>
              <a:rPr lang="en-US" sz="1100" b="1" dirty="0">
                <a:solidFill>
                  <a:srgbClr val="0096D6"/>
                </a:solidFill>
              </a:rPr>
              <a:t>I need location &amp; device-type</a:t>
            </a:r>
          </a:p>
        </p:txBody>
      </p:sp>
      <p:sp>
        <p:nvSpPr>
          <p:cNvPr id="6" name="TextBox 48"/>
          <p:cNvSpPr txBox="1">
            <a:spLocks noChangeArrowheads="1"/>
          </p:cNvSpPr>
          <p:nvPr/>
        </p:nvSpPr>
        <p:spPr bwMode="auto">
          <a:xfrm>
            <a:off x="1541910" y="3070417"/>
            <a:ext cx="1483379" cy="442413"/>
          </a:xfrm>
          <a:prstGeom prst="rect">
            <a:avLst/>
          </a:prstGeom>
          <a:noFill/>
          <a:ln w="9525">
            <a:noFill/>
            <a:miter lim="800000"/>
            <a:headEnd/>
            <a:tailEnd/>
          </a:ln>
        </p:spPr>
        <p:txBody>
          <a:bodyPr wrap="none" lIns="68560" tIns="34282" rIns="68560" bIns="34282">
            <a:spAutoFit/>
          </a:bodyPr>
          <a:lstStyle/>
          <a:p>
            <a:pPr algn="r" defTabSz="685610">
              <a:spcBef>
                <a:spcPts val="150"/>
              </a:spcBef>
              <a:defRPr/>
            </a:pPr>
            <a:r>
              <a:rPr lang="en-US" sz="1200" b="1" dirty="0">
                <a:solidFill>
                  <a:srgbClr val="000000"/>
                </a:solidFill>
              </a:rPr>
              <a:t>I have location!</a:t>
            </a:r>
          </a:p>
          <a:p>
            <a:pPr algn="r" defTabSz="685610">
              <a:spcBef>
                <a:spcPts val="150"/>
              </a:spcBef>
              <a:defRPr/>
            </a:pPr>
            <a:r>
              <a:rPr lang="en-US" sz="1100" b="1" dirty="0">
                <a:solidFill>
                  <a:srgbClr val="0096D6"/>
                </a:solidFill>
              </a:rPr>
              <a:t>I need app &amp; identity…</a:t>
            </a:r>
          </a:p>
        </p:txBody>
      </p:sp>
      <p:sp>
        <p:nvSpPr>
          <p:cNvPr id="7" name="TextBox 48"/>
          <p:cNvSpPr txBox="1">
            <a:spLocks noChangeArrowheads="1"/>
          </p:cNvSpPr>
          <p:nvPr/>
        </p:nvSpPr>
        <p:spPr bwMode="auto">
          <a:xfrm>
            <a:off x="3690795" y="1524001"/>
            <a:ext cx="1640748" cy="253900"/>
          </a:xfrm>
          <a:prstGeom prst="rect">
            <a:avLst/>
          </a:prstGeom>
          <a:noFill/>
          <a:ln w="9525">
            <a:noFill/>
            <a:miter lim="800000"/>
            <a:headEnd/>
            <a:tailEnd/>
          </a:ln>
        </p:spPr>
        <p:txBody>
          <a:bodyPr wrap="none" lIns="68560" tIns="34282" rIns="68560" bIns="34282">
            <a:spAutoFit/>
          </a:bodyPr>
          <a:lstStyle/>
          <a:p>
            <a:pPr algn="ctr" defTabSz="685610">
              <a:spcBef>
                <a:spcPts val="150"/>
              </a:spcBef>
              <a:defRPr/>
            </a:pPr>
            <a:r>
              <a:rPr lang="en-US" sz="1200" b="1" dirty="0">
                <a:solidFill>
                  <a:srgbClr val="000000"/>
                </a:solidFill>
              </a:rPr>
              <a:t>ISE as pxGrid Controller</a:t>
            </a:r>
            <a:endParaRPr lang="en-US" sz="1100" b="1" dirty="0">
              <a:solidFill>
                <a:srgbClr val="0096D6"/>
              </a:solidFill>
            </a:endParaRPr>
          </a:p>
        </p:txBody>
      </p:sp>
      <p:sp>
        <p:nvSpPr>
          <p:cNvPr id="8" name="Right Arrow 7"/>
          <p:cNvSpPr/>
          <p:nvPr/>
        </p:nvSpPr>
        <p:spPr>
          <a:xfrm>
            <a:off x="3626556" y="3048764"/>
            <a:ext cx="1028968" cy="533400"/>
          </a:xfrm>
          <a:prstGeom prst="rightArrow">
            <a:avLst/>
          </a:pr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0" tIns="34282" rIns="68560" bIns="34282" rtlCol="0" anchor="ctr"/>
          <a:lstStyle/>
          <a:p>
            <a:pPr algn="ctr"/>
            <a:r>
              <a:rPr lang="en-US" sz="1100" dirty="0"/>
              <a:t>Publish</a:t>
            </a:r>
          </a:p>
        </p:txBody>
      </p:sp>
      <p:sp>
        <p:nvSpPr>
          <p:cNvPr id="9" name="Left Arrow 8"/>
          <p:cNvSpPr/>
          <p:nvPr/>
        </p:nvSpPr>
        <p:spPr>
          <a:xfrm>
            <a:off x="4359581" y="3039575"/>
            <a:ext cx="1028968" cy="533400"/>
          </a:xfrm>
          <a:prstGeom prst="leftArrow">
            <a:avLst/>
          </a:pr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0" tIns="34282" rIns="68560" bIns="34282" rtlCol="0" anchor="ctr"/>
          <a:lstStyle/>
          <a:p>
            <a:pPr algn="ctr"/>
            <a:r>
              <a:rPr lang="en-US" sz="1100" dirty="0"/>
              <a:t>Publish</a:t>
            </a:r>
          </a:p>
        </p:txBody>
      </p:sp>
      <p:sp>
        <p:nvSpPr>
          <p:cNvPr id="10" name="Right Arrow 9"/>
          <p:cNvSpPr/>
          <p:nvPr/>
        </p:nvSpPr>
        <p:spPr>
          <a:xfrm>
            <a:off x="3626556" y="3417395"/>
            <a:ext cx="1028968" cy="533400"/>
          </a:xfrm>
          <a:prstGeom prst="rightArrow">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68560" tIns="34282" rIns="68560" bIns="34282" rtlCol="0" anchor="ctr"/>
          <a:lstStyle/>
          <a:p>
            <a:pPr algn="ctr"/>
            <a:r>
              <a:rPr lang="en-US" sz="1100" dirty="0"/>
              <a:t>Discover Topic</a:t>
            </a:r>
          </a:p>
        </p:txBody>
      </p:sp>
      <p:sp>
        <p:nvSpPr>
          <p:cNvPr id="11" name="Left Arrow 10"/>
          <p:cNvSpPr/>
          <p:nvPr/>
        </p:nvSpPr>
        <p:spPr>
          <a:xfrm>
            <a:off x="4359581" y="3420575"/>
            <a:ext cx="1028968" cy="533400"/>
          </a:xfrm>
          <a:prstGeom prst="leftArrow">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60" tIns="34282" rIns="68560" bIns="34282" numCol="1" spcCol="0" rtlCol="0" fromWordArt="0" anchor="ctr" anchorCtr="0" forceAA="0" compatLnSpc="1">
            <a:prstTxWarp prst="textNoShape">
              <a:avLst/>
            </a:prstTxWarp>
            <a:noAutofit/>
          </a:bodyPr>
          <a:lstStyle/>
          <a:p>
            <a:pPr algn="ctr"/>
            <a:r>
              <a:rPr lang="en-US" sz="1100" dirty="0"/>
              <a:t>Discover Topic</a:t>
            </a:r>
          </a:p>
        </p:txBody>
      </p:sp>
      <p:grpSp>
        <p:nvGrpSpPr>
          <p:cNvPr id="12" name="Group 11"/>
          <p:cNvGrpSpPr/>
          <p:nvPr/>
        </p:nvGrpSpPr>
        <p:grpSpPr>
          <a:xfrm>
            <a:off x="3716138" y="3081753"/>
            <a:ext cx="1543452" cy="762000"/>
            <a:chOff x="6324600" y="2362200"/>
            <a:chExt cx="2057400" cy="762000"/>
          </a:xfrm>
        </p:grpSpPr>
        <p:sp>
          <p:nvSpPr>
            <p:cNvPr id="13" name="Left-Right Arrow 12"/>
            <p:cNvSpPr/>
            <p:nvPr/>
          </p:nvSpPr>
          <p:spPr>
            <a:xfrm>
              <a:off x="6324600" y="2362200"/>
              <a:ext cx="2057400" cy="762000"/>
            </a:xfrm>
            <a:prstGeom prst="leftRightArrow">
              <a:avLst/>
            </a:prstGeom>
            <a:solidFill>
              <a:srgbClr val="33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Continuous Flow</a:t>
              </a:r>
              <a:br>
                <a:rPr lang="en-US" sz="1100" dirty="0"/>
              </a:br>
              <a:r>
                <a:rPr lang="en-US" sz="1100" dirty="0"/>
                <a:t>Directed Query</a:t>
              </a:r>
            </a:p>
          </p:txBody>
        </p:sp>
        <p:cxnSp>
          <p:nvCxnSpPr>
            <p:cNvPr id="14" name="Straight Connector 13"/>
            <p:cNvCxnSpPr/>
            <p:nvPr/>
          </p:nvCxnSpPr>
          <p:spPr>
            <a:xfrm>
              <a:off x="6617745" y="2757720"/>
              <a:ext cx="1448430" cy="0"/>
            </a:xfrm>
            <a:prstGeom prst="line">
              <a:avLst/>
            </a:prstGeom>
            <a:ln>
              <a:solidFill>
                <a:schemeClr val="accent3">
                  <a:lumMod val="9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Oval 14"/>
          <p:cNvSpPr/>
          <p:nvPr/>
        </p:nvSpPr>
        <p:spPr bwMode="auto">
          <a:xfrm>
            <a:off x="4099287" y="3172414"/>
            <a:ext cx="789469" cy="1052351"/>
          </a:xfrm>
          <a:prstGeom prst="ellipse">
            <a:avLst/>
          </a:prstGeom>
          <a:solidFill>
            <a:srgbClr val="FFFFFF">
              <a:alpha val="70980"/>
            </a:srgbClr>
          </a:solidFill>
          <a:ln w="12700" cap="flat">
            <a:noFill/>
            <a:miter lim="800000"/>
            <a:headEnd type="none" w="med" len="med"/>
            <a:tailEnd type="none" w="med" len="med"/>
          </a:ln>
        </p:spPr>
        <p:txBody>
          <a:bodyPr wrap="none" lIns="0" tIns="0" rIns="0" bIns="0" rtlCol="0" anchor="ctr"/>
          <a:lstStyle/>
          <a:p>
            <a:pPr algn="ctr" defTabSz="685610">
              <a:spcBef>
                <a:spcPts val="150"/>
              </a:spcBef>
              <a:defRPr/>
            </a:pPr>
            <a:r>
              <a:rPr lang="en-US" sz="1400" dirty="0">
                <a:solidFill>
                  <a:srgbClr val="0065BD"/>
                </a:solidFill>
              </a:rPr>
              <a:t>pxGrid</a:t>
            </a:r>
            <a:r>
              <a:rPr lang="en-US" sz="900" dirty="0">
                <a:solidFill>
                  <a:srgbClr val="0065BD"/>
                </a:solidFill>
              </a:rPr>
              <a:t/>
            </a:r>
            <a:br>
              <a:rPr lang="en-US" sz="900" dirty="0">
                <a:solidFill>
                  <a:srgbClr val="0065BD"/>
                </a:solidFill>
              </a:rPr>
            </a:br>
            <a:r>
              <a:rPr lang="en-US" sz="900" dirty="0">
                <a:solidFill>
                  <a:srgbClr val="0065BD"/>
                </a:solidFill>
              </a:rPr>
              <a:t>Context</a:t>
            </a:r>
            <a:br>
              <a:rPr lang="en-US" sz="900" dirty="0">
                <a:solidFill>
                  <a:srgbClr val="0065BD"/>
                </a:solidFill>
              </a:rPr>
            </a:br>
            <a:r>
              <a:rPr lang="en-US" sz="900" dirty="0">
                <a:solidFill>
                  <a:srgbClr val="0065BD"/>
                </a:solidFill>
              </a:rPr>
              <a:t>Sharing</a:t>
            </a:r>
          </a:p>
        </p:txBody>
      </p:sp>
      <p:sp>
        <p:nvSpPr>
          <p:cNvPr id="17" name="Left Arrow 16"/>
          <p:cNvSpPr/>
          <p:nvPr/>
        </p:nvSpPr>
        <p:spPr>
          <a:xfrm rot="2208953">
            <a:off x="4473911" y="3744328"/>
            <a:ext cx="1028968" cy="533400"/>
          </a:xfrm>
          <a:prstGeom prst="leftArrow">
            <a:avLst/>
          </a:pr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0" tIns="34282" rIns="68560" bIns="34282" rtlCol="0" anchor="ctr"/>
          <a:lstStyle/>
          <a:p>
            <a:pPr algn="ctr"/>
            <a:r>
              <a:rPr lang="en-US" sz="1100" dirty="0"/>
              <a:t>Publish</a:t>
            </a:r>
          </a:p>
        </p:txBody>
      </p:sp>
      <p:sp>
        <p:nvSpPr>
          <p:cNvPr id="18" name="Left Arrow 17"/>
          <p:cNvSpPr/>
          <p:nvPr/>
        </p:nvSpPr>
        <p:spPr>
          <a:xfrm rot="2208953">
            <a:off x="4330599" y="3984268"/>
            <a:ext cx="1028968" cy="533400"/>
          </a:xfrm>
          <a:prstGeom prst="leftArrow">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60" tIns="34282" rIns="68560" bIns="34282" numCol="1" spcCol="0" rtlCol="0" fromWordArt="0" anchor="ctr" anchorCtr="0" forceAA="0" compatLnSpc="1">
            <a:prstTxWarp prst="textNoShape">
              <a:avLst/>
            </a:prstTxWarp>
            <a:noAutofit/>
          </a:bodyPr>
          <a:lstStyle/>
          <a:p>
            <a:pPr algn="ctr"/>
            <a:r>
              <a:rPr lang="en-US" sz="1100" dirty="0"/>
              <a:t>Discover Topic</a:t>
            </a:r>
          </a:p>
        </p:txBody>
      </p:sp>
      <p:grpSp>
        <p:nvGrpSpPr>
          <p:cNvPr id="19" name="Group 18"/>
          <p:cNvGrpSpPr/>
          <p:nvPr/>
        </p:nvGrpSpPr>
        <p:grpSpPr>
          <a:xfrm rot="2289715">
            <a:off x="3842133" y="3559743"/>
            <a:ext cx="1543452" cy="762000"/>
            <a:chOff x="6324600" y="2362200"/>
            <a:chExt cx="2057400" cy="762000"/>
          </a:xfrm>
        </p:grpSpPr>
        <p:sp>
          <p:nvSpPr>
            <p:cNvPr id="20" name="Left-Right Arrow 19"/>
            <p:cNvSpPr/>
            <p:nvPr/>
          </p:nvSpPr>
          <p:spPr>
            <a:xfrm>
              <a:off x="6324600" y="2362200"/>
              <a:ext cx="2057400" cy="762000"/>
            </a:xfrm>
            <a:prstGeom prst="leftRightArrow">
              <a:avLst/>
            </a:prstGeom>
            <a:solidFill>
              <a:srgbClr val="33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Continuous Flow</a:t>
              </a:r>
              <a:br>
                <a:rPr lang="en-US" sz="1100" dirty="0"/>
              </a:br>
              <a:r>
                <a:rPr lang="en-US" sz="1100" dirty="0"/>
                <a:t>Directed Query</a:t>
              </a:r>
            </a:p>
          </p:txBody>
        </p:sp>
        <p:cxnSp>
          <p:nvCxnSpPr>
            <p:cNvPr id="21" name="Straight Connector 20"/>
            <p:cNvCxnSpPr/>
            <p:nvPr/>
          </p:nvCxnSpPr>
          <p:spPr>
            <a:xfrm>
              <a:off x="6617745" y="2757720"/>
              <a:ext cx="1448430" cy="0"/>
            </a:xfrm>
            <a:prstGeom prst="line">
              <a:avLst/>
            </a:prstGeom>
            <a:ln>
              <a:solidFill>
                <a:schemeClr val="accent3">
                  <a:lumMod val="90000"/>
                </a:schemeClr>
              </a:solidFill>
            </a:ln>
            <a:effectLst/>
          </p:spPr>
          <p:style>
            <a:lnRef idx="2">
              <a:schemeClr val="accent1"/>
            </a:lnRef>
            <a:fillRef idx="0">
              <a:schemeClr val="accent1"/>
            </a:fillRef>
            <a:effectRef idx="1">
              <a:schemeClr val="accent1"/>
            </a:effectRef>
            <a:fontRef idx="minor">
              <a:schemeClr val="tx1"/>
            </a:fontRef>
          </p:style>
        </p:cxnSp>
      </p:grpSp>
      <p:sp>
        <p:nvSpPr>
          <p:cNvPr id="22" name="Up Arrow 21"/>
          <p:cNvSpPr/>
          <p:nvPr/>
        </p:nvSpPr>
        <p:spPr>
          <a:xfrm rot="2316854">
            <a:off x="4731037" y="3419611"/>
            <a:ext cx="514484" cy="609600"/>
          </a:xfrm>
          <a:prstGeom prst="upArrow">
            <a:avLst/>
          </a:prstGeom>
          <a:solidFill>
            <a:srgbClr val="33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0" tIns="34282" rIns="68560" bIns="34282" rtlCol="0" anchor="ctr"/>
          <a:lstStyle/>
          <a:p>
            <a:pPr algn="ctr"/>
            <a:endParaRPr lang="en-US" sz="1100" dirty="0"/>
          </a:p>
        </p:txBody>
      </p:sp>
      <p:pic>
        <p:nvPicPr>
          <p:cNvPr id="23" name="Picture 3" descr="\\psf\Home\Google Drive\Work\130425 Cisco Live Chris\0 Assets\gri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2247" y="2393760"/>
            <a:ext cx="2121143" cy="2827455"/>
          </a:xfrm>
          <a:prstGeom prst="star32">
            <a:avLst>
              <a:gd name="adj" fmla="val 45364"/>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935197" y="1862555"/>
            <a:ext cx="1104257" cy="838200"/>
            <a:chOff x="3989704" y="1512372"/>
            <a:chExt cx="1191896" cy="816278"/>
          </a:xfrm>
        </p:grpSpPr>
        <p:grpSp>
          <p:nvGrpSpPr>
            <p:cNvPr id="25" name="Group 24"/>
            <p:cNvGrpSpPr/>
            <p:nvPr/>
          </p:nvGrpSpPr>
          <p:grpSpPr>
            <a:xfrm>
              <a:off x="4009265" y="1512372"/>
              <a:ext cx="1172335" cy="816278"/>
              <a:chOff x="7494857" y="508253"/>
              <a:chExt cx="1085986" cy="661001"/>
            </a:xfrm>
          </p:grpSpPr>
          <p:pic>
            <p:nvPicPr>
              <p:cNvPr id="27"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4857" y="508253"/>
                <a:ext cx="1085986" cy="661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8" name="Group 55"/>
              <p:cNvGrpSpPr/>
              <p:nvPr/>
            </p:nvGrpSpPr>
            <p:grpSpPr>
              <a:xfrm>
                <a:off x="7914006" y="738324"/>
                <a:ext cx="243651" cy="348754"/>
                <a:chOff x="8042111" y="5831877"/>
                <a:chExt cx="333451" cy="477291"/>
              </a:xfrm>
            </p:grpSpPr>
            <p:sp>
              <p:nvSpPr>
                <p:cNvPr id="29" name="Freeform 75"/>
                <p:cNvSpPr>
                  <a:spLocks/>
                </p:cNvSpPr>
                <p:nvPr/>
              </p:nvSpPr>
              <p:spPr bwMode="auto">
                <a:xfrm>
                  <a:off x="8188132" y="5839141"/>
                  <a:ext cx="36324" cy="16709"/>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0" name="Freeform 76"/>
                <p:cNvSpPr>
                  <a:spLocks/>
                </p:cNvSpPr>
                <p:nvPr/>
              </p:nvSpPr>
              <p:spPr bwMode="auto">
                <a:xfrm>
                  <a:off x="8136553" y="5831877"/>
                  <a:ext cx="170721" cy="65382"/>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1" name="Freeform 77"/>
                <p:cNvSpPr>
                  <a:spLocks/>
                </p:cNvSpPr>
                <p:nvPr/>
              </p:nvSpPr>
              <p:spPr bwMode="auto">
                <a:xfrm>
                  <a:off x="8260779" y="5847133"/>
                  <a:ext cx="25426" cy="2252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2" name="Freeform 78"/>
                <p:cNvSpPr>
                  <a:spLocks/>
                </p:cNvSpPr>
                <p:nvPr/>
              </p:nvSpPr>
              <p:spPr bwMode="auto">
                <a:xfrm>
                  <a:off x="8079888" y="5871106"/>
                  <a:ext cx="280419" cy="134397"/>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3" name="Freeform 79"/>
                <p:cNvSpPr>
                  <a:spLocks/>
                </p:cNvSpPr>
                <p:nvPr/>
              </p:nvSpPr>
              <p:spPr bwMode="auto">
                <a:xfrm>
                  <a:off x="8102408" y="5878371"/>
                  <a:ext cx="32691" cy="25426"/>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4" name="Freeform 80"/>
                <p:cNvSpPr>
                  <a:spLocks/>
                </p:cNvSpPr>
                <p:nvPr/>
              </p:nvSpPr>
              <p:spPr bwMode="auto">
                <a:xfrm>
                  <a:off x="8053008" y="5900892"/>
                  <a:ext cx="119868" cy="111150"/>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5" name="Freeform 81"/>
                <p:cNvSpPr>
                  <a:spLocks/>
                </p:cNvSpPr>
                <p:nvPr/>
              </p:nvSpPr>
              <p:spPr bwMode="auto">
                <a:xfrm>
                  <a:off x="8124929" y="5911062"/>
                  <a:ext cx="250633" cy="245547"/>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6" name="Freeform 82"/>
                <p:cNvSpPr>
                  <a:spLocks/>
                </p:cNvSpPr>
                <p:nvPr/>
              </p:nvSpPr>
              <p:spPr bwMode="auto">
                <a:xfrm>
                  <a:off x="8042111" y="5932856"/>
                  <a:ext cx="314563" cy="21285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7" name="Freeform 83"/>
                <p:cNvSpPr>
                  <a:spLocks/>
                </p:cNvSpPr>
                <p:nvPr/>
              </p:nvSpPr>
              <p:spPr bwMode="auto">
                <a:xfrm>
                  <a:off x="8069717" y="5940121"/>
                  <a:ext cx="32691" cy="3051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8" name="Freeform 84"/>
                <p:cNvSpPr>
                  <a:spLocks/>
                </p:cNvSpPr>
                <p:nvPr/>
              </p:nvSpPr>
              <p:spPr bwMode="auto">
                <a:xfrm>
                  <a:off x="8047923" y="5953924"/>
                  <a:ext cx="255719" cy="326185"/>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39" name="Freeform 85"/>
                <p:cNvSpPr>
                  <a:spLocks/>
                </p:cNvSpPr>
                <p:nvPr/>
              </p:nvSpPr>
              <p:spPr bwMode="auto">
                <a:xfrm>
                  <a:off x="8229541" y="5955377"/>
                  <a:ext cx="104612" cy="190335"/>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0" name="Freeform 86"/>
                <p:cNvSpPr>
                  <a:spLocks/>
                </p:cNvSpPr>
                <p:nvPr/>
              </p:nvSpPr>
              <p:spPr bwMode="auto">
                <a:xfrm>
                  <a:off x="8047923" y="5988068"/>
                  <a:ext cx="85724" cy="127132"/>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1" name="Freeform 87"/>
                <p:cNvSpPr>
                  <a:spLocks/>
                </p:cNvSpPr>
                <p:nvPr/>
              </p:nvSpPr>
              <p:spPr bwMode="auto">
                <a:xfrm>
                  <a:off x="8073349" y="5996786"/>
                  <a:ext cx="212856" cy="255718"/>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2" name="Freeform 88"/>
                <p:cNvSpPr>
                  <a:spLocks/>
                </p:cNvSpPr>
                <p:nvPr/>
              </p:nvSpPr>
              <p:spPr bwMode="auto">
                <a:xfrm>
                  <a:off x="8196850" y="6041100"/>
                  <a:ext cx="39956" cy="29059"/>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3" name="Freeform 89"/>
                <p:cNvSpPr>
                  <a:spLocks/>
                </p:cNvSpPr>
                <p:nvPr/>
              </p:nvSpPr>
              <p:spPr bwMode="auto">
                <a:xfrm>
                  <a:off x="8130014" y="6043280"/>
                  <a:ext cx="69015" cy="80638"/>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4" name="Freeform 90"/>
                <p:cNvSpPr>
                  <a:spLocks/>
                </p:cNvSpPr>
                <p:nvPr/>
              </p:nvSpPr>
              <p:spPr bwMode="auto">
                <a:xfrm>
                  <a:off x="8083520" y="6065074"/>
                  <a:ext cx="149653" cy="193968"/>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5" name="Freeform 91"/>
                <p:cNvSpPr>
                  <a:spLocks noEditPoints="1"/>
                </p:cNvSpPr>
                <p:nvPr/>
              </p:nvSpPr>
              <p:spPr bwMode="auto">
                <a:xfrm>
                  <a:off x="8087152" y="6089047"/>
                  <a:ext cx="128586" cy="156191"/>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6" name="Freeform 92"/>
                <p:cNvSpPr>
                  <a:spLocks/>
                </p:cNvSpPr>
                <p:nvPr/>
              </p:nvSpPr>
              <p:spPr bwMode="auto">
                <a:xfrm>
                  <a:off x="8298556" y="6094859"/>
                  <a:ext cx="20341" cy="45767"/>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7" name="Freeform 93"/>
                <p:cNvSpPr>
                  <a:spLocks/>
                </p:cNvSpPr>
                <p:nvPr/>
              </p:nvSpPr>
              <p:spPr bwMode="auto">
                <a:xfrm>
                  <a:off x="8058093" y="6099945"/>
                  <a:ext cx="49400" cy="78459"/>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8" name="Freeform 94"/>
                <p:cNvSpPr>
                  <a:spLocks/>
                </p:cNvSpPr>
                <p:nvPr/>
              </p:nvSpPr>
              <p:spPr bwMode="auto">
                <a:xfrm>
                  <a:off x="8155441" y="6151524"/>
                  <a:ext cx="156918" cy="157644"/>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49" name="Freeform 95"/>
                <p:cNvSpPr>
                  <a:spLocks/>
                </p:cNvSpPr>
                <p:nvPr/>
              </p:nvSpPr>
              <p:spPr bwMode="auto">
                <a:xfrm>
                  <a:off x="8258600" y="6154430"/>
                  <a:ext cx="94442" cy="111877"/>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50" name="Freeform 96"/>
                <p:cNvSpPr>
                  <a:spLocks/>
                </p:cNvSpPr>
                <p:nvPr/>
              </p:nvSpPr>
              <p:spPr bwMode="auto">
                <a:xfrm>
                  <a:off x="8238259" y="6213274"/>
                  <a:ext cx="103159" cy="78459"/>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51" name="Freeform 97"/>
                <p:cNvSpPr>
                  <a:spLocks/>
                </p:cNvSpPr>
                <p:nvPr/>
              </p:nvSpPr>
              <p:spPr bwMode="auto">
                <a:xfrm>
                  <a:off x="8130014" y="6272845"/>
                  <a:ext cx="42862" cy="26153"/>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sp>
              <p:nvSpPr>
                <p:cNvPr id="52" name="Freeform 98"/>
                <p:cNvSpPr>
                  <a:spLocks/>
                </p:cNvSpPr>
                <p:nvPr/>
              </p:nvSpPr>
              <p:spPr bwMode="auto">
                <a:xfrm>
                  <a:off x="8177961" y="6285195"/>
                  <a:ext cx="42862" cy="20341"/>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D6"/>
                    </a:solidFill>
                    <a:latin typeface="Arial"/>
                  </a:endParaRPr>
                </a:p>
              </p:txBody>
            </p:sp>
          </p:grpSp>
        </p:grpSp>
        <p:sp>
          <p:nvSpPr>
            <p:cNvPr id="26" name="Rectangle 25"/>
            <p:cNvSpPr/>
            <p:nvPr/>
          </p:nvSpPr>
          <p:spPr>
            <a:xfrm>
              <a:off x="3989704" y="1517474"/>
              <a:ext cx="1177805" cy="359673"/>
            </a:xfrm>
            <a:prstGeom prst="rect">
              <a:avLst/>
            </a:prstGeom>
          </p:spPr>
          <p:txBody>
            <a:bodyPr wrap="none">
              <a:spAutoFit/>
            </a:bodyPr>
            <a:lstStyle/>
            <a:p>
              <a:pPr algn="ctr"/>
              <a:r>
                <a:rPr lang="en-US" b="1" dirty="0" smtClean="0">
                  <a:solidFill>
                    <a:srgbClr val="FFFFFF">
                      <a:lumMod val="95000"/>
                    </a:srgbClr>
                  </a:solidFill>
                  <a:latin typeface="Calibri"/>
                  <a:cs typeface="Calibri"/>
                </a:rPr>
                <a:t>CISCO ISE</a:t>
              </a:r>
              <a:endParaRPr lang="en-US" sz="1100" dirty="0">
                <a:solidFill>
                  <a:srgbClr val="FFFFFF">
                    <a:lumMod val="95000"/>
                  </a:srgbClr>
                </a:solidFill>
                <a:latin typeface="Calibri"/>
                <a:cs typeface="Calibri"/>
              </a:endParaRPr>
            </a:p>
          </p:txBody>
        </p:sp>
      </p:grpSp>
      <p:grpSp>
        <p:nvGrpSpPr>
          <p:cNvPr id="55" name="Group 54"/>
          <p:cNvGrpSpPr>
            <a:grpSpLocks noChangeAspect="1"/>
          </p:cNvGrpSpPr>
          <p:nvPr/>
        </p:nvGrpSpPr>
        <p:grpSpPr>
          <a:xfrm>
            <a:off x="5236456" y="4239409"/>
            <a:ext cx="651948" cy="869039"/>
            <a:chOff x="4235984" y="3697043"/>
            <a:chExt cx="579359" cy="579359"/>
          </a:xfrm>
        </p:grpSpPr>
        <p:sp>
          <p:nvSpPr>
            <p:cNvPr id="56" name="Oval 55"/>
            <p:cNvSpPr/>
            <p:nvPr/>
          </p:nvSpPr>
          <p:spPr bwMode="auto">
            <a:xfrm rot="10918846">
              <a:off x="4235984" y="3697043"/>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grpSp>
          <p:nvGrpSpPr>
            <p:cNvPr id="57" name="Group 56"/>
            <p:cNvGrpSpPr/>
            <p:nvPr/>
          </p:nvGrpSpPr>
          <p:grpSpPr>
            <a:xfrm>
              <a:off x="4283098" y="3887460"/>
              <a:ext cx="479938" cy="219092"/>
              <a:chOff x="7494857" y="508253"/>
              <a:chExt cx="1085986" cy="661001"/>
            </a:xfrm>
          </p:grpSpPr>
          <p:pic>
            <p:nvPicPr>
              <p:cNvPr id="58"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4857" y="508253"/>
                <a:ext cx="1085986" cy="661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9" name="Group 55"/>
              <p:cNvGrpSpPr/>
              <p:nvPr/>
            </p:nvGrpSpPr>
            <p:grpSpPr>
              <a:xfrm>
                <a:off x="7914006" y="738324"/>
                <a:ext cx="243651" cy="348754"/>
                <a:chOff x="8042111" y="5831877"/>
                <a:chExt cx="333451" cy="477291"/>
              </a:xfrm>
            </p:grpSpPr>
            <p:sp>
              <p:nvSpPr>
                <p:cNvPr id="60" name="Freeform 75"/>
                <p:cNvSpPr>
                  <a:spLocks/>
                </p:cNvSpPr>
                <p:nvPr/>
              </p:nvSpPr>
              <p:spPr bwMode="auto">
                <a:xfrm>
                  <a:off x="8188132" y="5839141"/>
                  <a:ext cx="36324" cy="16709"/>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1" name="Freeform 76"/>
                <p:cNvSpPr>
                  <a:spLocks/>
                </p:cNvSpPr>
                <p:nvPr/>
              </p:nvSpPr>
              <p:spPr bwMode="auto">
                <a:xfrm>
                  <a:off x="8136553" y="5831877"/>
                  <a:ext cx="170721" cy="65382"/>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2" name="Freeform 77"/>
                <p:cNvSpPr>
                  <a:spLocks/>
                </p:cNvSpPr>
                <p:nvPr/>
              </p:nvSpPr>
              <p:spPr bwMode="auto">
                <a:xfrm>
                  <a:off x="8260779" y="5847133"/>
                  <a:ext cx="25426" cy="2252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3" name="Freeform 78"/>
                <p:cNvSpPr>
                  <a:spLocks/>
                </p:cNvSpPr>
                <p:nvPr/>
              </p:nvSpPr>
              <p:spPr bwMode="auto">
                <a:xfrm>
                  <a:off x="8079888" y="5871106"/>
                  <a:ext cx="280419" cy="134397"/>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4" name="Freeform 79"/>
                <p:cNvSpPr>
                  <a:spLocks/>
                </p:cNvSpPr>
                <p:nvPr/>
              </p:nvSpPr>
              <p:spPr bwMode="auto">
                <a:xfrm>
                  <a:off x="8102408" y="5878371"/>
                  <a:ext cx="32691" cy="25426"/>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5" name="Freeform 80"/>
                <p:cNvSpPr>
                  <a:spLocks/>
                </p:cNvSpPr>
                <p:nvPr/>
              </p:nvSpPr>
              <p:spPr bwMode="auto">
                <a:xfrm>
                  <a:off x="8053008" y="5900892"/>
                  <a:ext cx="119868" cy="111150"/>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6" name="Freeform 81"/>
                <p:cNvSpPr>
                  <a:spLocks/>
                </p:cNvSpPr>
                <p:nvPr/>
              </p:nvSpPr>
              <p:spPr bwMode="auto">
                <a:xfrm>
                  <a:off x="8124929" y="5911062"/>
                  <a:ext cx="250633" cy="245547"/>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7" name="Freeform 82"/>
                <p:cNvSpPr>
                  <a:spLocks/>
                </p:cNvSpPr>
                <p:nvPr/>
              </p:nvSpPr>
              <p:spPr bwMode="auto">
                <a:xfrm>
                  <a:off x="8042111" y="5932856"/>
                  <a:ext cx="314563" cy="212856"/>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8" name="Freeform 83"/>
                <p:cNvSpPr>
                  <a:spLocks/>
                </p:cNvSpPr>
                <p:nvPr/>
              </p:nvSpPr>
              <p:spPr bwMode="auto">
                <a:xfrm>
                  <a:off x="8069717" y="5940121"/>
                  <a:ext cx="32691" cy="30512"/>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69" name="Freeform 84"/>
                <p:cNvSpPr>
                  <a:spLocks/>
                </p:cNvSpPr>
                <p:nvPr/>
              </p:nvSpPr>
              <p:spPr bwMode="auto">
                <a:xfrm>
                  <a:off x="8047923" y="5953924"/>
                  <a:ext cx="255719" cy="326185"/>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0" name="Freeform 85"/>
                <p:cNvSpPr>
                  <a:spLocks/>
                </p:cNvSpPr>
                <p:nvPr/>
              </p:nvSpPr>
              <p:spPr bwMode="auto">
                <a:xfrm>
                  <a:off x="8229541" y="5955377"/>
                  <a:ext cx="104612" cy="190335"/>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1" name="Freeform 86"/>
                <p:cNvSpPr>
                  <a:spLocks/>
                </p:cNvSpPr>
                <p:nvPr/>
              </p:nvSpPr>
              <p:spPr bwMode="auto">
                <a:xfrm>
                  <a:off x="8047923" y="5988068"/>
                  <a:ext cx="85724" cy="127132"/>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2" name="Freeform 87"/>
                <p:cNvSpPr>
                  <a:spLocks/>
                </p:cNvSpPr>
                <p:nvPr/>
              </p:nvSpPr>
              <p:spPr bwMode="auto">
                <a:xfrm>
                  <a:off x="8073349" y="5996786"/>
                  <a:ext cx="212856" cy="255718"/>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3" name="Freeform 88"/>
                <p:cNvSpPr>
                  <a:spLocks/>
                </p:cNvSpPr>
                <p:nvPr/>
              </p:nvSpPr>
              <p:spPr bwMode="auto">
                <a:xfrm>
                  <a:off x="8196850" y="6041100"/>
                  <a:ext cx="39956" cy="29059"/>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4" name="Freeform 89"/>
                <p:cNvSpPr>
                  <a:spLocks/>
                </p:cNvSpPr>
                <p:nvPr/>
              </p:nvSpPr>
              <p:spPr bwMode="auto">
                <a:xfrm>
                  <a:off x="8130014" y="6043280"/>
                  <a:ext cx="69015" cy="80638"/>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5" name="Freeform 90"/>
                <p:cNvSpPr>
                  <a:spLocks/>
                </p:cNvSpPr>
                <p:nvPr/>
              </p:nvSpPr>
              <p:spPr bwMode="auto">
                <a:xfrm>
                  <a:off x="8083520" y="6065074"/>
                  <a:ext cx="149653" cy="193968"/>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6" name="Freeform 91"/>
                <p:cNvSpPr>
                  <a:spLocks noEditPoints="1"/>
                </p:cNvSpPr>
                <p:nvPr/>
              </p:nvSpPr>
              <p:spPr bwMode="auto">
                <a:xfrm>
                  <a:off x="8087152" y="6089047"/>
                  <a:ext cx="128586" cy="156191"/>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7" name="Freeform 92"/>
                <p:cNvSpPr>
                  <a:spLocks/>
                </p:cNvSpPr>
                <p:nvPr/>
              </p:nvSpPr>
              <p:spPr bwMode="auto">
                <a:xfrm>
                  <a:off x="8298556" y="6094859"/>
                  <a:ext cx="20341" cy="45767"/>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8" name="Freeform 93"/>
                <p:cNvSpPr>
                  <a:spLocks/>
                </p:cNvSpPr>
                <p:nvPr/>
              </p:nvSpPr>
              <p:spPr bwMode="auto">
                <a:xfrm>
                  <a:off x="8058093" y="6099945"/>
                  <a:ext cx="49400" cy="78459"/>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79" name="Freeform 94"/>
                <p:cNvSpPr>
                  <a:spLocks/>
                </p:cNvSpPr>
                <p:nvPr/>
              </p:nvSpPr>
              <p:spPr bwMode="auto">
                <a:xfrm>
                  <a:off x="8155441" y="6151524"/>
                  <a:ext cx="156918" cy="157644"/>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0" name="Freeform 95"/>
                <p:cNvSpPr>
                  <a:spLocks/>
                </p:cNvSpPr>
                <p:nvPr/>
              </p:nvSpPr>
              <p:spPr bwMode="auto">
                <a:xfrm>
                  <a:off x="8258600" y="6154430"/>
                  <a:ext cx="94442" cy="111877"/>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1" name="Freeform 96"/>
                <p:cNvSpPr>
                  <a:spLocks/>
                </p:cNvSpPr>
                <p:nvPr/>
              </p:nvSpPr>
              <p:spPr bwMode="auto">
                <a:xfrm>
                  <a:off x="8238259" y="6213274"/>
                  <a:ext cx="103159" cy="78459"/>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2" name="Freeform 97"/>
                <p:cNvSpPr>
                  <a:spLocks/>
                </p:cNvSpPr>
                <p:nvPr/>
              </p:nvSpPr>
              <p:spPr bwMode="auto">
                <a:xfrm>
                  <a:off x="8130014" y="6272845"/>
                  <a:ext cx="42862" cy="26153"/>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sp>
              <p:nvSpPr>
                <p:cNvPr id="83" name="Freeform 98"/>
                <p:cNvSpPr>
                  <a:spLocks/>
                </p:cNvSpPr>
                <p:nvPr/>
              </p:nvSpPr>
              <p:spPr bwMode="auto">
                <a:xfrm>
                  <a:off x="8177961" y="6285195"/>
                  <a:ext cx="42862" cy="20341"/>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0"/>
                  <a:endParaRPr lang="en-US" sz="1400" dirty="0">
                    <a:solidFill>
                      <a:srgbClr val="0096D6"/>
                    </a:solidFill>
                  </a:endParaRPr>
                </a:p>
              </p:txBody>
            </p:sp>
          </p:grpSp>
        </p:grpSp>
      </p:grpSp>
      <p:grpSp>
        <p:nvGrpSpPr>
          <p:cNvPr id="84" name="Group 83"/>
          <p:cNvGrpSpPr>
            <a:grpSpLocks noChangeAspect="1"/>
          </p:cNvGrpSpPr>
          <p:nvPr/>
        </p:nvGrpSpPr>
        <p:grpSpPr>
          <a:xfrm>
            <a:off x="3026942" y="2994225"/>
            <a:ext cx="651949" cy="869039"/>
            <a:chOff x="5705757" y="2114817"/>
            <a:chExt cx="579359" cy="579359"/>
          </a:xfrm>
        </p:grpSpPr>
        <p:sp>
          <p:nvSpPr>
            <p:cNvPr id="85" name="Oval 84"/>
            <p:cNvSpPr/>
            <p:nvPr/>
          </p:nvSpPr>
          <p:spPr bwMode="auto">
            <a:xfrm rot="5027937">
              <a:off x="5705757" y="2114817"/>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sp>
          <p:nvSpPr>
            <p:cNvPr id="86" name="Freeform 6"/>
            <p:cNvSpPr>
              <a:spLocks noEditPoints="1"/>
            </p:cNvSpPr>
            <p:nvPr/>
          </p:nvSpPr>
          <p:spPr bwMode="auto">
            <a:xfrm>
              <a:off x="5861718" y="2275847"/>
              <a:ext cx="267435" cy="257298"/>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solidFill>
              <a:schemeClr val="bg1"/>
            </a:solidFill>
            <a:ln w="19050" cap="flat" cmpd="sng" algn="ctr">
              <a:noFill/>
              <a:prstDash val="solid"/>
            </a:ln>
            <a:effectLst/>
          </p:spPr>
          <p:txBody>
            <a:bodyPr rtlCol="0" anchor="ctr"/>
            <a:lstStyle/>
            <a:p>
              <a:pPr algn="ctr" defTabSz="685610">
                <a:lnSpc>
                  <a:spcPct val="90000"/>
                </a:lnSpc>
                <a:defRPr/>
              </a:pPr>
              <a:endParaRPr lang="en-US" sz="1400" kern="0" dirty="0">
                <a:solidFill>
                  <a:srgbClr val="FFFFFF"/>
                </a:solidFill>
                <a:cs typeface="Arial"/>
              </a:endParaRPr>
            </a:p>
          </p:txBody>
        </p:sp>
      </p:grpSp>
      <p:grpSp>
        <p:nvGrpSpPr>
          <p:cNvPr id="87" name="Group 86"/>
          <p:cNvGrpSpPr>
            <a:grpSpLocks noChangeAspect="1"/>
          </p:cNvGrpSpPr>
          <p:nvPr/>
        </p:nvGrpSpPr>
        <p:grpSpPr>
          <a:xfrm>
            <a:off x="4173458" y="4955450"/>
            <a:ext cx="651948" cy="869039"/>
            <a:chOff x="5525705" y="2907236"/>
            <a:chExt cx="579359" cy="579359"/>
          </a:xfrm>
        </p:grpSpPr>
        <p:sp>
          <p:nvSpPr>
            <p:cNvPr id="88" name="Oval 87"/>
            <p:cNvSpPr/>
            <p:nvPr/>
          </p:nvSpPr>
          <p:spPr bwMode="auto">
            <a:xfrm rot="6991573">
              <a:off x="5525705" y="2907236"/>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grpSp>
          <p:nvGrpSpPr>
            <p:cNvPr id="89" name="Group 88"/>
            <p:cNvGrpSpPr/>
            <p:nvPr/>
          </p:nvGrpSpPr>
          <p:grpSpPr>
            <a:xfrm>
              <a:off x="5649368" y="3107075"/>
              <a:ext cx="342166" cy="192468"/>
              <a:chOff x="5638800" y="2514600"/>
              <a:chExt cx="838200" cy="742591"/>
            </a:xfrm>
          </p:grpSpPr>
          <p:sp>
            <p:nvSpPr>
              <p:cNvPr id="90" name="AutoShape 73"/>
              <p:cNvSpPr>
                <a:spLocks noChangeArrowheads="1"/>
              </p:cNvSpPr>
              <p:nvPr/>
            </p:nvSpPr>
            <p:spPr bwMode="auto">
              <a:xfrm>
                <a:off x="5638800" y="2514600"/>
                <a:ext cx="838200" cy="742591"/>
              </a:xfrm>
              <a:prstGeom prst="cube">
                <a:avLst>
                  <a:gd name="adj" fmla="val 25000"/>
                </a:avLst>
              </a:prstGeom>
              <a:solidFill>
                <a:srgbClr val="5F5F5F"/>
              </a:solidFill>
              <a:ln w="9525">
                <a:solidFill>
                  <a:srgbClr val="C0C0C0"/>
                </a:solidFill>
                <a:miter lim="800000"/>
                <a:headEnd/>
                <a:tailEnd/>
              </a:ln>
              <a:effectLst>
                <a:prstShdw prst="shdw17" dist="17961" dir="2700000">
                  <a:srgbClr val="C0C0C0">
                    <a:gamma/>
                    <a:shade val="60000"/>
                    <a:invGamma/>
                  </a:srgbClr>
                </a:prstShdw>
              </a:effectLst>
            </p:spPr>
            <p:txBody>
              <a:bodyPr wrap="none" lIns="82296" tIns="36576" rIns="82296" bIns="36576" anchor="ctr"/>
              <a:lstStyle/>
              <a:p>
                <a:pPr defTabSz="610622"/>
                <a:endParaRPr lang="en-US" b="1" dirty="0">
                  <a:solidFill>
                    <a:srgbClr val="FFFFFF"/>
                  </a:solidFill>
                </a:endParaRPr>
              </a:p>
            </p:txBody>
          </p:sp>
          <p:grpSp>
            <p:nvGrpSpPr>
              <p:cNvPr id="91" name="Group 90"/>
              <p:cNvGrpSpPr/>
              <p:nvPr/>
            </p:nvGrpSpPr>
            <p:grpSpPr>
              <a:xfrm>
                <a:off x="5747562" y="2792041"/>
                <a:ext cx="449874" cy="381000"/>
                <a:chOff x="3715114" y="4608559"/>
                <a:chExt cx="392360" cy="392734"/>
              </a:xfrm>
            </p:grpSpPr>
            <p:sp>
              <p:nvSpPr>
                <p:cNvPr id="92" name="AutoShape 239"/>
                <p:cNvSpPr>
                  <a:spLocks noChangeAspect="1"/>
                </p:cNvSpPr>
                <p:nvPr/>
              </p:nvSpPr>
              <p:spPr bwMode="auto">
                <a:xfrm>
                  <a:off x="3715114" y="4608559"/>
                  <a:ext cx="392360" cy="392734"/>
                </a:xfrm>
                <a:prstGeom prst="roundRect">
                  <a:avLst>
                    <a:gd name="adj" fmla="val 8569"/>
                  </a:avLst>
                </a:prstGeom>
                <a:gradFill rotWithShape="0">
                  <a:gsLst>
                    <a:gs pos="0">
                      <a:srgbClr val="424242"/>
                    </a:gs>
                    <a:gs pos="100000">
                      <a:srgbClr val="191919"/>
                    </a:gs>
                  </a:gsLst>
                  <a:lin ang="5400000" scaled="1"/>
                </a:gradFill>
                <a:ln w="50800">
                  <a:noFill/>
                  <a:round/>
                  <a:headEnd/>
                  <a:tailEnd/>
                </a:ln>
              </p:spPr>
              <p:txBody>
                <a:bodyPr lIns="0" tIns="0" rIns="0" bIns="0"/>
                <a:lstStyle/>
                <a:p>
                  <a:pPr defTabSz="685610"/>
                  <a:endParaRPr lang="en-US" sz="1400" dirty="0">
                    <a:solidFill>
                      <a:srgbClr val="0096D6"/>
                    </a:solidFill>
                  </a:endParaRPr>
                </a:p>
              </p:txBody>
            </p:sp>
            <p:sp>
              <p:nvSpPr>
                <p:cNvPr id="93" name="AutoShape 240"/>
                <p:cNvSpPr>
                  <a:spLocks/>
                </p:cNvSpPr>
                <p:nvPr/>
              </p:nvSpPr>
              <p:spPr bwMode="auto">
                <a:xfrm>
                  <a:off x="3840557" y="4665504"/>
                  <a:ext cx="141023" cy="272691"/>
                </a:xfrm>
                <a:custGeom>
                  <a:avLst/>
                  <a:gdLst>
                    <a:gd name="T0" fmla="*/ 176 w 21600"/>
                    <a:gd name="T1" fmla="*/ 340 h 21600"/>
                    <a:gd name="T2" fmla="*/ 0 60000 65536"/>
                    <a:gd name="T3" fmla="*/ 0 w 21600"/>
                    <a:gd name="T4" fmla="*/ 0 h 21600"/>
                    <a:gd name="T5" fmla="*/ 21600 w 21600"/>
                    <a:gd name="T6" fmla="*/ 21600 h 21600"/>
                  </a:gdLst>
                  <a:ahLst/>
                  <a:cxnLst>
                    <a:cxn ang="T2">
                      <a:pos x="T0" y="T1"/>
                    </a:cxn>
                  </a:cxnLst>
                  <a:rect l="T3" t="T4" r="T5" b="T6"/>
                  <a:pathLst>
                    <a:path w="21600" h="21600">
                      <a:moveTo>
                        <a:pt x="19145" y="0"/>
                      </a:moveTo>
                      <a:cubicBezTo>
                        <a:pt x="2700" y="0"/>
                        <a:pt x="2700" y="0"/>
                        <a:pt x="2700" y="0"/>
                      </a:cubicBezTo>
                      <a:cubicBezTo>
                        <a:pt x="1227" y="0"/>
                        <a:pt x="0" y="628"/>
                        <a:pt x="0" y="1381"/>
                      </a:cubicBezTo>
                      <a:cubicBezTo>
                        <a:pt x="0" y="20344"/>
                        <a:pt x="0" y="20344"/>
                        <a:pt x="0" y="20344"/>
                      </a:cubicBezTo>
                      <a:cubicBezTo>
                        <a:pt x="0" y="21098"/>
                        <a:pt x="1227" y="21600"/>
                        <a:pt x="2700" y="21600"/>
                      </a:cubicBezTo>
                      <a:cubicBezTo>
                        <a:pt x="19145" y="21600"/>
                        <a:pt x="19145" y="21600"/>
                        <a:pt x="19145" y="21600"/>
                      </a:cubicBezTo>
                      <a:cubicBezTo>
                        <a:pt x="20618" y="21600"/>
                        <a:pt x="21600" y="21098"/>
                        <a:pt x="21600" y="20344"/>
                      </a:cubicBezTo>
                      <a:cubicBezTo>
                        <a:pt x="21600" y="1381"/>
                        <a:pt x="21600" y="1381"/>
                        <a:pt x="21600" y="1381"/>
                      </a:cubicBezTo>
                      <a:cubicBezTo>
                        <a:pt x="21600" y="628"/>
                        <a:pt x="20618" y="0"/>
                        <a:pt x="19145" y="0"/>
                      </a:cubicBezTo>
                      <a:close/>
                      <a:moveTo>
                        <a:pt x="10309" y="21098"/>
                      </a:moveTo>
                      <a:cubicBezTo>
                        <a:pt x="8591" y="21098"/>
                        <a:pt x="6873" y="20344"/>
                        <a:pt x="6873" y="19340"/>
                      </a:cubicBezTo>
                      <a:cubicBezTo>
                        <a:pt x="6873" y="18460"/>
                        <a:pt x="8591" y="17581"/>
                        <a:pt x="10309" y="17581"/>
                      </a:cubicBezTo>
                      <a:cubicBezTo>
                        <a:pt x="12273" y="17581"/>
                        <a:pt x="13745" y="18460"/>
                        <a:pt x="13745" y="19340"/>
                      </a:cubicBezTo>
                      <a:cubicBezTo>
                        <a:pt x="13745" y="20344"/>
                        <a:pt x="12273" y="21098"/>
                        <a:pt x="10309" y="21098"/>
                      </a:cubicBezTo>
                      <a:close/>
                      <a:moveTo>
                        <a:pt x="19636" y="15572"/>
                      </a:moveTo>
                      <a:cubicBezTo>
                        <a:pt x="19636" y="16200"/>
                        <a:pt x="18655" y="16577"/>
                        <a:pt x="17673" y="16577"/>
                      </a:cubicBezTo>
                      <a:cubicBezTo>
                        <a:pt x="4173" y="16577"/>
                        <a:pt x="4173" y="16577"/>
                        <a:pt x="4173" y="16577"/>
                      </a:cubicBezTo>
                      <a:cubicBezTo>
                        <a:pt x="2945" y="16577"/>
                        <a:pt x="1964" y="16200"/>
                        <a:pt x="1964" y="15572"/>
                      </a:cubicBezTo>
                      <a:cubicBezTo>
                        <a:pt x="1964" y="2135"/>
                        <a:pt x="1964" y="2135"/>
                        <a:pt x="1964" y="2135"/>
                      </a:cubicBezTo>
                      <a:cubicBezTo>
                        <a:pt x="1964" y="1507"/>
                        <a:pt x="2945" y="1005"/>
                        <a:pt x="4173" y="1005"/>
                      </a:cubicBezTo>
                      <a:cubicBezTo>
                        <a:pt x="17673" y="1005"/>
                        <a:pt x="17673" y="1005"/>
                        <a:pt x="17673" y="1005"/>
                      </a:cubicBezTo>
                      <a:cubicBezTo>
                        <a:pt x="18655" y="1005"/>
                        <a:pt x="19636" y="1507"/>
                        <a:pt x="19636" y="2135"/>
                      </a:cubicBezTo>
                      <a:lnTo>
                        <a:pt x="19636" y="15572"/>
                      </a:lnTo>
                      <a:close/>
                      <a:moveTo>
                        <a:pt x="19636" y="15572"/>
                      </a:moveTo>
                    </a:path>
                  </a:pathLst>
                </a:custGeom>
                <a:solidFill>
                  <a:srgbClr val="FFFFFF"/>
                </a:solidFill>
                <a:ln w="9525">
                  <a:noFill/>
                  <a:round/>
                  <a:headEnd/>
                  <a:tailEnd/>
                </a:ln>
              </p:spPr>
              <p:txBody>
                <a:bodyPr lIns="0" tIns="0" rIns="0" bIns="0"/>
                <a:lstStyle/>
                <a:p>
                  <a:pPr defTabSz="685610"/>
                  <a:endParaRPr lang="en-US" sz="1400" dirty="0">
                    <a:solidFill>
                      <a:srgbClr val="0096D6"/>
                    </a:solidFill>
                  </a:endParaRPr>
                </a:p>
              </p:txBody>
            </p:sp>
          </p:grpSp>
        </p:grpSp>
      </p:grpSp>
      <p:grpSp>
        <p:nvGrpSpPr>
          <p:cNvPr id="94" name="Group 93"/>
          <p:cNvGrpSpPr>
            <a:grpSpLocks noChangeAspect="1"/>
          </p:cNvGrpSpPr>
          <p:nvPr/>
        </p:nvGrpSpPr>
        <p:grpSpPr>
          <a:xfrm>
            <a:off x="5293628" y="2989371"/>
            <a:ext cx="651949" cy="869039"/>
            <a:chOff x="4735034" y="913003"/>
            <a:chExt cx="579359" cy="579359"/>
          </a:xfrm>
        </p:grpSpPr>
        <p:sp>
          <p:nvSpPr>
            <p:cNvPr id="95" name="Oval 94"/>
            <p:cNvSpPr/>
            <p:nvPr/>
          </p:nvSpPr>
          <p:spPr bwMode="auto">
            <a:xfrm rot="1100664">
              <a:off x="4735034" y="913003"/>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sp>
          <p:nvSpPr>
            <p:cNvPr id="96" name="Freeform 9"/>
            <p:cNvSpPr>
              <a:spLocks noEditPoints="1"/>
            </p:cNvSpPr>
            <p:nvPr/>
          </p:nvSpPr>
          <p:spPr bwMode="auto">
            <a:xfrm>
              <a:off x="4859121" y="1048851"/>
              <a:ext cx="328797" cy="307343"/>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solidFill>
              <a:schemeClr val="bg1"/>
            </a:solidFill>
            <a:ln w="19050" cap="flat" cmpd="sng" algn="ctr">
              <a:noFill/>
              <a:prstDash val="solid"/>
            </a:ln>
            <a:effectLst/>
          </p:spPr>
          <p:txBody>
            <a:bodyPr rtlCol="0" anchor="ctr"/>
            <a:lstStyle/>
            <a:p>
              <a:pPr algn="ctr" defTabSz="685610">
                <a:lnSpc>
                  <a:spcPct val="90000"/>
                </a:lnSpc>
                <a:defRPr/>
              </a:pPr>
              <a:endParaRPr lang="en-US" sz="1400" kern="0" dirty="0">
                <a:solidFill>
                  <a:srgbClr val="FFFFFF"/>
                </a:solidFill>
                <a:cs typeface="Arial"/>
              </a:endParaRPr>
            </a:p>
          </p:txBody>
        </p:sp>
      </p:grpSp>
      <p:grpSp>
        <p:nvGrpSpPr>
          <p:cNvPr id="97" name="Group 96"/>
          <p:cNvGrpSpPr>
            <a:grpSpLocks noChangeAspect="1"/>
          </p:cNvGrpSpPr>
          <p:nvPr/>
        </p:nvGrpSpPr>
        <p:grpSpPr>
          <a:xfrm>
            <a:off x="3121363" y="4239410"/>
            <a:ext cx="651949" cy="869039"/>
            <a:chOff x="3238574" y="1296752"/>
            <a:chExt cx="579359" cy="579359"/>
          </a:xfrm>
        </p:grpSpPr>
        <p:sp>
          <p:nvSpPr>
            <p:cNvPr id="98" name="Oval 97"/>
            <p:cNvSpPr/>
            <p:nvPr/>
          </p:nvSpPr>
          <p:spPr bwMode="auto">
            <a:xfrm rot="18773392">
              <a:off x="3238574" y="1296752"/>
              <a:ext cx="579359" cy="579359"/>
            </a:xfrm>
            <a:prstGeom prst="ellipse">
              <a:avLst/>
            </a:prstGeom>
            <a:solidFill>
              <a:schemeClr val="tx1">
                <a:alpha val="62000"/>
              </a:schemeClr>
            </a:solidFill>
            <a:ln w="12700" cap="flat">
              <a:gradFill>
                <a:gsLst>
                  <a:gs pos="0">
                    <a:schemeClr val="accent1">
                      <a:tint val="66000"/>
                      <a:satMod val="160000"/>
                      <a:lumMod val="0"/>
                      <a:lumOff val="100000"/>
                    </a:schemeClr>
                  </a:gs>
                  <a:gs pos="100000">
                    <a:schemeClr val="accent1">
                      <a:tint val="23500"/>
                      <a:satMod val="160000"/>
                      <a:lumMod val="0"/>
                      <a:lumOff val="100000"/>
                      <a:alpha val="42000"/>
                    </a:schemeClr>
                  </a:gs>
                </a:gsLst>
                <a:lin ang="5400000" scaled="0"/>
              </a:gradFill>
              <a:miter lim="800000"/>
              <a:headEnd type="none" w="med" len="med"/>
              <a:tailEnd type="none" w="med" len="med"/>
            </a:ln>
          </p:spPr>
          <p:txBody>
            <a:bodyPr lIns="0" tIns="0" rIns="0" bIns="0" rtlCol="0" anchor="ctr"/>
            <a:lstStyle/>
            <a:p>
              <a:pPr algn="ctr" defTabSz="385656"/>
              <a:endParaRPr lang="en-US" dirty="0" smtClean="0">
                <a:solidFill>
                  <a:srgbClr val="FFFFFF"/>
                </a:solidFill>
                <a:ea typeface="Arial" pitchFamily="-107" charset="0"/>
                <a:cs typeface="Arial" pitchFamily="-107" charset="0"/>
                <a:sym typeface="Arial" pitchFamily="-107" charset="0"/>
              </a:endParaRPr>
            </a:p>
          </p:txBody>
        </p:sp>
        <p:grpSp>
          <p:nvGrpSpPr>
            <p:cNvPr id="99" name="Group 85"/>
            <p:cNvGrpSpPr/>
            <p:nvPr/>
          </p:nvGrpSpPr>
          <p:grpSpPr>
            <a:xfrm>
              <a:off x="3358446" y="1448558"/>
              <a:ext cx="304800" cy="251460"/>
              <a:chOff x="6705600" y="2790372"/>
              <a:chExt cx="609600" cy="655320"/>
            </a:xfrm>
            <a:effectLst/>
          </p:grpSpPr>
          <p:sp>
            <p:nvSpPr>
              <p:cNvPr id="100" name="AutoShape 73"/>
              <p:cNvSpPr>
                <a:spLocks noChangeArrowheads="1"/>
              </p:cNvSpPr>
              <p:nvPr/>
            </p:nvSpPr>
            <p:spPr bwMode="auto">
              <a:xfrm>
                <a:off x="6705600" y="2790372"/>
                <a:ext cx="609600" cy="638628"/>
              </a:xfrm>
              <a:prstGeom prst="cube">
                <a:avLst>
                  <a:gd name="adj" fmla="val 25000"/>
                </a:avLst>
              </a:prstGeom>
              <a:solidFill>
                <a:srgbClr val="5F5F5F"/>
              </a:solidFill>
              <a:ln w="9525">
                <a:solidFill>
                  <a:srgbClr val="C0C0C0"/>
                </a:solidFill>
                <a:miter lim="800000"/>
                <a:headEnd/>
                <a:tailEnd/>
              </a:ln>
              <a:effectLst>
                <a:prstShdw prst="shdw17" dist="17961" dir="2700000">
                  <a:srgbClr val="C0C0C0">
                    <a:gamma/>
                    <a:shade val="60000"/>
                    <a:invGamma/>
                  </a:srgbClr>
                </a:prstShdw>
              </a:effectLst>
            </p:spPr>
            <p:txBody>
              <a:bodyPr wrap="none" lIns="82296" tIns="36576" rIns="82296" bIns="36576" anchor="ctr"/>
              <a:lstStyle/>
              <a:p>
                <a:pPr defTabSz="610622"/>
                <a:endParaRPr lang="en-US" b="1" dirty="0">
                  <a:solidFill>
                    <a:srgbClr val="FFFFFF"/>
                  </a:solidFill>
                </a:endParaRPr>
              </a:p>
            </p:txBody>
          </p:sp>
          <p:pic>
            <p:nvPicPr>
              <p:cNvPr id="101" name="Picture 3"/>
              <p:cNvPicPr>
                <a:picLocks noChangeArrowheads="1"/>
              </p:cNvPicPr>
              <p:nvPr/>
            </p:nvPicPr>
            <p:blipFill>
              <a:blip r:embed="rId5" cstate="email">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bwMode="auto">
              <a:xfrm>
                <a:off x="6705600" y="2942772"/>
                <a:ext cx="457200" cy="502920"/>
              </a:xfrm>
              <a:prstGeom prst="rect">
                <a:avLst/>
              </a:prstGeom>
              <a:noFill/>
              <a:ln>
                <a:noFill/>
              </a:ln>
            </p:spPr>
          </p:pic>
        </p:grpSp>
      </p:grpSp>
      <p:grpSp>
        <p:nvGrpSpPr>
          <p:cNvPr id="102" name="Group 101"/>
          <p:cNvGrpSpPr/>
          <p:nvPr/>
        </p:nvGrpSpPr>
        <p:grpSpPr>
          <a:xfrm>
            <a:off x="3615214" y="2808315"/>
            <a:ext cx="1726708" cy="2057400"/>
            <a:chOff x="3370668" y="3003160"/>
            <a:chExt cx="2301678" cy="2057400"/>
          </a:xfrm>
        </p:grpSpPr>
        <p:sp>
          <p:nvSpPr>
            <p:cNvPr id="103" name="Quad Arrow Callout 102"/>
            <p:cNvSpPr/>
            <p:nvPr/>
          </p:nvSpPr>
          <p:spPr>
            <a:xfrm>
              <a:off x="3370668" y="3003160"/>
              <a:ext cx="2301678" cy="2057400"/>
            </a:xfrm>
            <a:prstGeom prst="quadArrowCallout">
              <a:avLst/>
            </a:prstGeom>
            <a:solidFill>
              <a:srgbClr val="33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lang="en-US" sz="1100" dirty="0"/>
                <a:t>Continuous Flow</a:t>
              </a:r>
            </a:p>
            <a:p>
              <a:pPr algn="ctr">
                <a:lnSpc>
                  <a:spcPct val="110000"/>
                </a:lnSpc>
              </a:pPr>
              <a:r>
                <a:rPr lang="en-US" sz="1100" dirty="0"/>
                <a:t>Directed Query</a:t>
              </a:r>
            </a:p>
          </p:txBody>
        </p:sp>
        <p:cxnSp>
          <p:nvCxnSpPr>
            <p:cNvPr id="104" name="Straight Connector 103"/>
            <p:cNvCxnSpPr/>
            <p:nvPr/>
          </p:nvCxnSpPr>
          <p:spPr>
            <a:xfrm>
              <a:off x="3991566" y="4069960"/>
              <a:ext cx="1097280" cy="0"/>
            </a:xfrm>
            <a:prstGeom prst="line">
              <a:avLst/>
            </a:prstGeom>
            <a:ln>
              <a:solidFill>
                <a:schemeClr val="accent3">
                  <a:lumMod val="90000"/>
                </a:schemeClr>
              </a:solidFill>
            </a:ln>
            <a:effectLst/>
          </p:spPr>
          <p:style>
            <a:lnRef idx="2">
              <a:schemeClr val="accent1"/>
            </a:lnRef>
            <a:fillRef idx="0">
              <a:schemeClr val="accent1"/>
            </a:fillRef>
            <a:effectRef idx="1">
              <a:schemeClr val="accent1"/>
            </a:effectRef>
            <a:fontRef idx="minor">
              <a:schemeClr val="tx1"/>
            </a:fontRef>
          </p:style>
        </p:cxnSp>
      </p:grpSp>
      <p:sp>
        <p:nvSpPr>
          <p:cNvPr id="105" name="TextBox 48"/>
          <p:cNvSpPr txBox="1">
            <a:spLocks noChangeArrowheads="1"/>
          </p:cNvSpPr>
          <p:nvPr/>
        </p:nvSpPr>
        <p:spPr bwMode="auto">
          <a:xfrm>
            <a:off x="1457021" y="4453357"/>
            <a:ext cx="1630310" cy="442413"/>
          </a:xfrm>
          <a:prstGeom prst="rect">
            <a:avLst/>
          </a:prstGeom>
          <a:noFill/>
          <a:ln w="9525">
            <a:noFill/>
            <a:miter lim="800000"/>
            <a:headEnd/>
            <a:tailEnd/>
          </a:ln>
        </p:spPr>
        <p:txBody>
          <a:bodyPr wrap="none" lIns="68560" tIns="34282" rIns="68560" bIns="34282">
            <a:spAutoFit/>
          </a:bodyPr>
          <a:lstStyle/>
          <a:p>
            <a:pPr algn="r" defTabSz="685610">
              <a:spcBef>
                <a:spcPts val="150"/>
              </a:spcBef>
              <a:defRPr/>
            </a:pPr>
            <a:r>
              <a:rPr lang="en-US" sz="1200" b="1" dirty="0">
                <a:solidFill>
                  <a:srgbClr val="000000"/>
                </a:solidFill>
              </a:rPr>
              <a:t>I have sec events!</a:t>
            </a:r>
          </a:p>
          <a:p>
            <a:pPr algn="r" defTabSz="685610">
              <a:spcBef>
                <a:spcPts val="150"/>
              </a:spcBef>
              <a:defRPr/>
            </a:pPr>
            <a:r>
              <a:rPr lang="en-US" sz="1100" b="1" dirty="0">
                <a:solidFill>
                  <a:srgbClr val="0096D6"/>
                </a:solidFill>
              </a:rPr>
              <a:t>I need identity &amp; device…</a:t>
            </a:r>
          </a:p>
        </p:txBody>
      </p:sp>
      <p:sp>
        <p:nvSpPr>
          <p:cNvPr id="106" name="TextBox 48"/>
          <p:cNvSpPr txBox="1">
            <a:spLocks noChangeArrowheads="1"/>
          </p:cNvSpPr>
          <p:nvPr/>
        </p:nvSpPr>
        <p:spPr bwMode="auto">
          <a:xfrm>
            <a:off x="3861596" y="5854918"/>
            <a:ext cx="1260611" cy="442413"/>
          </a:xfrm>
          <a:prstGeom prst="rect">
            <a:avLst/>
          </a:prstGeom>
          <a:noFill/>
          <a:ln w="9525">
            <a:noFill/>
            <a:miter lim="800000"/>
            <a:headEnd/>
            <a:tailEnd/>
          </a:ln>
        </p:spPr>
        <p:txBody>
          <a:bodyPr wrap="none" lIns="68560" tIns="34282" rIns="68560" bIns="34282">
            <a:spAutoFit/>
          </a:bodyPr>
          <a:lstStyle/>
          <a:p>
            <a:pPr algn="ctr" defTabSz="685610">
              <a:spcBef>
                <a:spcPts val="150"/>
              </a:spcBef>
              <a:defRPr/>
            </a:pPr>
            <a:r>
              <a:rPr lang="en-US" sz="1200" b="1" dirty="0">
                <a:solidFill>
                  <a:srgbClr val="000000"/>
                </a:solidFill>
              </a:rPr>
              <a:t>I have MDM info!</a:t>
            </a:r>
          </a:p>
          <a:p>
            <a:pPr algn="ctr" defTabSz="685610">
              <a:spcBef>
                <a:spcPts val="150"/>
              </a:spcBef>
              <a:defRPr/>
            </a:pPr>
            <a:r>
              <a:rPr lang="en-US" sz="1100" b="1" dirty="0">
                <a:solidFill>
                  <a:srgbClr val="0096D6"/>
                </a:solidFill>
              </a:rPr>
              <a:t>I need location…</a:t>
            </a:r>
          </a:p>
        </p:txBody>
      </p:sp>
      <p:sp>
        <p:nvSpPr>
          <p:cNvPr id="2" name="Title 1"/>
          <p:cNvSpPr>
            <a:spLocks noGrp="1"/>
          </p:cNvSpPr>
          <p:nvPr>
            <p:ph type="ctrTitle"/>
          </p:nvPr>
        </p:nvSpPr>
        <p:spPr>
          <a:xfrm>
            <a:off x="259742" y="262968"/>
            <a:ext cx="8659976" cy="971709"/>
          </a:xfrm>
        </p:spPr>
        <p:txBody>
          <a:bodyPr/>
          <a:lstStyle/>
          <a:p>
            <a:r>
              <a:rPr lang="en-US" dirty="0" smtClean="0"/>
              <a:t>Pxgrid with Dynamic Topics…</a:t>
            </a:r>
            <a:r>
              <a:rPr lang="en-US" dirty="0"/>
              <a:t/>
            </a:r>
            <a:br>
              <a:rPr lang="en-US" dirty="0"/>
            </a:br>
            <a:r>
              <a:rPr lang="en-US" sz="1800" dirty="0"/>
              <a:t>Authenticate </a:t>
            </a:r>
            <a:r>
              <a:rPr lang="en-US" sz="1800" dirty="0">
                <a:sym typeface="Wingdings"/>
              </a:rPr>
              <a:t></a:t>
            </a:r>
            <a:r>
              <a:rPr lang="en-US" sz="1800" dirty="0"/>
              <a:t> Authorize </a:t>
            </a:r>
            <a:r>
              <a:rPr lang="en-US" sz="1800" dirty="0">
                <a:sym typeface="Wingdings"/>
              </a:rPr>
              <a:t></a:t>
            </a:r>
            <a:r>
              <a:rPr lang="en-US" sz="1800" dirty="0"/>
              <a:t> </a:t>
            </a:r>
            <a:r>
              <a:rPr lang="en-US" sz="1800" dirty="0" smtClean="0"/>
              <a:t>Publish </a:t>
            </a:r>
            <a:r>
              <a:rPr lang="en-US" sz="1800" dirty="0" smtClean="0">
                <a:sym typeface="Wingdings"/>
              </a:rPr>
              <a:t></a:t>
            </a:r>
            <a:r>
              <a:rPr lang="en-US" sz="1800" dirty="0" smtClean="0"/>
              <a:t> Discover </a:t>
            </a:r>
            <a:r>
              <a:rPr lang="en-US" sz="1800" dirty="0" smtClean="0">
                <a:sym typeface="Wingdings"/>
              </a:rPr>
              <a:t></a:t>
            </a:r>
            <a:r>
              <a:rPr lang="en-US" sz="1800" dirty="0" smtClean="0"/>
              <a:t> </a:t>
            </a:r>
            <a:r>
              <a:rPr lang="en-US" sz="1800" dirty="0"/>
              <a:t>Subscribe </a:t>
            </a:r>
            <a:r>
              <a:rPr lang="en-US" sz="1800" dirty="0">
                <a:sym typeface="Wingdings"/>
              </a:rPr>
              <a:t></a:t>
            </a:r>
            <a:r>
              <a:rPr lang="en-US" sz="1800" dirty="0"/>
              <a:t> Query</a:t>
            </a:r>
            <a:br>
              <a:rPr lang="en-US" sz="1800" dirty="0"/>
            </a:br>
            <a:endParaRPr lang="en-US" dirty="0"/>
          </a:p>
        </p:txBody>
      </p:sp>
    </p:spTree>
    <p:extLst>
      <p:ext uri="{BB962C8B-B14F-4D97-AF65-F5344CB8AC3E}">
        <p14:creationId xmlns:p14="http://schemas.microsoft.com/office/powerpoint/2010/main" val="322432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0.70"/>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dissolve">
                                      <p:cBhvr>
                                        <p:cTn id="23" dur="500"/>
                                        <p:tgtEl>
                                          <p:spTgt spid="8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checkerboard(across)">
                                      <p:cBhvr>
                                        <p:cTn id="28" dur="500"/>
                                        <p:tgtEl>
                                          <p:spTgt spid="9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55"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strVal val="#ppt_w*0.70"/>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Effect transition="in" filter="fade">
                                      <p:cBhvr>
                                        <p:cTn id="68" dur="1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dissolve">
                                      <p:cBhvr>
                                        <p:cTn id="73" dur="500"/>
                                        <p:tgtEl>
                                          <p:spTgt spid="55"/>
                                        </p:tgtEl>
                                      </p:cBhvr>
                                    </p:animEffect>
                                  </p:childTnLst>
                                </p:cTn>
                              </p:par>
                              <p:par>
                                <p:cTn id="74" presetID="9" presetClass="exit" presetSubtype="0" fill="hold" nodeType="withEffect">
                                  <p:stCondLst>
                                    <p:cond delay="0"/>
                                  </p:stCondLst>
                                  <p:childTnLst>
                                    <p:animEffect transition="out" filter="dissolv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9"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dissolve">
                                      <p:cBhvr>
                                        <p:cTn id="79" dur="500"/>
                                        <p:tgtEl>
                                          <p:spTgt spid="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9"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dissolve">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par>
                                <p:cTn id="96" presetID="55" presetClass="entr" presetSubtype="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1000" fill="hold"/>
                                        <p:tgtEl>
                                          <p:spTgt spid="19"/>
                                        </p:tgtEl>
                                        <p:attrNameLst>
                                          <p:attrName>ppt_w</p:attrName>
                                        </p:attrNameLst>
                                      </p:cBhvr>
                                      <p:tavLst>
                                        <p:tav tm="0">
                                          <p:val>
                                            <p:strVal val="#ppt_w*0.70"/>
                                          </p:val>
                                        </p:tav>
                                        <p:tav tm="100000">
                                          <p:val>
                                            <p:strVal val="#ppt_w"/>
                                          </p:val>
                                        </p:tav>
                                      </p:tavLst>
                                    </p:anim>
                                    <p:anim calcmode="lin" valueType="num">
                                      <p:cBhvr>
                                        <p:cTn id="99" dur="1000" fill="hold"/>
                                        <p:tgtEl>
                                          <p:spTgt spid="19"/>
                                        </p:tgtEl>
                                        <p:attrNameLst>
                                          <p:attrName>ppt_h</p:attrName>
                                        </p:attrNameLst>
                                      </p:cBhvr>
                                      <p:tavLst>
                                        <p:tav tm="0">
                                          <p:val>
                                            <p:strVal val="#ppt_h"/>
                                          </p:val>
                                        </p:tav>
                                        <p:tav tm="100000">
                                          <p:val>
                                            <p:strVal val="#ppt_h"/>
                                          </p:val>
                                        </p:tav>
                                      </p:tavLst>
                                    </p:anim>
                                    <p:animEffect transition="in" filter="fade">
                                      <p:cBhvr>
                                        <p:cTn id="100" dur="1000"/>
                                        <p:tgtEl>
                                          <p:spTgt spid="19"/>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strVal val="#ppt_w*0.70"/>
                                          </p:val>
                                        </p:tav>
                                        <p:tav tm="100000">
                                          <p:val>
                                            <p:strVal val="#ppt_w"/>
                                          </p:val>
                                        </p:tav>
                                      </p:tavLst>
                                    </p:anim>
                                    <p:anim calcmode="lin" valueType="num">
                                      <p:cBhvr>
                                        <p:cTn id="104" dur="1000" fill="hold"/>
                                        <p:tgtEl>
                                          <p:spTgt spid="22"/>
                                        </p:tgtEl>
                                        <p:attrNameLst>
                                          <p:attrName>ppt_h</p:attrName>
                                        </p:attrNameLst>
                                      </p:cBhvr>
                                      <p:tavLst>
                                        <p:tav tm="0">
                                          <p:val>
                                            <p:strVal val="#ppt_h"/>
                                          </p:val>
                                        </p:tav>
                                        <p:tav tm="100000">
                                          <p:val>
                                            <p:strVal val="#ppt_h"/>
                                          </p:val>
                                        </p:tav>
                                      </p:tavLst>
                                    </p:anim>
                                    <p:animEffect transition="in" filter="fade">
                                      <p:cBhvr>
                                        <p:cTn id="105" dur="10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19"/>
                                        </p:tgtEl>
                                      </p:cBhvr>
                                    </p:animEffect>
                                    <p:set>
                                      <p:cBhvr>
                                        <p:cTn id="110" dur="1" fill="hold">
                                          <p:stCondLst>
                                            <p:cond delay="499"/>
                                          </p:stCondLst>
                                        </p:cTn>
                                        <p:tgtEl>
                                          <p:spTgt spid="19"/>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500"/>
                                        <p:tgtEl>
                                          <p:spTgt spid="22"/>
                                        </p:tgtEl>
                                      </p:cBhvr>
                                    </p:animEffect>
                                    <p:set>
                                      <p:cBhvr>
                                        <p:cTn id="113" dur="1" fill="hold">
                                          <p:stCondLst>
                                            <p:cond delay="499"/>
                                          </p:stCondLst>
                                        </p:cTn>
                                        <p:tgtEl>
                                          <p:spTgt spid="22"/>
                                        </p:tgtEl>
                                        <p:attrNameLst>
                                          <p:attrName>style.visibility</p:attrName>
                                        </p:attrNameLst>
                                      </p:cBhvr>
                                      <p:to>
                                        <p:strVal val="hidden"/>
                                      </p:to>
                                    </p:set>
                                  </p:childTnLst>
                                </p:cTn>
                              </p:par>
                              <p:par>
                                <p:cTn id="114" presetID="9" presetClass="entr" presetSubtype="0" fill="hold"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dissolve">
                                      <p:cBhvr>
                                        <p:cTn id="116" dur="500"/>
                                        <p:tgtEl>
                                          <p:spTgt spid="87"/>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dissolve">
                                      <p:cBhvr>
                                        <p:cTn id="119" dur="500"/>
                                        <p:tgtEl>
                                          <p:spTgt spid="10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05"/>
                                        </p:tgtEl>
                                        <p:attrNameLst>
                                          <p:attrName>style.visibility</p:attrName>
                                        </p:attrNameLst>
                                      </p:cBhvr>
                                      <p:to>
                                        <p:strVal val="visible"/>
                                      </p:to>
                                    </p:set>
                                    <p:animEffect transition="in" filter="dissolve">
                                      <p:cBhvr>
                                        <p:cTn id="122" dur="500"/>
                                        <p:tgtEl>
                                          <p:spTgt spid="105"/>
                                        </p:tgtEl>
                                      </p:cBhvr>
                                    </p:animEffect>
                                  </p:childTnLst>
                                </p:cTn>
                              </p:par>
                              <p:par>
                                <p:cTn id="123" presetID="9" presetClass="entr" presetSubtype="0" fill="hold" nodeType="with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dissolve">
                                      <p:cBhvr>
                                        <p:cTn id="125" dur="500"/>
                                        <p:tgtEl>
                                          <p:spTgt spid="97"/>
                                        </p:tgtEl>
                                      </p:cBhvr>
                                    </p:animEffect>
                                  </p:childTnLst>
                                </p:cTn>
                              </p:par>
                              <p:par>
                                <p:cTn id="126" presetID="9" presetClass="entr" presetSubtype="0" fill="hold"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dissolve">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nodeType="clickEffect">
                                  <p:stCondLst>
                                    <p:cond delay="0"/>
                                  </p:stCondLst>
                                  <p:childTnLst>
                                    <p:set>
                                      <p:cBhvr>
                                        <p:cTn id="132" dur="1" fill="hold">
                                          <p:stCondLst>
                                            <p:cond delay="0"/>
                                          </p:stCondLst>
                                        </p:cTn>
                                        <p:tgtEl>
                                          <p:spTgt spid="102"/>
                                        </p:tgtEl>
                                        <p:attrNameLst>
                                          <p:attrName>style.visibility</p:attrName>
                                        </p:attrNameLst>
                                      </p:cBhvr>
                                      <p:to>
                                        <p:strVal val="visible"/>
                                      </p:to>
                                    </p:set>
                                    <p:animEffect transition="in" filter="dissolve">
                                      <p:cBhvr>
                                        <p:cTn id="13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8" grpId="1" animBg="1"/>
      <p:bldP spid="9" grpId="0" animBg="1"/>
      <p:bldP spid="9" grpId="1" animBg="1"/>
      <p:bldP spid="10" grpId="0" animBg="1"/>
      <p:bldP spid="10" grpId="1" animBg="1"/>
      <p:bldP spid="11" grpId="0" animBg="1"/>
      <p:bldP spid="11" grpId="1" animBg="1"/>
      <p:bldP spid="15" grpId="0" animBg="1"/>
      <p:bldP spid="15" grpId="1" animBg="1"/>
      <p:bldP spid="17" grpId="0" animBg="1"/>
      <p:bldP spid="17" grpId="1" animBg="1"/>
      <p:bldP spid="18" grpId="0" animBg="1"/>
      <p:bldP spid="18" grpId="1" animBg="1"/>
      <p:bldP spid="22" grpId="0" animBg="1"/>
      <p:bldP spid="22" grpId="1" animBg="1"/>
      <p:bldP spid="105" grpId="0"/>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cs typeface="Arial Black"/>
              </a:rPr>
              <a:t>Dynamic Topics- How it Works…</a:t>
            </a:r>
            <a:endParaRPr lang="en-US" sz="3200" dirty="0">
              <a:cs typeface="Arial Black"/>
            </a:endParaRPr>
          </a:p>
        </p:txBody>
      </p:sp>
      <p:sp>
        <p:nvSpPr>
          <p:cNvPr id="4" name="TextBox 3"/>
          <p:cNvSpPr txBox="1"/>
          <p:nvPr/>
        </p:nvSpPr>
        <p:spPr>
          <a:xfrm>
            <a:off x="449760" y="1402254"/>
            <a:ext cx="8350058" cy="4801315"/>
          </a:xfrm>
          <a:prstGeom prst="rect">
            <a:avLst/>
          </a:prstGeom>
          <a:noFill/>
        </p:spPr>
        <p:txBody>
          <a:bodyPr wrap="square" rtlCol="0">
            <a:spAutoFit/>
          </a:bodyPr>
          <a:lstStyle/>
          <a:p>
            <a:endParaRPr lang="en-US" dirty="0" smtClean="0"/>
          </a:p>
          <a:p>
            <a:r>
              <a:rPr lang="en-US" dirty="0" smtClean="0"/>
              <a:t>PxGrid </a:t>
            </a:r>
            <a:r>
              <a:rPr lang="en-US" dirty="0"/>
              <a:t>Dynamic Topics feature allows </a:t>
            </a:r>
            <a:r>
              <a:rPr lang="en-US" dirty="0" smtClean="0"/>
              <a:t> pxgrid client to </a:t>
            </a:r>
            <a:r>
              <a:rPr lang="en-US" dirty="0"/>
              <a:t>programmatically setup a topic for sharing information and providing actions as part of the service</a:t>
            </a:r>
            <a:r>
              <a:rPr lang="en-US" dirty="0" smtClean="0"/>
              <a:t>.</a:t>
            </a:r>
          </a:p>
          <a:p>
            <a:endParaRPr lang="en-US" dirty="0"/>
          </a:p>
          <a:p>
            <a:pPr marL="285750" indent="-285750">
              <a:buClr>
                <a:srgbClr val="4DBCC6"/>
              </a:buClr>
              <a:buFont typeface="Wingdings" charset="2"/>
              <a:buChar char="v"/>
            </a:pPr>
            <a:r>
              <a:rPr lang="en-US" dirty="0"/>
              <a:t>Propose </a:t>
            </a:r>
            <a:r>
              <a:rPr lang="en-US" dirty="0" smtClean="0"/>
              <a:t>: Create a capability with pxGrid Controller.</a:t>
            </a:r>
            <a:endParaRPr lang="en-US" dirty="0"/>
          </a:p>
          <a:p>
            <a:pPr marL="285750" indent="-285750">
              <a:buClr>
                <a:srgbClr val="4DBCC6"/>
              </a:buClr>
              <a:buFont typeface="Wingdings" charset="2"/>
              <a:buChar char="v"/>
            </a:pPr>
            <a:r>
              <a:rPr lang="en-US" dirty="0" smtClean="0"/>
              <a:t>Publish : Push event/data to the topic.</a:t>
            </a:r>
          </a:p>
          <a:p>
            <a:pPr marL="285750" indent="-285750">
              <a:buClr>
                <a:srgbClr val="4DBCC6"/>
              </a:buClr>
              <a:buFont typeface="Wingdings" charset="2"/>
              <a:buChar char="v"/>
            </a:pPr>
            <a:r>
              <a:rPr lang="en-US" dirty="0" smtClean="0"/>
              <a:t>Subscribe : Receive event/data from publisher.</a:t>
            </a:r>
          </a:p>
          <a:p>
            <a:pPr marL="285750" indent="-285750">
              <a:buClr>
                <a:srgbClr val="4DBCC6"/>
              </a:buClr>
              <a:buFont typeface="Wingdings" charset="2"/>
              <a:buChar char="v"/>
            </a:pPr>
            <a:r>
              <a:rPr lang="en-US" dirty="0" smtClean="0"/>
              <a:t>Query/Action : Query a single event from publisher and request a action.</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77654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154311"/>
            <a:ext cx="8588861" cy="676543"/>
          </a:xfrm>
        </p:spPr>
        <p:txBody>
          <a:bodyPr/>
          <a:lstStyle/>
          <a:p>
            <a:pPr algn="ctr"/>
            <a:r>
              <a:rPr lang="en-US" sz="3200" dirty="0" smtClean="0"/>
              <a:t>Use Case – Auction Service</a:t>
            </a:r>
            <a:endParaRPr lang="en-US" sz="1800" dirty="0">
              <a:solidFill>
                <a:schemeClr val="bg1">
                  <a:lumMod val="65000"/>
                </a:schemeClr>
              </a:solidFill>
            </a:endParaRPr>
          </a:p>
        </p:txBody>
      </p:sp>
      <p:sp>
        <p:nvSpPr>
          <p:cNvPr id="160" name="Text Placeholder 2"/>
          <p:cNvSpPr txBox="1">
            <a:spLocks/>
          </p:cNvSpPr>
          <p:nvPr/>
        </p:nvSpPr>
        <p:spPr>
          <a:xfrm>
            <a:off x="240941" y="1093932"/>
            <a:ext cx="8578850" cy="4330700"/>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To better explain the dynamic topic feature, consider a service for bidding on items in an auction. The inventory will be updated with new items every now and then and the change in the inventory will need to be notified to the users. The users need to be able to query the current bids on items. Also users need to be able to bid on items and eventually items will be sold.</a:t>
            </a:r>
          </a:p>
          <a:p>
            <a:pPr marL="0" indent="0">
              <a:buNone/>
            </a:pPr>
            <a:r>
              <a:rPr lang="en-US" sz="1800" dirty="0" smtClean="0"/>
              <a:t>There are three categories of users participating in this service:</a:t>
            </a:r>
          </a:p>
          <a:p>
            <a:pPr>
              <a:buClr>
                <a:srgbClr val="4DBCC6"/>
              </a:buClr>
              <a:buFont typeface="Wingdings" charset="2"/>
              <a:buChar char="v"/>
            </a:pPr>
            <a:r>
              <a:rPr lang="en-US" sz="1800" dirty="0" smtClean="0"/>
              <a:t>Seller – </a:t>
            </a:r>
            <a:r>
              <a:rPr lang="en-US" sz="1600" dirty="0" smtClean="0"/>
              <a:t>Continuously updating the inventory and the bidding status</a:t>
            </a:r>
          </a:p>
          <a:p>
            <a:pPr>
              <a:buClr>
                <a:srgbClr val="4DBCC6"/>
              </a:buClr>
              <a:buFont typeface="Wingdings" charset="2"/>
              <a:buChar char="v"/>
            </a:pPr>
            <a:r>
              <a:rPr lang="en-US" sz="1800" dirty="0" smtClean="0"/>
              <a:t>Bidder – </a:t>
            </a:r>
            <a:r>
              <a:rPr lang="en-US" sz="1600" dirty="0"/>
              <a:t>A user with bidding </a:t>
            </a:r>
            <a:r>
              <a:rPr lang="en-US" sz="1600" dirty="0" smtClean="0"/>
              <a:t>privileges. Who wants to buy an item and bids on it; </a:t>
            </a:r>
          </a:p>
          <a:p>
            <a:pPr>
              <a:buClr>
                <a:srgbClr val="4DBCC6"/>
              </a:buClr>
              <a:buFont typeface="Wingdings" charset="2"/>
              <a:buChar char="v"/>
            </a:pPr>
            <a:r>
              <a:rPr lang="en-US" sz="1800" dirty="0" smtClean="0"/>
              <a:t>Watcher – </a:t>
            </a:r>
            <a:r>
              <a:rPr lang="en-US" sz="1600" dirty="0" smtClean="0"/>
              <a:t>Watches the on going bids, new inventory items but no bidding privileges</a:t>
            </a:r>
            <a:endParaRPr lang="en-US" sz="1600" dirty="0"/>
          </a:p>
          <a:p>
            <a:pPr marL="0" indent="0">
              <a:buFont typeface="Arial" pitchFamily="34" charset="0"/>
              <a:buNone/>
            </a:pPr>
            <a:endParaRPr lang="en-US" sz="1800" dirty="0">
              <a:solidFill>
                <a:srgbClr val="000000"/>
              </a:solidFill>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27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Setting up the topic</a:t>
            </a:r>
            <a:endParaRPr lang="en-US" sz="1800" dirty="0">
              <a:solidFill>
                <a:schemeClr val="bg1">
                  <a:lumMod val="65000"/>
                </a:schemeClr>
              </a:solidFill>
            </a:endParaRPr>
          </a:p>
        </p:txBody>
      </p:sp>
      <p:sp>
        <p:nvSpPr>
          <p:cNvPr id="160" name="Text Placeholder 2"/>
          <p:cNvSpPr txBox="1">
            <a:spLocks/>
          </p:cNvSpPr>
          <p:nvPr/>
        </p:nvSpPr>
        <p:spPr>
          <a:xfrm>
            <a:off x="229702" y="1328024"/>
            <a:ext cx="8578850" cy="4921989"/>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order for the pxGrid clients to participate in a auction service, the topic needs to be setup with appropriate operations and authorizations. Any pxGrid client can send a request to the pxGrid controller to setup a topic by giving the metadata that describes the service. The Administrator (ISE) will approve / deny the request. </a:t>
            </a:r>
          </a:p>
          <a:p>
            <a:pPr marL="0" indent="0">
              <a:buNone/>
            </a:pPr>
            <a:r>
              <a:rPr lang="en-US" sz="1800" dirty="0" smtClean="0"/>
              <a:t>Metadata for the sample Auction</a:t>
            </a:r>
            <a:r>
              <a:rPr lang="en-US" sz="1800" dirty="0"/>
              <a:t> </a:t>
            </a:r>
            <a:r>
              <a:rPr lang="en-US" sz="1800" dirty="0" smtClean="0"/>
              <a:t>service:</a:t>
            </a:r>
          </a:p>
          <a:p>
            <a:pPr>
              <a:buFont typeface="Wingdings" charset="2"/>
              <a:buChar char="§"/>
            </a:pPr>
            <a:r>
              <a:rPr lang="en-US" sz="1200" dirty="0" smtClean="0"/>
              <a:t>Topic Name: </a:t>
            </a:r>
            <a:r>
              <a:rPr lang="en-US" sz="1200" b="1" dirty="0" smtClean="0"/>
              <a:t>AUCTION</a:t>
            </a:r>
          </a:p>
          <a:p>
            <a:pPr>
              <a:buFont typeface="Wingdings" charset="2"/>
              <a:buChar char="§"/>
            </a:pPr>
            <a:r>
              <a:rPr lang="en-US" sz="1200" dirty="0" smtClean="0"/>
              <a:t>Topic Version: </a:t>
            </a:r>
            <a:r>
              <a:rPr lang="en-US" sz="1200" b="1" dirty="0" smtClean="0"/>
              <a:t>1.0</a:t>
            </a:r>
          </a:p>
          <a:p>
            <a:pPr>
              <a:buFont typeface="Wingdings" charset="2"/>
              <a:buChar char="§"/>
            </a:pPr>
            <a:r>
              <a:rPr lang="en-US" sz="1200" dirty="0" smtClean="0"/>
              <a:t>Vendor: </a:t>
            </a:r>
            <a:r>
              <a:rPr lang="en-US" sz="1200" b="1" dirty="0" smtClean="0"/>
              <a:t>ABC Company</a:t>
            </a:r>
          </a:p>
          <a:p>
            <a:pPr>
              <a:buFont typeface="Wingdings" charset="2"/>
              <a:buChar char="§"/>
            </a:pPr>
            <a:r>
              <a:rPr lang="en-US" sz="1200" dirty="0" smtClean="0"/>
              <a:t>Description: </a:t>
            </a:r>
            <a:r>
              <a:rPr lang="en-US" sz="1200" b="1" dirty="0" smtClean="0"/>
              <a:t>Sample Auction Service</a:t>
            </a:r>
          </a:p>
          <a:p>
            <a:pPr>
              <a:buFont typeface="Wingdings" charset="2"/>
              <a:buChar char="§"/>
            </a:pPr>
            <a:r>
              <a:rPr lang="en-US" sz="1200" dirty="0" smtClean="0"/>
              <a:t>Operations:</a:t>
            </a:r>
          </a:p>
          <a:p>
            <a:pPr lvl="1">
              <a:buFont typeface="Wingdings" charset="2"/>
              <a:buChar char="§"/>
            </a:pPr>
            <a:r>
              <a:rPr lang="en-US" sz="1200" dirty="0" smtClean="0"/>
              <a:t>Queries: </a:t>
            </a:r>
            <a:r>
              <a:rPr lang="en-US" sz="1200" b="1" dirty="0" err="1" smtClean="0"/>
              <a:t>GetInventoryItems</a:t>
            </a:r>
            <a:r>
              <a:rPr lang="en-US" sz="1200" b="1" dirty="0" smtClean="0"/>
              <a:t>, </a:t>
            </a:r>
            <a:r>
              <a:rPr lang="en-US" sz="1200" b="1" dirty="0" err="1" smtClean="0"/>
              <a:t>GetCurrentBids</a:t>
            </a:r>
            <a:endParaRPr lang="en-US" sz="1200" b="1" dirty="0" smtClean="0"/>
          </a:p>
          <a:p>
            <a:pPr lvl="1">
              <a:buFont typeface="Wingdings" charset="2"/>
              <a:buChar char="§"/>
            </a:pPr>
            <a:r>
              <a:rPr lang="en-US" sz="1200" dirty="0" smtClean="0"/>
              <a:t>Actions: </a:t>
            </a:r>
            <a:r>
              <a:rPr lang="en-US" sz="1200" b="1" dirty="0" err="1" smtClean="0"/>
              <a:t>BidOnItem</a:t>
            </a:r>
            <a:endParaRPr lang="en-US" sz="1200" b="1" dirty="0"/>
          </a:p>
          <a:p>
            <a:pPr marL="0" indent="0">
              <a:buNone/>
            </a:pPr>
            <a:r>
              <a:rPr lang="en-US" sz="1800" dirty="0"/>
              <a:t>As the Administrator takes an action (approves / denies), a topic status change notification will be sent to the grid clients with appropriate status.</a:t>
            </a:r>
          </a:p>
          <a:p>
            <a:pPr marL="0" indent="0">
              <a:buNone/>
            </a:pPr>
            <a:endParaRPr lang="en-US" sz="1800" dirty="0"/>
          </a:p>
          <a:p>
            <a:pPr lvl="1">
              <a:buFont typeface="Wingdings" charset="2"/>
              <a:buChar char="§"/>
            </a:pPr>
            <a:endParaRPr lang="en-US" sz="1200" b="1" dirty="0" smtClean="0"/>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0" y="830855"/>
            <a:ext cx="2233537"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propose </a:t>
            </a:r>
          </a:p>
        </p:txBody>
      </p:sp>
    </p:spTree>
    <p:extLst>
      <p:ext uri="{BB962C8B-B14F-4D97-AF65-F5344CB8AC3E}">
        <p14:creationId xmlns:p14="http://schemas.microsoft.com/office/powerpoint/2010/main" val="3181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Setting up the topic</a:t>
            </a:r>
            <a:endParaRPr lang="en-US" sz="1800" dirty="0">
              <a:solidFill>
                <a:schemeClr val="bg1">
                  <a:lumMod val="65000"/>
                </a:schemeClr>
              </a:solidFill>
            </a:endParaRPr>
          </a:p>
        </p:txBody>
      </p:sp>
      <p:sp>
        <p:nvSpPr>
          <p:cNvPr id="160" name="Text Placeholder 2"/>
          <p:cNvSpPr txBox="1">
            <a:spLocks/>
          </p:cNvSpPr>
          <p:nvPr/>
        </p:nvSpPr>
        <p:spPr>
          <a:xfrm>
            <a:off x="229702" y="1336324"/>
            <a:ext cx="8578850" cy="4658077"/>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Code sample in Java (sending propose request)</a:t>
            </a:r>
          </a:p>
          <a:p>
            <a:pPr marL="0" indent="0">
              <a:lnSpc>
                <a:spcPct val="0"/>
              </a:lnSpc>
              <a:buNone/>
            </a:pPr>
            <a:endParaRPr lang="en-US" sz="1200" dirty="0" smtClean="0">
              <a:solidFill>
                <a:srgbClr val="7F7F7F"/>
              </a:solidFill>
              <a:latin typeface="Courier New"/>
              <a:cs typeface="Courier New"/>
            </a:endParaRPr>
          </a:p>
          <a:p>
            <a:pPr marL="0" indent="0">
              <a:lnSpc>
                <a:spcPct val="0"/>
              </a:lnSpc>
              <a:buNone/>
            </a:pPr>
            <a:r>
              <a:rPr lang="en-US" sz="1200" dirty="0" smtClean="0">
                <a:solidFill>
                  <a:srgbClr val="7F7F7F"/>
                </a:solidFill>
                <a:latin typeface="+mn-lt"/>
                <a:cs typeface="Courier New"/>
              </a:rPr>
              <a:t>// Topic Metadata</a:t>
            </a:r>
          </a:p>
          <a:p>
            <a:pPr marL="0" indent="0">
              <a:lnSpc>
                <a:spcPct val="50000"/>
              </a:lnSpc>
              <a:buNone/>
            </a:pPr>
            <a:r>
              <a:rPr lang="en-US" sz="1200" dirty="0" smtClean="0">
                <a:solidFill>
                  <a:srgbClr val="7F7F7F"/>
                </a:solidFill>
                <a:latin typeface="+mn-lt"/>
                <a:cs typeface="Courier New"/>
              </a:rPr>
              <a:t>String </a:t>
            </a:r>
            <a:r>
              <a:rPr lang="en-US" sz="1200" dirty="0">
                <a:solidFill>
                  <a:srgbClr val="7F7F7F"/>
                </a:solidFill>
                <a:latin typeface="+mn-lt"/>
                <a:cs typeface="Courier New"/>
              </a:rPr>
              <a:t>name = </a:t>
            </a:r>
            <a:r>
              <a:rPr lang="en-US" sz="1200" dirty="0" smtClean="0">
                <a:solidFill>
                  <a:srgbClr val="7F7F7F"/>
                </a:solidFill>
                <a:latin typeface="+mn-lt"/>
                <a:cs typeface="Courier New"/>
              </a:rPr>
              <a:t>“</a:t>
            </a:r>
            <a:r>
              <a:rPr lang="en-US" sz="1200" b="1" i="1" dirty="0" smtClean="0">
                <a:solidFill>
                  <a:srgbClr val="7F7F7F"/>
                </a:solidFill>
                <a:latin typeface="+mn-lt"/>
                <a:cs typeface="Courier New"/>
              </a:rPr>
              <a:t>AUCTION</a:t>
            </a:r>
            <a:r>
              <a:rPr lang="en-US" sz="1200" dirty="0" smtClean="0">
                <a:solidFill>
                  <a:srgbClr val="7F7F7F"/>
                </a:solidFill>
                <a:latin typeface="+mn-lt"/>
                <a:cs typeface="Courier New"/>
              </a:rPr>
              <a:t>”;</a:t>
            </a:r>
            <a:endParaRPr lang="en-US" sz="1200" dirty="0">
              <a:solidFill>
                <a:srgbClr val="7F7F7F"/>
              </a:solidFill>
              <a:latin typeface="+mn-lt"/>
              <a:cs typeface="Courier New"/>
            </a:endParaRPr>
          </a:p>
          <a:p>
            <a:pPr marL="0" indent="0">
              <a:lnSpc>
                <a:spcPct val="50000"/>
              </a:lnSpc>
              <a:buNone/>
            </a:pPr>
            <a:r>
              <a:rPr lang="en-US" sz="1200" dirty="0" smtClean="0">
                <a:solidFill>
                  <a:srgbClr val="7F7F7F"/>
                </a:solidFill>
                <a:latin typeface="+mn-lt"/>
                <a:cs typeface="Courier New"/>
              </a:rPr>
              <a:t>String </a:t>
            </a:r>
            <a:r>
              <a:rPr lang="en-US" sz="1200" dirty="0">
                <a:solidFill>
                  <a:srgbClr val="7F7F7F"/>
                </a:solidFill>
                <a:latin typeface="+mn-lt"/>
                <a:cs typeface="Courier New"/>
              </a:rPr>
              <a:t>version = </a:t>
            </a:r>
            <a:r>
              <a:rPr lang="en-US" sz="1200" dirty="0" smtClean="0">
                <a:solidFill>
                  <a:srgbClr val="7F7F7F"/>
                </a:solidFill>
                <a:latin typeface="+mn-lt"/>
                <a:cs typeface="Courier New"/>
              </a:rPr>
              <a:t>“</a:t>
            </a:r>
            <a:r>
              <a:rPr lang="en-US" sz="1200" b="1" i="1" dirty="0" smtClean="0">
                <a:solidFill>
                  <a:srgbClr val="7F7F7F"/>
                </a:solidFill>
                <a:latin typeface="+mn-lt"/>
                <a:cs typeface="Courier New"/>
              </a:rPr>
              <a:t>1.0</a:t>
            </a:r>
            <a:r>
              <a:rPr lang="en-US" sz="1200" dirty="0" smtClean="0">
                <a:solidFill>
                  <a:srgbClr val="7F7F7F"/>
                </a:solidFill>
                <a:latin typeface="+mn-lt"/>
                <a:cs typeface="Courier New"/>
              </a:rPr>
              <a:t>”;</a:t>
            </a:r>
            <a:endParaRPr lang="en-US" sz="1200" dirty="0">
              <a:solidFill>
                <a:srgbClr val="7F7F7F"/>
              </a:solidFill>
              <a:latin typeface="+mn-lt"/>
              <a:cs typeface="Courier New"/>
            </a:endParaRPr>
          </a:p>
          <a:p>
            <a:pPr marL="0" indent="0">
              <a:lnSpc>
                <a:spcPct val="50000"/>
              </a:lnSpc>
              <a:buNone/>
            </a:pPr>
            <a:r>
              <a:rPr lang="en-US" sz="1200" dirty="0" smtClean="0">
                <a:solidFill>
                  <a:srgbClr val="7F7F7F"/>
                </a:solidFill>
                <a:latin typeface="+mn-lt"/>
                <a:cs typeface="Courier New"/>
              </a:rPr>
              <a:t>String </a:t>
            </a:r>
            <a:r>
              <a:rPr lang="en-US" sz="1200" dirty="0">
                <a:solidFill>
                  <a:srgbClr val="7F7F7F"/>
                </a:solidFill>
                <a:latin typeface="+mn-lt"/>
                <a:cs typeface="Courier New"/>
              </a:rPr>
              <a:t>desc = </a:t>
            </a:r>
            <a:r>
              <a:rPr lang="en-US" sz="1200" dirty="0" smtClean="0">
                <a:solidFill>
                  <a:srgbClr val="7F7F7F"/>
                </a:solidFill>
                <a:latin typeface="+mn-lt"/>
                <a:cs typeface="Courier New"/>
              </a:rPr>
              <a:t>“</a:t>
            </a:r>
            <a:r>
              <a:rPr lang="en-US" sz="1200" b="1" i="1" dirty="0">
                <a:solidFill>
                  <a:srgbClr val="7F7F7F"/>
                </a:solidFill>
                <a:latin typeface="+mn-lt"/>
                <a:cs typeface="Courier New"/>
              </a:rPr>
              <a:t>Sample Auction </a:t>
            </a:r>
            <a:r>
              <a:rPr lang="en-US" sz="1200" b="1" i="1" dirty="0" smtClean="0">
                <a:solidFill>
                  <a:srgbClr val="7F7F7F"/>
                </a:solidFill>
                <a:latin typeface="+mn-lt"/>
                <a:cs typeface="Courier New"/>
              </a:rPr>
              <a:t>Service</a:t>
            </a:r>
            <a:r>
              <a:rPr lang="en-US" sz="1200" dirty="0" smtClean="0">
                <a:solidFill>
                  <a:srgbClr val="7F7F7F"/>
                </a:solidFill>
                <a:latin typeface="+mn-lt"/>
                <a:cs typeface="Courier New"/>
              </a:rPr>
              <a:t>”;</a:t>
            </a:r>
            <a:r>
              <a:rPr lang="en-US" sz="1200" dirty="0">
                <a:solidFill>
                  <a:srgbClr val="7F7F7F"/>
                </a:solidFill>
                <a:latin typeface="+mn-lt"/>
                <a:cs typeface="Courier New"/>
              </a:rPr>
              <a:t>		</a:t>
            </a:r>
          </a:p>
          <a:p>
            <a:pPr marL="0" indent="0">
              <a:lnSpc>
                <a:spcPct val="50000"/>
              </a:lnSpc>
              <a:buNone/>
            </a:pPr>
            <a:r>
              <a:rPr lang="en-US" sz="1200" dirty="0" smtClean="0">
                <a:solidFill>
                  <a:srgbClr val="7F7F7F"/>
                </a:solidFill>
                <a:latin typeface="+mn-lt"/>
                <a:cs typeface="Courier New"/>
              </a:rPr>
              <a:t>String vendor = “</a:t>
            </a:r>
            <a:r>
              <a:rPr lang="en-US" sz="1200" b="1" i="1" dirty="0">
                <a:solidFill>
                  <a:srgbClr val="7F7F7F"/>
                </a:solidFill>
                <a:latin typeface="+mn-lt"/>
                <a:cs typeface="Courier New"/>
              </a:rPr>
              <a:t>ABC Company</a:t>
            </a:r>
            <a:r>
              <a:rPr lang="en-US" sz="1200" dirty="0" smtClean="0">
                <a:solidFill>
                  <a:srgbClr val="7F7F7F"/>
                </a:solidFill>
                <a:latin typeface="+mn-lt"/>
                <a:cs typeface="Courier New"/>
              </a:rPr>
              <a:t>”;</a:t>
            </a:r>
            <a:endParaRPr lang="en-US" sz="1200" dirty="0">
              <a:solidFill>
                <a:srgbClr val="7F7F7F"/>
              </a:solidFill>
              <a:latin typeface="+mn-lt"/>
              <a:cs typeface="Courier New"/>
            </a:endParaRPr>
          </a:p>
          <a:p>
            <a:pPr marL="0" indent="0">
              <a:lnSpc>
                <a:spcPct val="50000"/>
              </a:lnSpc>
              <a:buNone/>
            </a:pPr>
            <a:r>
              <a:rPr lang="en-US" sz="1200" dirty="0" smtClean="0">
                <a:solidFill>
                  <a:srgbClr val="7F7F7F"/>
                </a:solidFill>
                <a:latin typeface="+mn-lt"/>
                <a:cs typeface="Courier New"/>
              </a:rPr>
              <a:t>List</a:t>
            </a:r>
            <a:r>
              <a:rPr lang="en-US" sz="1200" dirty="0">
                <a:solidFill>
                  <a:srgbClr val="7F7F7F"/>
                </a:solidFill>
                <a:latin typeface="+mn-lt"/>
                <a:cs typeface="Courier New"/>
              </a:rPr>
              <a:t>&lt;String&gt; queries = </a:t>
            </a:r>
            <a:r>
              <a:rPr lang="en-US" sz="1200" dirty="0" err="1" smtClean="0">
                <a:solidFill>
                  <a:srgbClr val="7F7F7F"/>
                </a:solidFill>
                <a:latin typeface="+mn-lt"/>
                <a:cs typeface="Courier New"/>
              </a:rPr>
              <a:t>Arrays.asList</a:t>
            </a:r>
            <a:r>
              <a:rPr lang="en-US" sz="1200" dirty="0" smtClean="0">
                <a:solidFill>
                  <a:srgbClr val="7F7F7F"/>
                </a:solidFill>
                <a:latin typeface="+mn-lt"/>
                <a:cs typeface="Courier New"/>
              </a:rPr>
              <a:t>(“</a:t>
            </a:r>
            <a:r>
              <a:rPr lang="en-US" sz="1200" b="1" i="1" dirty="0" err="1" smtClean="0">
                <a:solidFill>
                  <a:srgbClr val="7F7F7F"/>
                </a:solidFill>
                <a:latin typeface="+mn-lt"/>
                <a:cs typeface="Courier New"/>
              </a:rPr>
              <a:t>GetInventoryItems</a:t>
            </a:r>
            <a:r>
              <a:rPr lang="en-US" sz="1200" dirty="0" smtClean="0">
                <a:solidFill>
                  <a:srgbClr val="7F7F7F"/>
                </a:solidFill>
                <a:latin typeface="+mn-lt"/>
                <a:cs typeface="Courier New"/>
              </a:rPr>
              <a:t>”, “</a:t>
            </a:r>
            <a:r>
              <a:rPr lang="en-US" sz="1200" b="1" i="1" dirty="0" err="1" smtClean="0">
                <a:solidFill>
                  <a:srgbClr val="7F7F7F"/>
                </a:solidFill>
                <a:latin typeface="+mn-lt"/>
                <a:cs typeface="Courier New"/>
              </a:rPr>
              <a:t>GetCurrentBids</a:t>
            </a:r>
            <a:r>
              <a:rPr lang="en-US" sz="1200" dirty="0" smtClean="0">
                <a:solidFill>
                  <a:srgbClr val="7F7F7F"/>
                </a:solidFill>
                <a:latin typeface="+mn-lt"/>
                <a:cs typeface="Courier New"/>
              </a:rPr>
              <a:t>”);</a:t>
            </a:r>
          </a:p>
          <a:p>
            <a:pPr marL="0" lvl="1">
              <a:lnSpc>
                <a:spcPct val="50000"/>
              </a:lnSpc>
              <a:spcBef>
                <a:spcPts val="1440"/>
              </a:spcBef>
              <a:buSzPct val="90000"/>
            </a:pPr>
            <a:r>
              <a:rPr lang="en-US" sz="1200" dirty="0">
                <a:solidFill>
                  <a:srgbClr val="7F7F7F"/>
                </a:solidFill>
                <a:latin typeface="+mn-lt"/>
                <a:cs typeface="Courier New"/>
              </a:rPr>
              <a:t>List&lt;String&gt; </a:t>
            </a:r>
            <a:r>
              <a:rPr lang="en-US" sz="1200" dirty="0" smtClean="0">
                <a:solidFill>
                  <a:srgbClr val="7F7F7F"/>
                </a:solidFill>
                <a:latin typeface="+mn-lt"/>
                <a:cs typeface="Courier New"/>
              </a:rPr>
              <a:t>actions </a:t>
            </a:r>
            <a:r>
              <a:rPr lang="en-US" sz="1200" dirty="0">
                <a:solidFill>
                  <a:srgbClr val="7F7F7F"/>
                </a:solidFill>
                <a:latin typeface="+mn-lt"/>
                <a:cs typeface="Courier New"/>
              </a:rPr>
              <a:t>= </a:t>
            </a:r>
            <a:r>
              <a:rPr lang="en-US" sz="1200" dirty="0" err="1">
                <a:solidFill>
                  <a:srgbClr val="7F7F7F"/>
                </a:solidFill>
                <a:latin typeface="+mn-lt"/>
                <a:cs typeface="Courier New"/>
              </a:rPr>
              <a:t>Arrays.asList</a:t>
            </a:r>
            <a:r>
              <a:rPr lang="en-US" sz="1200" dirty="0">
                <a:solidFill>
                  <a:srgbClr val="7F7F7F"/>
                </a:solidFill>
                <a:latin typeface="+mn-lt"/>
                <a:cs typeface="Courier New"/>
              </a:rPr>
              <a:t>(</a:t>
            </a:r>
            <a:r>
              <a:rPr lang="en-US" sz="1200" dirty="0" smtClean="0">
                <a:solidFill>
                  <a:srgbClr val="7F7F7F"/>
                </a:solidFill>
                <a:latin typeface="+mn-lt"/>
                <a:cs typeface="Courier New"/>
              </a:rPr>
              <a:t>“</a:t>
            </a:r>
            <a:r>
              <a:rPr lang="en-US" sz="1200" b="1" i="1" dirty="0" err="1" smtClean="0">
                <a:solidFill>
                  <a:srgbClr val="7F7F7F"/>
                </a:solidFill>
                <a:latin typeface="+mn-lt"/>
                <a:cs typeface="Courier New"/>
              </a:rPr>
              <a:t>BidOnItem</a:t>
            </a:r>
            <a:r>
              <a:rPr lang="en-US" sz="1200" dirty="0" smtClean="0">
                <a:solidFill>
                  <a:srgbClr val="7F7F7F"/>
                </a:solidFill>
                <a:latin typeface="+mn-lt"/>
                <a:cs typeface="Courier New"/>
              </a:rPr>
              <a:t>”)</a:t>
            </a:r>
            <a:r>
              <a:rPr lang="en-US" sz="1200" dirty="0">
                <a:solidFill>
                  <a:srgbClr val="7F7F7F"/>
                </a:solidFill>
                <a:latin typeface="+mn-lt"/>
                <a:cs typeface="Courier New"/>
              </a:rPr>
              <a:t>;</a:t>
            </a:r>
          </a:p>
          <a:p>
            <a:pPr marL="0" indent="0">
              <a:lnSpc>
                <a:spcPct val="50000"/>
              </a:lnSpc>
              <a:buNone/>
            </a:pPr>
            <a:endParaRPr lang="en-US" sz="1200" dirty="0" smtClean="0">
              <a:solidFill>
                <a:srgbClr val="7F7F7F"/>
              </a:solidFill>
              <a:latin typeface="+mn-lt"/>
              <a:cs typeface="Courier New"/>
            </a:endParaRPr>
          </a:p>
          <a:p>
            <a:pPr marL="0" indent="0">
              <a:lnSpc>
                <a:spcPct val="50000"/>
              </a:lnSpc>
              <a:buNone/>
            </a:pPr>
            <a:r>
              <a:rPr lang="en-US" sz="1200" dirty="0">
                <a:solidFill>
                  <a:srgbClr val="7F7F7F"/>
                </a:solidFill>
                <a:latin typeface="+mn-lt"/>
                <a:cs typeface="Courier New"/>
              </a:rPr>
              <a:t>// Get hold of the Grid Connection – connected and authorized </a:t>
            </a:r>
            <a:r>
              <a:rPr lang="en-US" sz="1200" dirty="0" smtClean="0">
                <a:solidFill>
                  <a:srgbClr val="7F7F7F"/>
                </a:solidFill>
                <a:latin typeface="+mn-lt"/>
                <a:cs typeface="Courier New"/>
              </a:rPr>
              <a:t>grid client</a:t>
            </a:r>
          </a:p>
          <a:p>
            <a:pPr marL="0" indent="0">
              <a:lnSpc>
                <a:spcPct val="50000"/>
              </a:lnSpc>
              <a:buNone/>
            </a:pPr>
            <a:r>
              <a:rPr lang="en-US" sz="1200" dirty="0" err="1" smtClean="0">
                <a:solidFill>
                  <a:srgbClr val="7F7F7F"/>
                </a:solidFill>
                <a:latin typeface="+mn-lt"/>
                <a:cs typeface="Courier New"/>
              </a:rPr>
              <a:t>GridConnection</a:t>
            </a:r>
            <a:r>
              <a:rPr lang="en-US" sz="1200" dirty="0" smtClean="0">
                <a:solidFill>
                  <a:srgbClr val="7F7F7F"/>
                </a:solidFill>
                <a:latin typeface="+mn-lt"/>
                <a:cs typeface="Courier New"/>
              </a:rPr>
              <a:t> </a:t>
            </a:r>
            <a:r>
              <a:rPr lang="en-US" sz="1200" dirty="0">
                <a:solidFill>
                  <a:srgbClr val="7F7F7F"/>
                </a:solidFill>
              </a:rPr>
              <a:t>gridConnection</a:t>
            </a:r>
            <a:r>
              <a:rPr lang="en-US" sz="1200" dirty="0" smtClean="0">
                <a:solidFill>
                  <a:srgbClr val="7F7F7F"/>
                </a:solidFill>
                <a:latin typeface="+mn-lt"/>
                <a:cs typeface="Courier New"/>
              </a:rPr>
              <a:t>; </a:t>
            </a:r>
          </a:p>
          <a:p>
            <a:pPr marL="0" indent="0">
              <a:lnSpc>
                <a:spcPct val="50000"/>
              </a:lnSpc>
              <a:buNone/>
            </a:pPr>
            <a:r>
              <a:rPr lang="en-US" sz="1200" dirty="0" err="1" smtClean="0">
                <a:solidFill>
                  <a:srgbClr val="7F7F7F"/>
                </a:solidFill>
                <a:latin typeface="+mn-lt"/>
                <a:cs typeface="Courier New"/>
              </a:rPr>
              <a:t>CoreClientStub</a:t>
            </a:r>
            <a:r>
              <a:rPr lang="en-US" sz="1200" dirty="0" smtClean="0">
                <a:solidFill>
                  <a:srgbClr val="7F7F7F"/>
                </a:solidFill>
                <a:latin typeface="+mn-lt"/>
                <a:cs typeface="Courier New"/>
              </a:rPr>
              <a:t> </a:t>
            </a:r>
            <a:r>
              <a:rPr lang="en-US" sz="1200" dirty="0" err="1">
                <a:solidFill>
                  <a:srgbClr val="7F7F7F"/>
                </a:solidFill>
                <a:latin typeface="+mn-lt"/>
                <a:cs typeface="Courier New"/>
              </a:rPr>
              <a:t>coreClient</a:t>
            </a:r>
            <a:r>
              <a:rPr lang="en-US" sz="1200" dirty="0">
                <a:solidFill>
                  <a:srgbClr val="7F7F7F"/>
                </a:solidFill>
                <a:latin typeface="+mn-lt"/>
                <a:cs typeface="Courier New"/>
              </a:rPr>
              <a:t> = new </a:t>
            </a:r>
            <a:r>
              <a:rPr lang="en-US" sz="1200" dirty="0" err="1">
                <a:solidFill>
                  <a:srgbClr val="7F7F7F"/>
                </a:solidFill>
                <a:latin typeface="+mn-lt"/>
                <a:cs typeface="Courier New"/>
              </a:rPr>
              <a:t>CoreClientStub</a:t>
            </a:r>
            <a:r>
              <a:rPr lang="en-US" sz="1200" dirty="0">
                <a:solidFill>
                  <a:srgbClr val="7F7F7F"/>
                </a:solidFill>
                <a:latin typeface="+mn-lt"/>
                <a:cs typeface="Courier New"/>
              </a:rPr>
              <a:t>();</a:t>
            </a:r>
          </a:p>
          <a:p>
            <a:pPr marL="0" indent="0">
              <a:lnSpc>
                <a:spcPct val="50000"/>
              </a:lnSpc>
              <a:buNone/>
            </a:pPr>
            <a:r>
              <a:rPr lang="en-US" sz="1200" dirty="0" err="1">
                <a:solidFill>
                  <a:srgbClr val="7F7F7F"/>
                </a:solidFill>
                <a:latin typeface="+mn-lt"/>
                <a:cs typeface="Courier New"/>
              </a:rPr>
              <a:t>CoreQuery</a:t>
            </a:r>
            <a:r>
              <a:rPr lang="en-US" sz="1200" dirty="0">
                <a:solidFill>
                  <a:srgbClr val="7F7F7F"/>
                </a:solidFill>
                <a:latin typeface="+mn-lt"/>
                <a:cs typeface="Courier New"/>
              </a:rPr>
              <a:t> </a:t>
            </a:r>
            <a:r>
              <a:rPr lang="en-US" sz="1200" dirty="0" err="1" smtClean="0">
                <a:solidFill>
                  <a:srgbClr val="7F7F7F"/>
                </a:solidFill>
                <a:latin typeface="+mn-lt"/>
                <a:cs typeface="Courier New"/>
              </a:rPr>
              <a:t>coreQuery</a:t>
            </a:r>
            <a:r>
              <a:rPr lang="en-US" sz="1200" dirty="0" smtClean="0">
                <a:solidFill>
                  <a:srgbClr val="7F7F7F"/>
                </a:solidFill>
                <a:latin typeface="+mn-lt"/>
                <a:cs typeface="Courier New"/>
              </a:rPr>
              <a:t> </a:t>
            </a:r>
            <a:r>
              <a:rPr lang="en-US" sz="1200" dirty="0">
                <a:solidFill>
                  <a:srgbClr val="7F7F7F"/>
                </a:solidFill>
                <a:latin typeface="+mn-lt"/>
                <a:cs typeface="Courier New"/>
              </a:rPr>
              <a:t>= </a:t>
            </a:r>
            <a:r>
              <a:rPr lang="en-US" sz="1200" dirty="0" err="1">
                <a:solidFill>
                  <a:srgbClr val="7F7F7F"/>
                </a:solidFill>
                <a:latin typeface="+mn-lt"/>
                <a:cs typeface="Courier New"/>
              </a:rPr>
              <a:t>coreClient.createCoreQuery</a:t>
            </a:r>
            <a:r>
              <a:rPr lang="en-US" sz="1200" dirty="0" smtClean="0">
                <a:solidFill>
                  <a:srgbClr val="7F7F7F"/>
                </a:solidFill>
                <a:latin typeface="+mn-lt"/>
                <a:cs typeface="Courier New"/>
              </a:rPr>
              <a:t>(</a:t>
            </a:r>
            <a:r>
              <a:rPr lang="en-US" sz="1200" dirty="0">
                <a:solidFill>
                  <a:srgbClr val="7F7F7F"/>
                </a:solidFill>
              </a:rPr>
              <a:t>gridConnection</a:t>
            </a:r>
            <a:r>
              <a:rPr lang="en-US" sz="1200" dirty="0" smtClean="0">
                <a:solidFill>
                  <a:srgbClr val="7F7F7F"/>
                </a:solidFill>
                <a:latin typeface="+mn-lt"/>
                <a:cs typeface="Courier New"/>
              </a:rPr>
              <a:t>)</a:t>
            </a:r>
            <a:r>
              <a:rPr lang="en-US" sz="1200" dirty="0">
                <a:solidFill>
                  <a:srgbClr val="7F7F7F"/>
                </a:solidFill>
                <a:latin typeface="+mn-lt"/>
                <a:cs typeface="Courier New"/>
              </a:rPr>
              <a:t>;</a:t>
            </a:r>
          </a:p>
          <a:p>
            <a:pPr marL="0" indent="0">
              <a:lnSpc>
                <a:spcPct val="50000"/>
              </a:lnSpc>
              <a:buNone/>
            </a:pPr>
            <a:r>
              <a:rPr lang="en-US" sz="1200" dirty="0" err="1" smtClean="0">
                <a:solidFill>
                  <a:srgbClr val="7F7F7F"/>
                </a:solidFill>
                <a:latin typeface="+mn-lt"/>
                <a:cs typeface="Courier New"/>
              </a:rPr>
              <a:t>coreQuery.proposeCapability</a:t>
            </a:r>
            <a:r>
              <a:rPr lang="en-US" sz="1200" dirty="0">
                <a:solidFill>
                  <a:srgbClr val="7F7F7F"/>
                </a:solidFill>
                <a:latin typeface="+mn-lt"/>
                <a:cs typeface="Courier New"/>
              </a:rPr>
              <a:t>(name, version, queries, actions, desc, </a:t>
            </a:r>
            <a:r>
              <a:rPr lang="en-US" sz="1200" dirty="0" smtClean="0">
                <a:solidFill>
                  <a:srgbClr val="7F7F7F"/>
                </a:solidFill>
                <a:latin typeface="+mn-lt"/>
                <a:cs typeface="Courier New"/>
              </a:rPr>
              <a:t>vendor);</a:t>
            </a:r>
          </a:p>
          <a:p>
            <a:pPr marL="0" indent="0">
              <a:lnSpc>
                <a:spcPct val="50000"/>
              </a:lnSpc>
              <a:buNone/>
            </a:pPr>
            <a:endParaRPr lang="en-US" sz="1200" dirty="0">
              <a:solidFill>
                <a:srgbClr val="000000"/>
              </a:solidFill>
              <a:latin typeface="+mn-lt"/>
              <a:cs typeface="Courier New"/>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0" y="830855"/>
            <a:ext cx="250674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ropose </a:t>
            </a:r>
            <a:r>
              <a:rPr lang="en-US" dirty="0"/>
              <a:t>– </a:t>
            </a:r>
            <a:r>
              <a:rPr lang="en-US" i="1" dirty="0" smtClean="0"/>
              <a:t>contd.</a:t>
            </a:r>
          </a:p>
        </p:txBody>
      </p:sp>
    </p:spTree>
    <p:extLst>
      <p:ext uri="{BB962C8B-B14F-4D97-AF65-F5344CB8AC3E}">
        <p14:creationId xmlns:p14="http://schemas.microsoft.com/office/powerpoint/2010/main" val="22762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smtClean="0"/>
              <a:t>Setting up the topic</a:t>
            </a:r>
            <a:endParaRPr lang="en-US" sz="1800" dirty="0">
              <a:solidFill>
                <a:schemeClr val="bg1">
                  <a:lumMod val="65000"/>
                </a:schemeClr>
              </a:solidFill>
            </a:endParaRPr>
          </a:p>
        </p:txBody>
      </p:sp>
      <p:sp>
        <p:nvSpPr>
          <p:cNvPr id="160" name="Text Placeholder 2"/>
          <p:cNvSpPr txBox="1">
            <a:spLocks/>
          </p:cNvSpPr>
          <p:nvPr/>
        </p:nvSpPr>
        <p:spPr>
          <a:xfrm>
            <a:off x="229702" y="1460826"/>
            <a:ext cx="8578850" cy="4772587"/>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topic is approved, three authorization groups will be available on pxgrid Services page on ISE GUI for the Administrator to assign the privileges for the clients whether they will be allowed for publish, subscribe / query and send action requests.</a:t>
            </a:r>
          </a:p>
          <a:p>
            <a:pPr marL="0" indent="0">
              <a:buNone/>
            </a:pPr>
            <a:r>
              <a:rPr lang="en-US" sz="1800" dirty="0" smtClean="0"/>
              <a:t>For our sample Auction service the authorization groups will be named as below:</a:t>
            </a:r>
          </a:p>
          <a:p>
            <a:r>
              <a:rPr lang="en-US" sz="1800" b="1" i="1" dirty="0" err="1" smtClean="0"/>
              <a:t>AUCTION_Publish</a:t>
            </a:r>
            <a:endParaRPr lang="en-US" sz="1800" b="1" i="1" dirty="0" smtClean="0"/>
          </a:p>
          <a:p>
            <a:pPr lvl="1"/>
            <a:r>
              <a:rPr lang="en-US" sz="1600" i="1" dirty="0" smtClean="0"/>
              <a:t>Gives permission for publishing messages</a:t>
            </a:r>
          </a:p>
          <a:p>
            <a:pPr lvl="1"/>
            <a:r>
              <a:rPr lang="en-US" sz="1600" i="1" dirty="0" smtClean="0"/>
              <a:t>(The seller will need this group association)</a:t>
            </a:r>
          </a:p>
          <a:p>
            <a:r>
              <a:rPr lang="en-US" sz="1800" b="1" i="1" dirty="0" err="1" smtClean="0"/>
              <a:t>AUCTION_Subscribe</a:t>
            </a:r>
            <a:endParaRPr lang="en-US" sz="1800" b="1" i="1" dirty="0" smtClean="0"/>
          </a:p>
          <a:p>
            <a:pPr lvl="1"/>
            <a:r>
              <a:rPr lang="en-US" sz="1600" i="1" dirty="0" smtClean="0"/>
              <a:t>Gives permission to subscribe to the events and send query requests</a:t>
            </a:r>
          </a:p>
          <a:p>
            <a:pPr lvl="1"/>
            <a:r>
              <a:rPr lang="en-US" sz="1600" i="1" dirty="0" smtClean="0"/>
              <a:t>(Bidder &amp; Watcher will need this group association)</a:t>
            </a:r>
          </a:p>
          <a:p>
            <a:r>
              <a:rPr lang="en-US" sz="1800" b="1" i="1" dirty="0" err="1" smtClean="0"/>
              <a:t>AUCTION_Action</a:t>
            </a:r>
            <a:r>
              <a:rPr lang="en-US" sz="1800" i="1" dirty="0" smtClean="0"/>
              <a:t> </a:t>
            </a:r>
          </a:p>
          <a:p>
            <a:pPr lvl="1"/>
            <a:r>
              <a:rPr lang="en-US" sz="1600" i="1" dirty="0" smtClean="0"/>
              <a:t>Gives permission to send action requests</a:t>
            </a:r>
          </a:p>
          <a:p>
            <a:pPr lvl="1"/>
            <a:r>
              <a:rPr lang="en-US" sz="1600" i="1" dirty="0" smtClean="0"/>
              <a:t>(Bidder will need this group association)</a:t>
            </a: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2506741"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ropose – </a:t>
            </a:r>
            <a:r>
              <a:rPr lang="en-US" i="1" dirty="0" smtClean="0"/>
              <a:t>contd.</a:t>
            </a:r>
          </a:p>
        </p:txBody>
      </p:sp>
    </p:spTree>
    <p:extLst>
      <p:ext uri="{BB962C8B-B14F-4D97-AF65-F5344CB8AC3E}">
        <p14:creationId xmlns:p14="http://schemas.microsoft.com/office/powerpoint/2010/main" val="13589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229702" y="-7345"/>
            <a:ext cx="8588861" cy="838200"/>
          </a:xfrm>
        </p:spPr>
        <p:txBody>
          <a:bodyPr/>
          <a:lstStyle/>
          <a:p>
            <a:r>
              <a:rPr lang="en-US" sz="3200" dirty="0"/>
              <a:t>Publish events to the topic</a:t>
            </a:r>
            <a:endParaRPr lang="en-US" sz="1800" dirty="0">
              <a:solidFill>
                <a:schemeClr val="bg1">
                  <a:lumMod val="65000"/>
                </a:schemeClr>
              </a:solidFill>
            </a:endParaRPr>
          </a:p>
        </p:txBody>
      </p:sp>
      <p:sp>
        <p:nvSpPr>
          <p:cNvPr id="160" name="Text Placeholder 2"/>
          <p:cNvSpPr txBox="1">
            <a:spLocks/>
          </p:cNvSpPr>
          <p:nvPr/>
        </p:nvSpPr>
        <p:spPr>
          <a:xfrm>
            <a:off x="229702" y="1663700"/>
            <a:ext cx="8578850" cy="4578014"/>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topic is created and the Administrator assigns the publisher group to the Seller, he can publish messages to notify the changes in inventory and bidding status. </a:t>
            </a:r>
          </a:p>
          <a:p>
            <a:pPr marL="0" indent="0">
              <a:buNone/>
            </a:pPr>
            <a:r>
              <a:rPr lang="en-US" sz="1800" dirty="0" smtClean="0"/>
              <a:t>The Seller grid client needs to be registered itself as a publisher first before starting to publish messages. </a:t>
            </a:r>
          </a:p>
          <a:p>
            <a:pPr marL="0" indent="0">
              <a:buNone/>
            </a:pPr>
            <a:r>
              <a:rPr lang="en-US" sz="1800" dirty="0" smtClean="0"/>
              <a:t>The Seller (service provider) will be the recipient for all requests (queries and actions) by the other clients on the AUCTION topic.</a:t>
            </a:r>
          </a:p>
          <a:p>
            <a:pPr marL="0" indent="0">
              <a:buNone/>
            </a:pPr>
            <a:endParaRPr lang="en-US" sz="1800" dirty="0" smtClean="0"/>
          </a:p>
          <a:p>
            <a:pPr marL="0" indent="0">
              <a:buNone/>
            </a:pPr>
            <a:endParaRPr lang="en-US" sz="1800" dirty="0" smtClean="0"/>
          </a:p>
          <a:p>
            <a:pPr marL="0" indent="0">
              <a:lnSpc>
                <a:spcPct val="0"/>
              </a:lnSpc>
              <a:buNone/>
            </a:pPr>
            <a:endParaRPr lang="en-US" sz="1200" dirty="0" smtClean="0">
              <a:solidFill>
                <a:srgbClr val="7F7F7F"/>
              </a:solidFill>
              <a:latin typeface="Courier New"/>
              <a:cs typeface="Courier New"/>
            </a:endParaRPr>
          </a:p>
        </p:txBody>
      </p:sp>
      <p:sp>
        <p:nvSpPr>
          <p:cNvPr id="4" name="TextBox 3"/>
          <p:cNvSpPr txBox="1"/>
          <p:nvPr/>
        </p:nvSpPr>
        <p:spPr>
          <a:xfrm>
            <a:off x="1714500" y="1663700"/>
            <a:ext cx="184666" cy="369332"/>
          </a:xfrm>
          <a:prstGeom prst="rect">
            <a:avLst/>
          </a:prstGeom>
          <a:noFill/>
        </p:spPr>
        <p:txBody>
          <a:bodyPr wrap="none" rtlCol="0">
            <a:spAutoFit/>
          </a:bodyPr>
          <a:lstStyle/>
          <a:p>
            <a:endParaRPr lang="en-US" dirty="0"/>
          </a:p>
        </p:txBody>
      </p:sp>
      <p:sp>
        <p:nvSpPr>
          <p:cNvPr id="161" name="Rectangle 160"/>
          <p:cNvSpPr/>
          <p:nvPr/>
        </p:nvSpPr>
        <p:spPr>
          <a:xfrm>
            <a:off x="-1" y="830855"/>
            <a:ext cx="3195680" cy="378553"/>
          </a:xfrm>
          <a:prstGeom prst="rect">
            <a:avLst/>
          </a:prstGeom>
          <a:solidFill>
            <a:srgbClr val="4DBCC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ublish / handle requests</a:t>
            </a:r>
            <a:endParaRPr lang="en-US" i="1" dirty="0" smtClean="0"/>
          </a:p>
        </p:txBody>
      </p:sp>
    </p:spTree>
    <p:extLst>
      <p:ext uri="{BB962C8B-B14F-4D97-AF65-F5344CB8AC3E}">
        <p14:creationId xmlns:p14="http://schemas.microsoft.com/office/powerpoint/2010/main" val="19242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2093</TotalTime>
  <Words>1412</Words>
  <Application>Microsoft Macintosh PowerPoint</Application>
  <PresentationFormat>On-screen Show (4:3)</PresentationFormat>
  <Paragraphs>213</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PxGrid – Dynamic Topics</vt:lpstr>
      <vt:lpstr>PxGrid Before Dynamic Topics… Authenticate  Authorize  Predefine Topics  Subscribe  Query </vt:lpstr>
      <vt:lpstr>Pxgrid with Dynamic Topics… Authenticate  Authorize  Publish  Discover  Subscribe  Query </vt:lpstr>
      <vt:lpstr>Dynamic Topics- How it Works…</vt:lpstr>
      <vt:lpstr>Use Case – Auction Service</vt:lpstr>
      <vt:lpstr>Setting up the topic</vt:lpstr>
      <vt:lpstr>Setting up the topic</vt:lpstr>
      <vt:lpstr>Setting up the topic</vt:lpstr>
      <vt:lpstr>Publish events to the topic</vt:lpstr>
      <vt:lpstr>Publish events to the topic</vt:lpstr>
      <vt:lpstr>Publish events to the topic</vt:lpstr>
      <vt:lpstr>Subscribe to the topic</vt:lpstr>
      <vt:lpstr>Subscribe to the topic</vt:lpstr>
      <vt:lpstr>Send action requests to the topic</vt:lpstr>
      <vt:lpstr>Working Lab…</vt:lpstr>
      <vt:lpstr>  Lab Connection Information </vt:lpstr>
      <vt:lpstr>  Programming Environment</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PxGrid – Dynamic Topics</dc:title>
  <dc:creator>Gajveer Singh</dc:creator>
  <cp:lastModifiedBy>Gajveer Singh</cp:lastModifiedBy>
  <cp:revision>60</cp:revision>
  <dcterms:created xsi:type="dcterms:W3CDTF">2016-07-05T20:59:07Z</dcterms:created>
  <dcterms:modified xsi:type="dcterms:W3CDTF">2016-07-14T20:16:00Z</dcterms:modified>
</cp:coreProperties>
</file>